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
  </p:notesMasterIdLst>
  <p:sldIdLst>
    <p:sldId id="281" r:id="rId2"/>
    <p:sldId id="287" r:id="rId3"/>
  </p:sldIdLst>
  <p:sldSz cx="15119350" cy="10691813"/>
  <p:notesSz cx="9939338" cy="6807200"/>
  <p:defaultTextStyle>
    <a:defPPr>
      <a:defRPr lang="ja-JP"/>
    </a:defPPr>
    <a:lvl1pPr marL="0" algn="l" defTabSz="620663" rtl="0" eaLnBrk="1" latinLnBrk="0" hangingPunct="1">
      <a:defRPr kumimoji="1" sz="1222" kern="1200">
        <a:solidFill>
          <a:schemeClr val="tx1"/>
        </a:solidFill>
        <a:latin typeface="+mn-lt"/>
        <a:ea typeface="+mn-ea"/>
        <a:cs typeface="+mn-cs"/>
      </a:defRPr>
    </a:lvl1pPr>
    <a:lvl2pPr marL="310332" algn="l" defTabSz="620663" rtl="0" eaLnBrk="1" latinLnBrk="0" hangingPunct="1">
      <a:defRPr kumimoji="1" sz="1222" kern="1200">
        <a:solidFill>
          <a:schemeClr val="tx1"/>
        </a:solidFill>
        <a:latin typeface="+mn-lt"/>
        <a:ea typeface="+mn-ea"/>
        <a:cs typeface="+mn-cs"/>
      </a:defRPr>
    </a:lvl2pPr>
    <a:lvl3pPr marL="620663" algn="l" defTabSz="620663" rtl="0" eaLnBrk="1" latinLnBrk="0" hangingPunct="1">
      <a:defRPr kumimoji="1" sz="1222" kern="1200">
        <a:solidFill>
          <a:schemeClr val="tx1"/>
        </a:solidFill>
        <a:latin typeface="+mn-lt"/>
        <a:ea typeface="+mn-ea"/>
        <a:cs typeface="+mn-cs"/>
      </a:defRPr>
    </a:lvl3pPr>
    <a:lvl4pPr marL="930996" algn="l" defTabSz="620663" rtl="0" eaLnBrk="1" latinLnBrk="0" hangingPunct="1">
      <a:defRPr kumimoji="1" sz="1222" kern="1200">
        <a:solidFill>
          <a:schemeClr val="tx1"/>
        </a:solidFill>
        <a:latin typeface="+mn-lt"/>
        <a:ea typeface="+mn-ea"/>
        <a:cs typeface="+mn-cs"/>
      </a:defRPr>
    </a:lvl4pPr>
    <a:lvl5pPr marL="1241327" algn="l" defTabSz="620663" rtl="0" eaLnBrk="1" latinLnBrk="0" hangingPunct="1">
      <a:defRPr kumimoji="1" sz="1222" kern="1200">
        <a:solidFill>
          <a:schemeClr val="tx1"/>
        </a:solidFill>
        <a:latin typeface="+mn-lt"/>
        <a:ea typeface="+mn-ea"/>
        <a:cs typeface="+mn-cs"/>
      </a:defRPr>
    </a:lvl5pPr>
    <a:lvl6pPr marL="1551659" algn="l" defTabSz="620663" rtl="0" eaLnBrk="1" latinLnBrk="0" hangingPunct="1">
      <a:defRPr kumimoji="1" sz="1222" kern="1200">
        <a:solidFill>
          <a:schemeClr val="tx1"/>
        </a:solidFill>
        <a:latin typeface="+mn-lt"/>
        <a:ea typeface="+mn-ea"/>
        <a:cs typeface="+mn-cs"/>
      </a:defRPr>
    </a:lvl6pPr>
    <a:lvl7pPr marL="1861991" algn="l" defTabSz="620663" rtl="0" eaLnBrk="1" latinLnBrk="0" hangingPunct="1">
      <a:defRPr kumimoji="1" sz="1222" kern="1200">
        <a:solidFill>
          <a:schemeClr val="tx1"/>
        </a:solidFill>
        <a:latin typeface="+mn-lt"/>
        <a:ea typeface="+mn-ea"/>
        <a:cs typeface="+mn-cs"/>
      </a:defRPr>
    </a:lvl7pPr>
    <a:lvl8pPr marL="2172323" algn="l" defTabSz="620663" rtl="0" eaLnBrk="1" latinLnBrk="0" hangingPunct="1">
      <a:defRPr kumimoji="1" sz="1222" kern="1200">
        <a:solidFill>
          <a:schemeClr val="tx1"/>
        </a:solidFill>
        <a:latin typeface="+mn-lt"/>
        <a:ea typeface="+mn-ea"/>
        <a:cs typeface="+mn-cs"/>
      </a:defRPr>
    </a:lvl8pPr>
    <a:lvl9pPr marL="2482654" algn="l" defTabSz="620663" rtl="0" eaLnBrk="1" latinLnBrk="0" hangingPunct="1">
      <a:defRPr kumimoji="1" sz="122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57" userDrawn="1">
          <p15:clr>
            <a:srgbClr val="A4A3A4"/>
          </p15:clr>
        </p15:guide>
        <p15:guide id="2" pos="476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BDD7EE"/>
    <a:srgbClr val="FFEBFF"/>
    <a:srgbClr val="FF99CC"/>
    <a:srgbClr val="FF6076"/>
    <a:srgbClr val="FF3399"/>
    <a:srgbClr val="BF9000"/>
    <a:srgbClr val="843C0C"/>
    <a:srgbClr val="E4E9F2"/>
    <a:srgbClr val="B3ED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127" autoAdjust="0"/>
    <p:restoredTop sz="94256" autoAdjust="0"/>
  </p:normalViewPr>
  <p:slideViewPr>
    <p:cSldViewPr>
      <p:cViewPr>
        <p:scale>
          <a:sx n="100" d="100"/>
          <a:sy n="100" d="100"/>
        </p:scale>
        <p:origin x="696" y="-942"/>
      </p:cViewPr>
      <p:guideLst>
        <p:guide orient="horz" pos="4257"/>
        <p:guide pos="4762"/>
      </p:guideLst>
    </p:cSldViewPr>
  </p:slideViewPr>
  <p:outlineViewPr>
    <p:cViewPr>
      <p:scale>
        <a:sx n="20" d="100"/>
        <a:sy n="20" d="100"/>
      </p:scale>
      <p:origin x="0" y="0"/>
    </p:cViewPr>
  </p:outlineViewPr>
  <p:notesTextViewPr>
    <p:cViewPr>
      <p:scale>
        <a:sx n="400" d="100"/>
        <a:sy n="400" d="100"/>
      </p:scale>
      <p:origin x="0" y="0"/>
    </p:cViewPr>
  </p:notesTextViewPr>
  <p:sorterViewPr>
    <p:cViewPr>
      <p:scale>
        <a:sx n="100" d="100"/>
        <a:sy n="100" d="100"/>
      </p:scale>
      <p:origin x="0" y="0"/>
    </p:cViewPr>
  </p:sorterViewPr>
  <p:notesViewPr>
    <p:cSldViewPr>
      <p:cViewPr varScale="1">
        <p:scale>
          <a:sx n="93" d="100"/>
          <a:sy n="93" d="100"/>
        </p:scale>
        <p:origin x="1854" y="66"/>
      </p:cViewPr>
      <p:guideLst/>
    </p:cSldViewPr>
  </p:notesViewPr>
  <p:gridSpacing cx="90001" cy="90001"/>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1" y="10"/>
            <a:ext cx="4307046" cy="341543"/>
          </a:xfrm>
          <a:prstGeom prst="rect">
            <a:avLst/>
          </a:prstGeom>
        </p:spPr>
        <p:txBody>
          <a:bodyPr vert="horz" lIns="91266" tIns="45627" rIns="91266" bIns="45627" rtlCol="0"/>
          <a:lstStyle>
            <a:lvl1pPr algn="l">
              <a:defRPr sz="1200"/>
            </a:lvl1pPr>
          </a:lstStyle>
          <a:p>
            <a:endParaRPr kumimoji="1" lang="ja-JP" altLang="en-US"/>
          </a:p>
        </p:txBody>
      </p:sp>
      <p:sp>
        <p:nvSpPr>
          <p:cNvPr id="3" name="日付プレースホルダー 2"/>
          <p:cNvSpPr>
            <a:spLocks noGrp="1"/>
          </p:cNvSpPr>
          <p:nvPr>
            <p:ph type="dt" idx="1"/>
          </p:nvPr>
        </p:nvSpPr>
        <p:spPr>
          <a:xfrm>
            <a:off x="5630001" y="10"/>
            <a:ext cx="4307046" cy="341543"/>
          </a:xfrm>
          <a:prstGeom prst="rect">
            <a:avLst/>
          </a:prstGeom>
        </p:spPr>
        <p:txBody>
          <a:bodyPr vert="horz" lIns="91266" tIns="45627" rIns="91266" bIns="45627" rtlCol="0"/>
          <a:lstStyle>
            <a:lvl1pPr algn="r">
              <a:defRPr sz="1200"/>
            </a:lvl1pPr>
          </a:lstStyle>
          <a:p>
            <a:fld id="{E9D7EAA7-D719-4D49-9A87-22B7B8EB22A1}" type="datetimeFigureOut">
              <a:rPr kumimoji="1" lang="ja-JP" altLang="en-US" smtClean="0"/>
              <a:t>2025/3/25</a:t>
            </a:fld>
            <a:endParaRPr kumimoji="1" lang="ja-JP" altLang="en-US"/>
          </a:p>
        </p:txBody>
      </p:sp>
      <p:sp>
        <p:nvSpPr>
          <p:cNvPr id="4" name="スライド イメージ プレースホルダー 3"/>
          <p:cNvSpPr>
            <a:spLocks noGrp="1" noRot="1" noChangeAspect="1"/>
          </p:cNvSpPr>
          <p:nvPr>
            <p:ph type="sldImg" idx="2"/>
          </p:nvPr>
        </p:nvSpPr>
        <p:spPr>
          <a:xfrm>
            <a:off x="3346450" y="850900"/>
            <a:ext cx="3246438" cy="2297113"/>
          </a:xfrm>
          <a:prstGeom prst="rect">
            <a:avLst/>
          </a:prstGeom>
          <a:noFill/>
          <a:ln w="12700">
            <a:solidFill>
              <a:prstClr val="black"/>
            </a:solidFill>
          </a:ln>
        </p:spPr>
        <p:txBody>
          <a:bodyPr vert="horz" lIns="91266" tIns="45627" rIns="91266" bIns="45627" rtlCol="0" anchor="ctr"/>
          <a:lstStyle/>
          <a:p>
            <a:endParaRPr lang="ja-JP" altLang="en-US"/>
          </a:p>
        </p:txBody>
      </p:sp>
      <p:sp>
        <p:nvSpPr>
          <p:cNvPr id="5" name="ノート プレースホルダー 4"/>
          <p:cNvSpPr>
            <a:spLocks noGrp="1"/>
          </p:cNvSpPr>
          <p:nvPr>
            <p:ph type="body" sz="quarter" idx="3"/>
          </p:nvPr>
        </p:nvSpPr>
        <p:spPr>
          <a:xfrm>
            <a:off x="993949" y="3275989"/>
            <a:ext cx="7951469" cy="2680333"/>
          </a:xfrm>
          <a:prstGeom prst="rect">
            <a:avLst/>
          </a:prstGeom>
        </p:spPr>
        <p:txBody>
          <a:bodyPr vert="horz" lIns="91266" tIns="45627" rIns="91266" bIns="4562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1" y="6465668"/>
            <a:ext cx="4307046" cy="341538"/>
          </a:xfrm>
          <a:prstGeom prst="rect">
            <a:avLst/>
          </a:prstGeom>
        </p:spPr>
        <p:txBody>
          <a:bodyPr vert="horz" lIns="91266" tIns="45627" rIns="91266" bIns="4562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30001" y="6465668"/>
            <a:ext cx="4307046" cy="341538"/>
          </a:xfrm>
          <a:prstGeom prst="rect">
            <a:avLst/>
          </a:prstGeom>
        </p:spPr>
        <p:txBody>
          <a:bodyPr vert="horz" lIns="91266" tIns="45627" rIns="91266" bIns="45627" rtlCol="0" anchor="b"/>
          <a:lstStyle>
            <a:lvl1pPr algn="r">
              <a:defRPr sz="1200"/>
            </a:lvl1pPr>
          </a:lstStyle>
          <a:p>
            <a:fld id="{9B579DDD-485B-490B-8B54-2EDCDC5B085F}" type="slidenum">
              <a:rPr kumimoji="1" lang="ja-JP" altLang="en-US" smtClean="0"/>
              <a:t>‹#›</a:t>
            </a:fld>
            <a:endParaRPr kumimoji="1" lang="ja-JP" altLang="en-US"/>
          </a:p>
        </p:txBody>
      </p:sp>
    </p:spTree>
    <p:extLst>
      <p:ext uri="{BB962C8B-B14F-4D97-AF65-F5344CB8AC3E}">
        <p14:creationId xmlns:p14="http://schemas.microsoft.com/office/powerpoint/2010/main" val="1741253434"/>
      </p:ext>
    </p:extLst>
  </p:cSld>
  <p:clrMap bg1="lt1" tx1="dk1" bg2="lt2" tx2="dk2" accent1="accent1" accent2="accent2" accent3="accent3" accent4="accent4" accent5="accent5" accent6="accent6" hlink="hlink" folHlink="folHlink"/>
  <p:notesStyle>
    <a:lvl1pPr marL="0" algn="l" defTabSz="620663" rtl="0" eaLnBrk="1" latinLnBrk="0" hangingPunct="1">
      <a:defRPr kumimoji="1" sz="815" kern="1200">
        <a:solidFill>
          <a:schemeClr val="tx1"/>
        </a:solidFill>
        <a:latin typeface="+mn-lt"/>
        <a:ea typeface="+mn-ea"/>
        <a:cs typeface="+mn-cs"/>
      </a:defRPr>
    </a:lvl1pPr>
    <a:lvl2pPr marL="310332" algn="l" defTabSz="620663" rtl="0" eaLnBrk="1" latinLnBrk="0" hangingPunct="1">
      <a:defRPr kumimoji="1" sz="815" kern="1200">
        <a:solidFill>
          <a:schemeClr val="tx1"/>
        </a:solidFill>
        <a:latin typeface="+mn-lt"/>
        <a:ea typeface="+mn-ea"/>
        <a:cs typeface="+mn-cs"/>
      </a:defRPr>
    </a:lvl2pPr>
    <a:lvl3pPr marL="620663" algn="l" defTabSz="620663" rtl="0" eaLnBrk="1" latinLnBrk="0" hangingPunct="1">
      <a:defRPr kumimoji="1" sz="815" kern="1200">
        <a:solidFill>
          <a:schemeClr val="tx1"/>
        </a:solidFill>
        <a:latin typeface="+mn-lt"/>
        <a:ea typeface="+mn-ea"/>
        <a:cs typeface="+mn-cs"/>
      </a:defRPr>
    </a:lvl3pPr>
    <a:lvl4pPr marL="930996" algn="l" defTabSz="620663" rtl="0" eaLnBrk="1" latinLnBrk="0" hangingPunct="1">
      <a:defRPr kumimoji="1" sz="815" kern="1200">
        <a:solidFill>
          <a:schemeClr val="tx1"/>
        </a:solidFill>
        <a:latin typeface="+mn-lt"/>
        <a:ea typeface="+mn-ea"/>
        <a:cs typeface="+mn-cs"/>
      </a:defRPr>
    </a:lvl4pPr>
    <a:lvl5pPr marL="1241327" algn="l" defTabSz="620663" rtl="0" eaLnBrk="1" latinLnBrk="0" hangingPunct="1">
      <a:defRPr kumimoji="1" sz="815" kern="1200">
        <a:solidFill>
          <a:schemeClr val="tx1"/>
        </a:solidFill>
        <a:latin typeface="+mn-lt"/>
        <a:ea typeface="+mn-ea"/>
        <a:cs typeface="+mn-cs"/>
      </a:defRPr>
    </a:lvl5pPr>
    <a:lvl6pPr marL="1551659" algn="l" defTabSz="620663" rtl="0" eaLnBrk="1" latinLnBrk="0" hangingPunct="1">
      <a:defRPr kumimoji="1" sz="815" kern="1200">
        <a:solidFill>
          <a:schemeClr val="tx1"/>
        </a:solidFill>
        <a:latin typeface="+mn-lt"/>
        <a:ea typeface="+mn-ea"/>
        <a:cs typeface="+mn-cs"/>
      </a:defRPr>
    </a:lvl6pPr>
    <a:lvl7pPr marL="1861991" algn="l" defTabSz="620663" rtl="0" eaLnBrk="1" latinLnBrk="0" hangingPunct="1">
      <a:defRPr kumimoji="1" sz="815" kern="1200">
        <a:solidFill>
          <a:schemeClr val="tx1"/>
        </a:solidFill>
        <a:latin typeface="+mn-lt"/>
        <a:ea typeface="+mn-ea"/>
        <a:cs typeface="+mn-cs"/>
      </a:defRPr>
    </a:lvl7pPr>
    <a:lvl8pPr marL="2172323" algn="l" defTabSz="620663" rtl="0" eaLnBrk="1" latinLnBrk="0" hangingPunct="1">
      <a:defRPr kumimoji="1" sz="815" kern="1200">
        <a:solidFill>
          <a:schemeClr val="tx1"/>
        </a:solidFill>
        <a:latin typeface="+mn-lt"/>
        <a:ea typeface="+mn-ea"/>
        <a:cs typeface="+mn-cs"/>
      </a:defRPr>
    </a:lvl8pPr>
    <a:lvl9pPr marL="2482654" algn="l" defTabSz="620663" rtl="0" eaLnBrk="1" latinLnBrk="0" hangingPunct="1">
      <a:defRPr kumimoji="1" sz="81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346450" y="850900"/>
            <a:ext cx="3246438" cy="22971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B579DDD-485B-490B-8B54-2EDCDC5B085F}" type="slidenum">
              <a:rPr kumimoji="1" lang="ja-JP" altLang="en-US" smtClean="0"/>
              <a:t>1</a:t>
            </a:fld>
            <a:endParaRPr kumimoji="1" lang="ja-JP" altLang="en-US" dirty="0"/>
          </a:p>
        </p:txBody>
      </p:sp>
    </p:spTree>
    <p:extLst>
      <p:ext uri="{BB962C8B-B14F-4D97-AF65-F5344CB8AC3E}">
        <p14:creationId xmlns:p14="http://schemas.microsoft.com/office/powerpoint/2010/main" val="3080204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ja-JP" altLang="en-US"/>
              <a:t>マスター タイトルの書式設定</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C8E0EF7-B5D4-4509-862C-6F8BAF673086}" type="datetimeFigureOut">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0F5719-FFED-4D6E-A5A6-B7D1F1FB3E27}" type="slidenum">
              <a:rPr kumimoji="1" lang="ja-JP" altLang="en-US" smtClean="0"/>
              <a:t>‹#›</a:t>
            </a:fld>
            <a:endParaRPr kumimoji="1" lang="ja-JP" altLang="en-US"/>
          </a:p>
        </p:txBody>
      </p:sp>
    </p:spTree>
    <p:extLst>
      <p:ext uri="{BB962C8B-B14F-4D97-AF65-F5344CB8AC3E}">
        <p14:creationId xmlns:p14="http://schemas.microsoft.com/office/powerpoint/2010/main" val="2808257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C8E0EF7-B5D4-4509-862C-6F8BAF673086}" type="datetimeFigureOut">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0F5719-FFED-4D6E-A5A6-B7D1F1FB3E27}" type="slidenum">
              <a:rPr kumimoji="1" lang="ja-JP" altLang="en-US" smtClean="0"/>
              <a:t>‹#›</a:t>
            </a:fld>
            <a:endParaRPr kumimoji="1" lang="ja-JP" altLang="en-US"/>
          </a:p>
        </p:txBody>
      </p:sp>
    </p:spTree>
    <p:extLst>
      <p:ext uri="{BB962C8B-B14F-4D97-AF65-F5344CB8AC3E}">
        <p14:creationId xmlns:p14="http://schemas.microsoft.com/office/powerpoint/2010/main" val="4030841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C8E0EF7-B5D4-4509-862C-6F8BAF673086}" type="datetimeFigureOut">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0F5719-FFED-4D6E-A5A6-B7D1F1FB3E27}" type="slidenum">
              <a:rPr kumimoji="1" lang="ja-JP" altLang="en-US" smtClean="0"/>
              <a:t>‹#›</a:t>
            </a:fld>
            <a:endParaRPr kumimoji="1" lang="ja-JP" altLang="en-US"/>
          </a:p>
        </p:txBody>
      </p:sp>
    </p:spTree>
    <p:extLst>
      <p:ext uri="{BB962C8B-B14F-4D97-AF65-F5344CB8AC3E}">
        <p14:creationId xmlns:p14="http://schemas.microsoft.com/office/powerpoint/2010/main" val="2473214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C8E0EF7-B5D4-4509-862C-6F8BAF673086}" type="datetimeFigureOut">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0F5719-FFED-4D6E-A5A6-B7D1F1FB3E27}" type="slidenum">
              <a:rPr kumimoji="1" lang="ja-JP" altLang="en-US" smtClean="0"/>
              <a:t>‹#›</a:t>
            </a:fld>
            <a:endParaRPr kumimoji="1" lang="ja-JP" altLang="en-US"/>
          </a:p>
        </p:txBody>
      </p:sp>
    </p:spTree>
    <p:extLst>
      <p:ext uri="{BB962C8B-B14F-4D97-AF65-F5344CB8AC3E}">
        <p14:creationId xmlns:p14="http://schemas.microsoft.com/office/powerpoint/2010/main" val="123473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C8E0EF7-B5D4-4509-862C-6F8BAF673086}" type="datetimeFigureOut">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0F5719-FFED-4D6E-A5A6-B7D1F1FB3E27}" type="slidenum">
              <a:rPr kumimoji="1" lang="ja-JP" altLang="en-US" smtClean="0"/>
              <a:t>‹#›</a:t>
            </a:fld>
            <a:endParaRPr kumimoji="1" lang="ja-JP" altLang="en-US"/>
          </a:p>
        </p:txBody>
      </p:sp>
    </p:spTree>
    <p:extLst>
      <p:ext uri="{BB962C8B-B14F-4D97-AF65-F5344CB8AC3E}">
        <p14:creationId xmlns:p14="http://schemas.microsoft.com/office/powerpoint/2010/main" val="1962569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C8E0EF7-B5D4-4509-862C-6F8BAF673086}" type="datetimeFigureOut">
              <a:rPr kumimoji="1" lang="ja-JP" altLang="en-US" smtClean="0"/>
              <a:t>2025/3/25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70F5719-FFED-4D6E-A5A6-B7D1F1FB3E27}" type="slidenum">
              <a:rPr kumimoji="1" lang="ja-JP" altLang="en-US" smtClean="0"/>
              <a:t>‹#›</a:t>
            </a:fld>
            <a:endParaRPr kumimoji="1" lang="ja-JP" altLang="en-US"/>
          </a:p>
        </p:txBody>
      </p:sp>
    </p:spTree>
    <p:extLst>
      <p:ext uri="{BB962C8B-B14F-4D97-AF65-F5344CB8AC3E}">
        <p14:creationId xmlns:p14="http://schemas.microsoft.com/office/powerpoint/2010/main" val="3073981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ja-JP" altLang="en-US"/>
              <a:t>マスター テキストの書式設定</a:t>
            </a:r>
          </a:p>
        </p:txBody>
      </p:sp>
      <p:sp>
        <p:nvSpPr>
          <p:cNvPr id="4" name="Content Placeholder 3"/>
          <p:cNvSpPr>
            <a:spLocks noGrp="1"/>
          </p:cNvSpPr>
          <p:nvPr>
            <p:ph sz="half" idx="2"/>
          </p:nvPr>
        </p:nvSpPr>
        <p:spPr>
          <a:xfrm>
            <a:off x="1041426" y="3905482"/>
            <a:ext cx="6396193"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ja-JP" altLang="en-US"/>
              <a:t>マスター テキストの書式設定</a:t>
            </a:r>
          </a:p>
        </p:txBody>
      </p:sp>
      <p:sp>
        <p:nvSpPr>
          <p:cNvPr id="6" name="Content Placeholder 5"/>
          <p:cNvSpPr>
            <a:spLocks noGrp="1"/>
          </p:cNvSpPr>
          <p:nvPr>
            <p:ph sz="quarter" idx="4"/>
          </p:nvPr>
        </p:nvSpPr>
        <p:spPr>
          <a:xfrm>
            <a:off x="7654172" y="3905482"/>
            <a:ext cx="6427693"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C8E0EF7-B5D4-4509-862C-6F8BAF673086}" type="datetimeFigureOut">
              <a:rPr kumimoji="1" lang="ja-JP" altLang="en-US" smtClean="0"/>
              <a:t>2025/3/25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70F5719-FFED-4D6E-A5A6-B7D1F1FB3E27}" type="slidenum">
              <a:rPr kumimoji="1" lang="ja-JP" altLang="en-US" smtClean="0"/>
              <a:t>‹#›</a:t>
            </a:fld>
            <a:endParaRPr kumimoji="1" lang="ja-JP" altLang="en-US"/>
          </a:p>
        </p:txBody>
      </p:sp>
    </p:spTree>
    <p:extLst>
      <p:ext uri="{BB962C8B-B14F-4D97-AF65-F5344CB8AC3E}">
        <p14:creationId xmlns:p14="http://schemas.microsoft.com/office/powerpoint/2010/main" val="4290813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C8E0EF7-B5D4-4509-862C-6F8BAF673086}" type="datetimeFigureOut">
              <a:rPr kumimoji="1" lang="ja-JP" altLang="en-US" smtClean="0"/>
              <a:t>2025/3/25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70F5719-FFED-4D6E-A5A6-B7D1F1FB3E27}" type="slidenum">
              <a:rPr kumimoji="1" lang="ja-JP" altLang="en-US" smtClean="0"/>
              <a:t>‹#›</a:t>
            </a:fld>
            <a:endParaRPr kumimoji="1" lang="ja-JP" altLang="en-US"/>
          </a:p>
        </p:txBody>
      </p:sp>
    </p:spTree>
    <p:extLst>
      <p:ext uri="{BB962C8B-B14F-4D97-AF65-F5344CB8AC3E}">
        <p14:creationId xmlns:p14="http://schemas.microsoft.com/office/powerpoint/2010/main" val="2635634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8E0EF7-B5D4-4509-862C-6F8BAF673086}" type="datetimeFigureOut">
              <a:rPr kumimoji="1" lang="ja-JP" altLang="en-US" smtClean="0"/>
              <a:t>2025/3/25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70F5719-FFED-4D6E-A5A6-B7D1F1FB3E27}" type="slidenum">
              <a:rPr kumimoji="1" lang="ja-JP" altLang="en-US" smtClean="0"/>
              <a:t>‹#›</a:t>
            </a:fld>
            <a:endParaRPr kumimoji="1" lang="ja-JP" altLang="en-US"/>
          </a:p>
        </p:txBody>
      </p:sp>
    </p:spTree>
    <p:extLst>
      <p:ext uri="{BB962C8B-B14F-4D97-AF65-F5344CB8AC3E}">
        <p14:creationId xmlns:p14="http://schemas.microsoft.com/office/powerpoint/2010/main" val="351632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ja-JP" altLang="en-US"/>
              <a:t>マスター タイトルの書式設定</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C8E0EF7-B5D4-4509-862C-6F8BAF673086}" type="datetimeFigureOut">
              <a:rPr kumimoji="1" lang="ja-JP" altLang="en-US" smtClean="0"/>
              <a:t>2025/3/25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70F5719-FFED-4D6E-A5A6-B7D1F1FB3E27}" type="slidenum">
              <a:rPr kumimoji="1" lang="ja-JP" altLang="en-US" smtClean="0"/>
              <a:t>‹#›</a:t>
            </a:fld>
            <a:endParaRPr kumimoji="1" lang="ja-JP" altLang="en-US"/>
          </a:p>
        </p:txBody>
      </p:sp>
    </p:spTree>
    <p:extLst>
      <p:ext uri="{BB962C8B-B14F-4D97-AF65-F5344CB8AC3E}">
        <p14:creationId xmlns:p14="http://schemas.microsoft.com/office/powerpoint/2010/main" val="2375523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ja-JP" altLang="en-US"/>
              <a:t>図を追加</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C8E0EF7-B5D4-4509-862C-6F8BAF673086}" type="datetimeFigureOut">
              <a:rPr kumimoji="1" lang="ja-JP" altLang="en-US" smtClean="0"/>
              <a:t>2025/3/25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70F5719-FFED-4D6E-A5A6-B7D1F1FB3E27}" type="slidenum">
              <a:rPr kumimoji="1" lang="ja-JP" altLang="en-US" smtClean="0"/>
              <a:t>‹#›</a:t>
            </a:fld>
            <a:endParaRPr kumimoji="1" lang="ja-JP" altLang="en-US"/>
          </a:p>
        </p:txBody>
      </p:sp>
    </p:spTree>
    <p:extLst>
      <p:ext uri="{BB962C8B-B14F-4D97-AF65-F5344CB8AC3E}">
        <p14:creationId xmlns:p14="http://schemas.microsoft.com/office/powerpoint/2010/main" val="82731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FC8E0EF7-B5D4-4509-862C-6F8BAF673086}" type="datetimeFigureOut">
              <a:rPr kumimoji="1" lang="ja-JP" altLang="en-US" smtClean="0"/>
              <a:t>2025/3/25</a:t>
            </a:fld>
            <a:endParaRPr kumimoji="1" lang="ja-JP" alt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570F5719-FFED-4D6E-A5A6-B7D1F1FB3E27}" type="slidenum">
              <a:rPr kumimoji="1" lang="ja-JP" altLang="en-US" smtClean="0"/>
              <a:t>‹#›</a:t>
            </a:fld>
            <a:endParaRPr kumimoji="1" lang="ja-JP" altLang="en-US"/>
          </a:p>
        </p:txBody>
      </p:sp>
    </p:spTree>
    <p:extLst>
      <p:ext uri="{BB962C8B-B14F-4D97-AF65-F5344CB8AC3E}">
        <p14:creationId xmlns:p14="http://schemas.microsoft.com/office/powerpoint/2010/main" val="196537118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1425550" rtl="0" eaLnBrk="1" latinLnBrk="0" hangingPunct="1">
        <a:lnSpc>
          <a:spcPct val="90000"/>
        </a:lnSpc>
        <a:spcBef>
          <a:spcPct val="0"/>
        </a:spcBef>
        <a:buNone/>
        <a:defRPr kumimoji="1"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kumimoji="1"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kumimoji="1"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kumimoji="1"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9pPr>
    </p:bodyStyle>
    <p:otherStyle>
      <a:defPPr>
        <a:defRPr lang="en-US"/>
      </a:defPPr>
      <a:lvl1pPr marL="0" algn="l" defTabSz="1425550" rtl="0" eaLnBrk="1" latinLnBrk="0" hangingPunct="1">
        <a:defRPr kumimoji="1" sz="2806" kern="1200">
          <a:solidFill>
            <a:schemeClr val="tx1"/>
          </a:solidFill>
          <a:latin typeface="+mn-lt"/>
          <a:ea typeface="+mn-ea"/>
          <a:cs typeface="+mn-cs"/>
        </a:defRPr>
      </a:lvl1pPr>
      <a:lvl2pPr marL="712775" algn="l" defTabSz="1425550" rtl="0" eaLnBrk="1" latinLnBrk="0" hangingPunct="1">
        <a:defRPr kumimoji="1" sz="2806" kern="1200">
          <a:solidFill>
            <a:schemeClr val="tx1"/>
          </a:solidFill>
          <a:latin typeface="+mn-lt"/>
          <a:ea typeface="+mn-ea"/>
          <a:cs typeface="+mn-cs"/>
        </a:defRPr>
      </a:lvl2pPr>
      <a:lvl3pPr marL="1425550" algn="l" defTabSz="1425550" rtl="0" eaLnBrk="1" latinLnBrk="0" hangingPunct="1">
        <a:defRPr kumimoji="1" sz="2806" kern="1200">
          <a:solidFill>
            <a:schemeClr val="tx1"/>
          </a:solidFill>
          <a:latin typeface="+mn-lt"/>
          <a:ea typeface="+mn-ea"/>
          <a:cs typeface="+mn-cs"/>
        </a:defRPr>
      </a:lvl3pPr>
      <a:lvl4pPr marL="2138324" algn="l" defTabSz="1425550" rtl="0" eaLnBrk="1" latinLnBrk="0" hangingPunct="1">
        <a:defRPr kumimoji="1" sz="2806" kern="1200">
          <a:solidFill>
            <a:schemeClr val="tx1"/>
          </a:solidFill>
          <a:latin typeface="+mn-lt"/>
          <a:ea typeface="+mn-ea"/>
          <a:cs typeface="+mn-cs"/>
        </a:defRPr>
      </a:lvl4pPr>
      <a:lvl5pPr marL="2851099" algn="l" defTabSz="1425550" rtl="0" eaLnBrk="1" latinLnBrk="0" hangingPunct="1">
        <a:defRPr kumimoji="1" sz="2806" kern="1200">
          <a:solidFill>
            <a:schemeClr val="tx1"/>
          </a:solidFill>
          <a:latin typeface="+mn-lt"/>
          <a:ea typeface="+mn-ea"/>
          <a:cs typeface="+mn-cs"/>
        </a:defRPr>
      </a:lvl5pPr>
      <a:lvl6pPr marL="3563874" algn="l" defTabSz="1425550" rtl="0" eaLnBrk="1" latinLnBrk="0" hangingPunct="1">
        <a:defRPr kumimoji="1" sz="2806" kern="1200">
          <a:solidFill>
            <a:schemeClr val="tx1"/>
          </a:solidFill>
          <a:latin typeface="+mn-lt"/>
          <a:ea typeface="+mn-ea"/>
          <a:cs typeface="+mn-cs"/>
        </a:defRPr>
      </a:lvl6pPr>
      <a:lvl7pPr marL="4276649" algn="l" defTabSz="1425550" rtl="0" eaLnBrk="1" latinLnBrk="0" hangingPunct="1">
        <a:defRPr kumimoji="1" sz="2806" kern="1200">
          <a:solidFill>
            <a:schemeClr val="tx1"/>
          </a:solidFill>
          <a:latin typeface="+mn-lt"/>
          <a:ea typeface="+mn-ea"/>
          <a:cs typeface="+mn-cs"/>
        </a:defRPr>
      </a:lvl7pPr>
      <a:lvl8pPr marL="4989424" algn="l" defTabSz="1425550" rtl="0" eaLnBrk="1" latinLnBrk="0" hangingPunct="1">
        <a:defRPr kumimoji="1" sz="2806" kern="1200">
          <a:solidFill>
            <a:schemeClr val="tx1"/>
          </a:solidFill>
          <a:latin typeface="+mn-lt"/>
          <a:ea typeface="+mn-ea"/>
          <a:cs typeface="+mn-cs"/>
        </a:defRPr>
      </a:lvl8pPr>
      <a:lvl9pPr marL="5702198" algn="l" defTabSz="1425550" rtl="0" eaLnBrk="1" latinLnBrk="0" hangingPunct="1">
        <a:defRPr kumimoji="1"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0.png"/><Relationship Id="rId18" Type="http://schemas.openxmlformats.org/officeDocument/2006/relationships/image" Target="../media/image15.png"/><Relationship Id="rId26" Type="http://schemas.openxmlformats.org/officeDocument/2006/relationships/image" Target="../media/image22.png"/><Relationship Id="rId39" Type="http://schemas.microsoft.com/office/2007/relationships/hdphoto" Target="../media/hdphoto5.wdp"/><Relationship Id="rId21" Type="http://schemas.openxmlformats.org/officeDocument/2006/relationships/image" Target="../media/image18.png"/><Relationship Id="rId34" Type="http://schemas.openxmlformats.org/officeDocument/2006/relationships/image" Target="../media/image30.png"/><Relationship Id="rId42" Type="http://schemas.openxmlformats.org/officeDocument/2006/relationships/image" Target="../media/image34.png"/><Relationship Id="rId7" Type="http://schemas.openxmlformats.org/officeDocument/2006/relationships/image" Target="../media/image5.png"/><Relationship Id="rId2" Type="http://schemas.openxmlformats.org/officeDocument/2006/relationships/notesSlide" Target="../notesSlides/notesSlide1.xml"/><Relationship Id="rId16" Type="http://schemas.openxmlformats.org/officeDocument/2006/relationships/image" Target="../media/image13.png"/><Relationship Id="rId20" Type="http://schemas.openxmlformats.org/officeDocument/2006/relationships/image" Target="../media/image17.png"/><Relationship Id="rId29" Type="http://schemas.openxmlformats.org/officeDocument/2006/relationships/image" Target="../media/image25.png"/><Relationship Id="rId41" Type="http://schemas.microsoft.com/office/2007/relationships/hdphoto" Target="../media/hdphoto6.wdp"/><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0.png"/><Relationship Id="rId32" Type="http://schemas.openxmlformats.org/officeDocument/2006/relationships/image" Target="../media/image28.png"/><Relationship Id="rId37" Type="http://schemas.microsoft.com/office/2007/relationships/hdphoto" Target="../media/hdphoto4.wdp"/><Relationship Id="rId40" Type="http://schemas.openxmlformats.org/officeDocument/2006/relationships/image" Target="../media/image33.png"/><Relationship Id="rId5" Type="http://schemas.openxmlformats.org/officeDocument/2006/relationships/image" Target="../media/image3.png"/><Relationship Id="rId15" Type="http://schemas.openxmlformats.org/officeDocument/2006/relationships/image" Target="../media/image12.png"/><Relationship Id="rId23" Type="http://schemas.openxmlformats.org/officeDocument/2006/relationships/image" Target="../media/image19.jpeg"/><Relationship Id="rId28" Type="http://schemas.openxmlformats.org/officeDocument/2006/relationships/image" Target="../media/image24.png"/><Relationship Id="rId36" Type="http://schemas.openxmlformats.org/officeDocument/2006/relationships/image" Target="../media/image31.png"/><Relationship Id="rId10" Type="http://schemas.openxmlformats.org/officeDocument/2006/relationships/image" Target="../media/image8.png"/><Relationship Id="rId19" Type="http://schemas.openxmlformats.org/officeDocument/2006/relationships/image" Target="../media/image16.jpeg"/><Relationship Id="rId31" Type="http://schemas.openxmlformats.org/officeDocument/2006/relationships/image" Target="../media/image27.png"/><Relationship Id="rId4" Type="http://schemas.openxmlformats.org/officeDocument/2006/relationships/image" Target="../media/image2.jpg"/><Relationship Id="rId9" Type="http://schemas.openxmlformats.org/officeDocument/2006/relationships/image" Target="../media/image7.png"/><Relationship Id="rId14" Type="http://schemas.openxmlformats.org/officeDocument/2006/relationships/image" Target="../media/image11.png"/><Relationship Id="rId22" Type="http://schemas.microsoft.com/office/2007/relationships/hdphoto" Target="../media/hdphoto2.wdp"/><Relationship Id="rId27" Type="http://schemas.openxmlformats.org/officeDocument/2006/relationships/image" Target="../media/image23.png"/><Relationship Id="rId30" Type="http://schemas.openxmlformats.org/officeDocument/2006/relationships/image" Target="../media/image26.png"/><Relationship Id="rId35" Type="http://schemas.microsoft.com/office/2007/relationships/hdphoto" Target="../media/hdphoto3.wdp"/><Relationship Id="rId8" Type="http://schemas.openxmlformats.org/officeDocument/2006/relationships/image" Target="../media/image6.png"/><Relationship Id="rId3" Type="http://schemas.openxmlformats.org/officeDocument/2006/relationships/image" Target="../media/image1.png"/><Relationship Id="rId12" Type="http://schemas.microsoft.com/office/2007/relationships/hdphoto" Target="../media/hdphoto1.wdp"/><Relationship Id="rId17" Type="http://schemas.openxmlformats.org/officeDocument/2006/relationships/image" Target="../media/image14.png"/><Relationship Id="rId25" Type="http://schemas.openxmlformats.org/officeDocument/2006/relationships/image" Target="../media/image21.png"/><Relationship Id="rId33" Type="http://schemas.openxmlformats.org/officeDocument/2006/relationships/image" Target="../media/image29.png"/><Relationship Id="rId38" Type="http://schemas.openxmlformats.org/officeDocument/2006/relationships/image" Target="../media/image32.png"/></Relationships>
</file>

<file path=ppt/slides/_rels/slide2.xml.rels><?xml version="1.0" encoding="UTF-8" standalone="yes"?>
<Relationships xmlns="http://schemas.openxmlformats.org/package/2006/relationships"><Relationship Id="rId13" Type="http://schemas.openxmlformats.org/officeDocument/2006/relationships/image" Target="../media/image44.png"/><Relationship Id="rId18" Type="http://schemas.openxmlformats.org/officeDocument/2006/relationships/image" Target="../media/image47.png"/><Relationship Id="rId26" Type="http://schemas.openxmlformats.org/officeDocument/2006/relationships/image" Target="../media/image55.png"/><Relationship Id="rId39" Type="http://schemas.openxmlformats.org/officeDocument/2006/relationships/image" Target="../media/image66.png"/><Relationship Id="rId21" Type="http://schemas.openxmlformats.org/officeDocument/2006/relationships/image" Target="../media/image50.png"/><Relationship Id="rId34" Type="http://schemas.openxmlformats.org/officeDocument/2006/relationships/image" Target="../media/image62.png"/><Relationship Id="rId7" Type="http://schemas.openxmlformats.org/officeDocument/2006/relationships/image" Target="../media/image39.png"/><Relationship Id="rId12" Type="http://schemas.microsoft.com/office/2007/relationships/hdphoto" Target="../media/hdphoto7.wdp"/><Relationship Id="rId17" Type="http://schemas.openxmlformats.org/officeDocument/2006/relationships/image" Target="../media/image46.png"/><Relationship Id="rId25" Type="http://schemas.openxmlformats.org/officeDocument/2006/relationships/image" Target="../media/image54.png"/><Relationship Id="rId33" Type="http://schemas.microsoft.com/office/2007/relationships/hdphoto" Target="../media/hdphoto9.wdp"/><Relationship Id="rId38" Type="http://schemas.microsoft.com/office/2007/relationships/hdphoto" Target="../media/hdphoto10.wdp"/><Relationship Id="rId2" Type="http://schemas.openxmlformats.org/officeDocument/2006/relationships/image" Target="../media/image35.jpeg"/><Relationship Id="rId16" Type="http://schemas.microsoft.com/office/2007/relationships/hdphoto" Target="../media/hdphoto8.wdp"/><Relationship Id="rId20" Type="http://schemas.openxmlformats.org/officeDocument/2006/relationships/image" Target="../media/image49.png"/><Relationship Id="rId29"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43.png"/><Relationship Id="rId24" Type="http://schemas.openxmlformats.org/officeDocument/2006/relationships/image" Target="../media/image53.png"/><Relationship Id="rId32" Type="http://schemas.openxmlformats.org/officeDocument/2006/relationships/image" Target="../media/image61.png"/><Relationship Id="rId37" Type="http://schemas.openxmlformats.org/officeDocument/2006/relationships/image" Target="../media/image65.png"/><Relationship Id="rId40" Type="http://schemas.openxmlformats.org/officeDocument/2006/relationships/image" Target="../media/image67.png"/><Relationship Id="rId5" Type="http://schemas.openxmlformats.org/officeDocument/2006/relationships/image" Target="../media/image38.png"/><Relationship Id="rId15" Type="http://schemas.openxmlformats.org/officeDocument/2006/relationships/image" Target="../media/image45.png"/><Relationship Id="rId23" Type="http://schemas.openxmlformats.org/officeDocument/2006/relationships/image" Target="../media/image52.png"/><Relationship Id="rId28" Type="http://schemas.openxmlformats.org/officeDocument/2006/relationships/image" Target="../media/image57.png"/><Relationship Id="rId36" Type="http://schemas.openxmlformats.org/officeDocument/2006/relationships/image" Target="../media/image64.png"/><Relationship Id="rId10" Type="http://schemas.openxmlformats.org/officeDocument/2006/relationships/image" Target="../media/image42.png"/><Relationship Id="rId19" Type="http://schemas.openxmlformats.org/officeDocument/2006/relationships/image" Target="../media/image48.png"/><Relationship Id="rId31" Type="http://schemas.openxmlformats.org/officeDocument/2006/relationships/image" Target="../media/image60.jpeg"/><Relationship Id="rId4" Type="http://schemas.openxmlformats.org/officeDocument/2006/relationships/image" Target="../media/image37.png"/><Relationship Id="rId9" Type="http://schemas.openxmlformats.org/officeDocument/2006/relationships/image" Target="../media/image41.png"/><Relationship Id="rId14" Type="http://schemas.openxmlformats.org/officeDocument/2006/relationships/image" Target="../media/image27.png"/><Relationship Id="rId22" Type="http://schemas.openxmlformats.org/officeDocument/2006/relationships/image" Target="../media/image51.png"/><Relationship Id="rId27" Type="http://schemas.openxmlformats.org/officeDocument/2006/relationships/image" Target="../media/image56.png"/><Relationship Id="rId30" Type="http://schemas.openxmlformats.org/officeDocument/2006/relationships/image" Target="../media/image59.png"/><Relationship Id="rId35" Type="http://schemas.openxmlformats.org/officeDocument/2006/relationships/image" Target="../media/image63.png"/><Relationship Id="rId8" Type="http://schemas.openxmlformats.org/officeDocument/2006/relationships/image" Target="../media/image40.png"/><Relationship Id="rId3"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4" name="グループ化 323"/>
          <p:cNvGrpSpPr/>
          <p:nvPr/>
        </p:nvGrpSpPr>
        <p:grpSpPr>
          <a:xfrm>
            <a:off x="10682032" y="3309538"/>
            <a:ext cx="1653965" cy="1423617"/>
            <a:chOff x="-111161" y="5620335"/>
            <a:chExt cx="4410696" cy="3664945"/>
          </a:xfrm>
        </p:grpSpPr>
        <p:pic>
          <p:nvPicPr>
            <p:cNvPr id="325" name="図 3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61" y="5977258"/>
              <a:ext cx="4410696" cy="3308022"/>
            </a:xfrm>
            <a:prstGeom prst="rect">
              <a:avLst/>
            </a:prstGeom>
          </p:spPr>
        </p:pic>
        <p:sp>
          <p:nvSpPr>
            <p:cNvPr id="326" name="楕円 325"/>
            <p:cNvSpPr/>
            <p:nvPr/>
          </p:nvSpPr>
          <p:spPr>
            <a:xfrm>
              <a:off x="-108268" y="5620335"/>
              <a:ext cx="2779552" cy="350639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2" name="正方形/長方形 201"/>
          <p:cNvSpPr/>
          <p:nvPr/>
        </p:nvSpPr>
        <p:spPr>
          <a:xfrm>
            <a:off x="-326013" y="10340733"/>
            <a:ext cx="15613608" cy="439614"/>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3" name="テキスト ボックス 202"/>
          <p:cNvSpPr txBox="1"/>
          <p:nvPr/>
        </p:nvSpPr>
        <p:spPr>
          <a:xfrm>
            <a:off x="-49560" y="10131200"/>
            <a:ext cx="15218472" cy="333617"/>
          </a:xfrm>
          <a:prstGeom prst="rect">
            <a:avLst/>
          </a:prstGeom>
          <a:solidFill>
            <a:srgbClr val="FF99CC"/>
          </a:solidFill>
        </p:spPr>
        <p:txBody>
          <a:bodyPr wrap="square" rtlCol="0">
            <a:spAutoFit/>
          </a:bodyPr>
          <a:lstStyle/>
          <a:p>
            <a:pPr algn="ctr"/>
            <a:r>
              <a:rPr lang="ja-JP" altLang="en-US" sz="1568" dirty="0">
                <a:solidFill>
                  <a:schemeClr val="bg1"/>
                </a:solidFill>
                <a:latin typeface="HG丸ｺﾞｼｯｸM-PRO" panose="020F0600000000000000" pitchFamily="50" charset="-128"/>
                <a:ea typeface="HG丸ｺﾞｼｯｸM-PRO" panose="020F0600000000000000" pitchFamily="50" charset="-128"/>
              </a:rPr>
              <a:t>　</a:t>
            </a:r>
            <a:r>
              <a:rPr lang="ja-JP" altLang="en-US" sz="1568" b="1" dirty="0">
                <a:solidFill>
                  <a:schemeClr val="bg1"/>
                </a:solidFill>
                <a:latin typeface="HG丸ｺﾞｼｯｸM-PRO" panose="020F0600000000000000" pitchFamily="50" charset="-128"/>
                <a:ea typeface="HG丸ｺﾞｼｯｸM-PRO" panose="020F0600000000000000" pitchFamily="50" charset="-128"/>
              </a:rPr>
              <a:t>中小企業庁</a:t>
            </a:r>
            <a:r>
              <a:rPr lang="ja-JP" altLang="en-US" sz="1568" dirty="0">
                <a:solidFill>
                  <a:schemeClr val="bg1"/>
                </a:solidFill>
                <a:latin typeface="HG丸ｺﾞｼｯｸM-PRO" panose="020F0600000000000000" pitchFamily="50" charset="-128"/>
                <a:ea typeface="HG丸ｺﾞｼｯｸM-PRO" panose="020F0600000000000000" pitchFamily="50" charset="-128"/>
              </a:rPr>
              <a:t>　</a:t>
            </a:r>
            <a:r>
              <a:rPr lang="ja-JP" altLang="en-US" sz="1568" b="1" dirty="0">
                <a:solidFill>
                  <a:schemeClr val="bg1"/>
                </a:solidFill>
                <a:latin typeface="HG丸ｺﾞｼｯｸM-PRO" panose="020F0600000000000000" pitchFamily="50" charset="-128"/>
                <a:ea typeface="HG丸ｺﾞｼｯｸM-PRO" panose="020F0600000000000000" pitchFamily="50" charset="-128"/>
              </a:rPr>
              <a:t>福岡県よろず支援拠点</a:t>
            </a:r>
            <a:r>
              <a:rPr lang="ja-JP" altLang="en-US" sz="1568" dirty="0">
                <a:solidFill>
                  <a:schemeClr val="bg1"/>
                </a:solidFill>
                <a:latin typeface="HG丸ｺﾞｼｯｸM-PRO" panose="020F0600000000000000" pitchFamily="50" charset="-128"/>
                <a:ea typeface="HG丸ｺﾞｼｯｸM-PRO" panose="020F0600000000000000" pitchFamily="50" charset="-128"/>
              </a:rPr>
              <a:t>　　　　　　　　　　　　　　　　　　　　　</a:t>
            </a:r>
            <a:r>
              <a:rPr lang="ja-JP" altLang="en-US" sz="1568" b="1" dirty="0">
                <a:solidFill>
                  <a:schemeClr val="bg1"/>
                </a:solidFill>
                <a:latin typeface="HG丸ｺﾞｼｯｸM-PRO" panose="020F0600000000000000" pitchFamily="50" charset="-128"/>
                <a:ea typeface="HG丸ｺﾞｼｯｸM-PRO" panose="020F0600000000000000" pitchFamily="50" charset="-128"/>
              </a:rPr>
              <a:t>中小企業庁　福岡県よろず支援拠点</a:t>
            </a:r>
            <a:endParaRPr lang="en-US" altLang="ja-JP" sz="1568"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48" name="テキスト ボックス 147">
            <a:extLst>
              <a:ext uri="{FF2B5EF4-FFF2-40B4-BE49-F238E27FC236}">
                <a16:creationId xmlns:a16="http://schemas.microsoft.com/office/drawing/2014/main" id="{1B279AB2-D3F8-4746-916F-E58E66FDDE74}"/>
              </a:ext>
            </a:extLst>
          </p:cNvPr>
          <p:cNvSpPr txBox="1"/>
          <p:nvPr/>
        </p:nvSpPr>
        <p:spPr>
          <a:xfrm>
            <a:off x="7697645" y="3306475"/>
            <a:ext cx="6382059" cy="461665"/>
          </a:xfrm>
          <a:prstGeom prst="rect">
            <a:avLst/>
          </a:prstGeom>
          <a:noFill/>
        </p:spPr>
        <p:txBody>
          <a:bodyPr wrap="square" rtlCol="0">
            <a:spAutoFit/>
          </a:bodyPr>
          <a:lstStyle/>
          <a:p>
            <a:r>
              <a:rPr lang="ja-JP" altLang="en-US" sz="2400" kern="100" spc="300" dirty="0">
                <a:ln w="10160" cap="flat" cmpd="sng" algn="ctr">
                  <a:noFill/>
                  <a:prstDash val="solid"/>
                  <a:round/>
                </a:ln>
                <a:solidFill>
                  <a:srgbClr val="FF3F3F"/>
                </a:solidFill>
                <a:latin typeface="HGP創英角ｺﾞｼｯｸUB" panose="020B0900000000000000" pitchFamily="50" charset="-128"/>
                <a:ea typeface="HGP創英角ｺﾞｼｯｸUB" panose="020B0900000000000000" pitchFamily="50" charset="-128"/>
                <a:cs typeface="源柔ゴシックL Heavy" panose="020B0702020203020207" pitchFamily="50" charset="-128"/>
              </a:rPr>
              <a:t>無料</a:t>
            </a:r>
            <a:r>
              <a:rPr lang="ja-JP" altLang="en-US" sz="2400" kern="100" spc="300" dirty="0">
                <a:ln w="10160" cap="flat" cmpd="sng" algn="ctr">
                  <a:noFill/>
                  <a:prstDash val="solid"/>
                  <a:round/>
                </a:ln>
                <a:solidFill>
                  <a:srgbClr val="4C4468"/>
                </a:solidFill>
                <a:latin typeface="HGP創英角ｺﾞｼｯｸUB" panose="020B0900000000000000" pitchFamily="50" charset="-128"/>
                <a:ea typeface="HGP創英角ｺﾞｼｯｸUB" panose="020B0900000000000000" pitchFamily="50" charset="-128"/>
                <a:cs typeface="源柔ゴシックL Heavy" panose="020B0702020203020207" pitchFamily="50" charset="-128"/>
              </a:rPr>
              <a:t>経営セミナー・</a:t>
            </a:r>
            <a:r>
              <a:rPr lang="ja-JP" altLang="en-US" sz="2400" kern="100" spc="300" dirty="0">
                <a:ln w="10160" cap="flat" cmpd="sng" algn="ctr">
                  <a:noFill/>
                  <a:prstDash val="solid"/>
                  <a:round/>
                </a:ln>
                <a:solidFill>
                  <a:srgbClr val="FF3F3F"/>
                </a:solidFill>
                <a:latin typeface="HGP創英角ｺﾞｼｯｸUB" panose="020B0900000000000000" pitchFamily="50" charset="-128"/>
                <a:ea typeface="HGP創英角ｺﾞｼｯｸUB" panose="020B0900000000000000" pitchFamily="50" charset="-128"/>
                <a:cs typeface="源柔ゴシックL Heavy" panose="020B0702020203020207" pitchFamily="50" charset="-128"/>
              </a:rPr>
              <a:t>無料</a:t>
            </a:r>
            <a:r>
              <a:rPr lang="ja-JP" altLang="en-US" sz="2400" kern="100" spc="300" dirty="0">
                <a:ln w="10160" cap="flat" cmpd="sng" algn="ctr">
                  <a:noFill/>
                  <a:prstDash val="solid"/>
                  <a:round/>
                </a:ln>
                <a:solidFill>
                  <a:srgbClr val="4C4468"/>
                </a:solidFill>
                <a:latin typeface="HGP創英角ｺﾞｼｯｸUB" panose="020B0900000000000000" pitchFamily="50" charset="-128"/>
                <a:ea typeface="HGP創英角ｺﾞｼｯｸUB" panose="020B0900000000000000" pitchFamily="50" charset="-128"/>
                <a:cs typeface="源柔ゴシックL Heavy" panose="020B0702020203020207" pitchFamily="50" charset="-128"/>
              </a:rPr>
              <a:t>経営相談</a:t>
            </a:r>
            <a:r>
              <a:rPr lang="ja-JP" altLang="en-US" sz="2400" kern="100" spc="300" dirty="0">
                <a:ln w="10160" cap="flat" cmpd="sng" algn="ctr">
                  <a:noFill/>
                  <a:prstDash val="solid"/>
                  <a:round/>
                </a:ln>
                <a:solidFill>
                  <a:srgbClr val="FF0000"/>
                </a:solidFill>
                <a:latin typeface="HGP創英角ｺﾞｼｯｸUB" panose="020B0900000000000000" pitchFamily="50" charset="-128"/>
                <a:ea typeface="HGP創英角ｺﾞｼｯｸUB" panose="020B0900000000000000" pitchFamily="50" charset="-128"/>
                <a:cs typeface="源柔ゴシックL Heavy" panose="020B0702020203020207" pitchFamily="50" charset="-128"/>
              </a:rPr>
              <a:t>毎日開催</a:t>
            </a:r>
            <a:endParaRPr lang="ja-JP" altLang="en-US" sz="2400" spc="300" dirty="0">
              <a:ln w="10160" cap="flat" cmpd="sng" algn="ctr">
                <a:noFill/>
                <a:prstDash val="solid"/>
                <a:round/>
              </a:ln>
              <a:solidFill>
                <a:srgbClr val="FF0000"/>
              </a:solidFill>
              <a:latin typeface="HGP創英角ｺﾞｼｯｸUB" panose="020B0900000000000000" pitchFamily="50" charset="-128"/>
              <a:ea typeface="HGP創英角ｺﾞｼｯｸUB" panose="020B0900000000000000" pitchFamily="50" charset="-128"/>
              <a:cs typeface="源柔ゴシックL Heavy" panose="020B0702020203020207" pitchFamily="50" charset="-128"/>
            </a:endParaRPr>
          </a:p>
        </p:txBody>
      </p:sp>
      <p:sp>
        <p:nvSpPr>
          <p:cNvPr id="81" name="テキスト ボックス 80"/>
          <p:cNvSpPr txBox="1"/>
          <p:nvPr/>
        </p:nvSpPr>
        <p:spPr>
          <a:xfrm>
            <a:off x="7552464" y="-8049"/>
            <a:ext cx="7625889" cy="2886633"/>
          </a:xfrm>
          <a:prstGeom prst="rect">
            <a:avLst/>
          </a:prstGeom>
          <a:solidFill>
            <a:srgbClr val="FF99CC"/>
          </a:solidFill>
          <a:ln>
            <a:noFill/>
          </a:ln>
        </p:spPr>
        <p:txBody>
          <a:bodyPr wrap="square" rtlCol="0">
            <a:noAutofit/>
          </a:bodyPr>
          <a:lstStyle/>
          <a:p>
            <a:endParaRPr lang="ja-JP" altLang="en-US" sz="1198" dirty="0">
              <a:solidFill>
                <a:srgbClr val="FFBDE9"/>
              </a:solidFill>
            </a:endParaRPr>
          </a:p>
        </p:txBody>
      </p:sp>
      <p:sp>
        <p:nvSpPr>
          <p:cNvPr id="113" name="テキスト ボックス 112"/>
          <p:cNvSpPr txBox="1"/>
          <p:nvPr/>
        </p:nvSpPr>
        <p:spPr>
          <a:xfrm rot="19251443">
            <a:off x="14179373" y="10192911"/>
            <a:ext cx="1675792" cy="997804"/>
          </a:xfrm>
          <a:prstGeom prst="rect">
            <a:avLst/>
          </a:prstGeom>
          <a:solidFill>
            <a:schemeClr val="bg1"/>
          </a:solidFill>
          <a:ln>
            <a:solidFill>
              <a:schemeClr val="bg1"/>
            </a:solidFill>
          </a:ln>
        </p:spPr>
        <p:txBody>
          <a:bodyPr wrap="square" rtlCol="0">
            <a:spAutoFit/>
          </a:bodyPr>
          <a:lstStyle/>
          <a:p>
            <a:endParaRPr lang="ja-JP" altLang="en-US" sz="1198" dirty="0"/>
          </a:p>
        </p:txBody>
      </p:sp>
      <p:sp>
        <p:nvSpPr>
          <p:cNvPr id="114" name="フリーフォーム 113"/>
          <p:cNvSpPr/>
          <p:nvPr/>
        </p:nvSpPr>
        <p:spPr>
          <a:xfrm>
            <a:off x="14130399" y="9802969"/>
            <a:ext cx="972476" cy="957219"/>
          </a:xfrm>
          <a:custGeom>
            <a:avLst/>
            <a:gdLst>
              <a:gd name="connsiteX0" fmla="*/ 414338 w 919163"/>
              <a:gd name="connsiteY0" fmla="*/ 0 h 1081088"/>
              <a:gd name="connsiteX1" fmla="*/ 485775 w 919163"/>
              <a:gd name="connsiteY1" fmla="*/ 33338 h 1081088"/>
              <a:gd name="connsiteX2" fmla="*/ 595313 w 919163"/>
              <a:gd name="connsiteY2" fmla="*/ 85725 h 1081088"/>
              <a:gd name="connsiteX3" fmla="*/ 690563 w 919163"/>
              <a:gd name="connsiteY3" fmla="*/ 152400 h 1081088"/>
              <a:gd name="connsiteX4" fmla="*/ 766763 w 919163"/>
              <a:gd name="connsiteY4" fmla="*/ 195263 h 1081088"/>
              <a:gd name="connsiteX5" fmla="*/ 838200 w 919163"/>
              <a:gd name="connsiteY5" fmla="*/ 252413 h 1081088"/>
              <a:gd name="connsiteX6" fmla="*/ 919163 w 919163"/>
              <a:gd name="connsiteY6" fmla="*/ 314325 h 1081088"/>
              <a:gd name="connsiteX7" fmla="*/ 838200 w 919163"/>
              <a:gd name="connsiteY7" fmla="*/ 481013 h 1081088"/>
              <a:gd name="connsiteX8" fmla="*/ 762000 w 919163"/>
              <a:gd name="connsiteY8" fmla="*/ 590550 h 1081088"/>
              <a:gd name="connsiteX9" fmla="*/ 614363 w 919163"/>
              <a:gd name="connsiteY9" fmla="*/ 762000 h 1081088"/>
              <a:gd name="connsiteX10" fmla="*/ 466725 w 919163"/>
              <a:gd name="connsiteY10" fmla="*/ 876300 h 1081088"/>
              <a:gd name="connsiteX11" fmla="*/ 357188 w 919163"/>
              <a:gd name="connsiteY11" fmla="*/ 957263 h 1081088"/>
              <a:gd name="connsiteX12" fmla="*/ 157163 w 919163"/>
              <a:gd name="connsiteY12" fmla="*/ 1038225 h 1081088"/>
              <a:gd name="connsiteX13" fmla="*/ 0 w 919163"/>
              <a:gd name="connsiteY13" fmla="*/ 1081088 h 1081088"/>
              <a:gd name="connsiteX14" fmla="*/ 23813 w 919163"/>
              <a:gd name="connsiteY14" fmla="*/ 1047750 h 1081088"/>
              <a:gd name="connsiteX15" fmla="*/ 95250 w 919163"/>
              <a:gd name="connsiteY15" fmla="*/ 919163 h 1081088"/>
              <a:gd name="connsiteX16" fmla="*/ 176213 w 919163"/>
              <a:gd name="connsiteY16" fmla="*/ 762000 h 1081088"/>
              <a:gd name="connsiteX17" fmla="*/ 219075 w 919163"/>
              <a:gd name="connsiteY17" fmla="*/ 661988 h 1081088"/>
              <a:gd name="connsiteX18" fmla="*/ 295275 w 919163"/>
              <a:gd name="connsiteY18" fmla="*/ 476250 h 1081088"/>
              <a:gd name="connsiteX19" fmla="*/ 323850 w 919163"/>
              <a:gd name="connsiteY19" fmla="*/ 381000 h 1081088"/>
              <a:gd name="connsiteX20" fmla="*/ 371475 w 919163"/>
              <a:gd name="connsiteY20" fmla="*/ 214313 h 1081088"/>
              <a:gd name="connsiteX21" fmla="*/ 395288 w 919163"/>
              <a:gd name="connsiteY21" fmla="*/ 95250 h 1081088"/>
              <a:gd name="connsiteX22" fmla="*/ 414338 w 919163"/>
              <a:gd name="connsiteY22" fmla="*/ 0 h 108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9163" h="1081088">
                <a:moveTo>
                  <a:pt x="414338" y="0"/>
                </a:moveTo>
                <a:lnTo>
                  <a:pt x="485775" y="33338"/>
                </a:lnTo>
                <a:lnTo>
                  <a:pt x="595313" y="85725"/>
                </a:lnTo>
                <a:lnTo>
                  <a:pt x="690563" y="152400"/>
                </a:lnTo>
                <a:lnTo>
                  <a:pt x="766763" y="195263"/>
                </a:lnTo>
                <a:lnTo>
                  <a:pt x="838200" y="252413"/>
                </a:lnTo>
                <a:lnTo>
                  <a:pt x="919163" y="314325"/>
                </a:lnTo>
                <a:lnTo>
                  <a:pt x="838200" y="481013"/>
                </a:lnTo>
                <a:lnTo>
                  <a:pt x="762000" y="590550"/>
                </a:lnTo>
                <a:lnTo>
                  <a:pt x="614363" y="762000"/>
                </a:lnTo>
                <a:lnTo>
                  <a:pt x="466725" y="876300"/>
                </a:lnTo>
                <a:lnTo>
                  <a:pt x="357188" y="957263"/>
                </a:lnTo>
                <a:lnTo>
                  <a:pt x="157163" y="1038225"/>
                </a:lnTo>
                <a:lnTo>
                  <a:pt x="0" y="1081088"/>
                </a:lnTo>
                <a:lnTo>
                  <a:pt x="23813" y="1047750"/>
                </a:lnTo>
                <a:lnTo>
                  <a:pt x="95250" y="919163"/>
                </a:lnTo>
                <a:lnTo>
                  <a:pt x="176213" y="762000"/>
                </a:lnTo>
                <a:lnTo>
                  <a:pt x="219075" y="661988"/>
                </a:lnTo>
                <a:lnTo>
                  <a:pt x="295275" y="476250"/>
                </a:lnTo>
                <a:lnTo>
                  <a:pt x="323850" y="381000"/>
                </a:lnTo>
                <a:lnTo>
                  <a:pt x="371475" y="214313"/>
                </a:lnTo>
                <a:lnTo>
                  <a:pt x="395288" y="95250"/>
                </a:lnTo>
                <a:lnTo>
                  <a:pt x="414338" y="0"/>
                </a:lnTo>
                <a:close/>
              </a:path>
            </a:pathLst>
          </a:custGeom>
          <a:solidFill>
            <a:srgbClr val="6E6397"/>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98" dirty="0"/>
          </a:p>
        </p:txBody>
      </p:sp>
      <p:sp>
        <p:nvSpPr>
          <p:cNvPr id="106" name="円/楕円 105"/>
          <p:cNvSpPr/>
          <p:nvPr/>
        </p:nvSpPr>
        <p:spPr>
          <a:xfrm rot="209418">
            <a:off x="12939532" y="2079784"/>
            <a:ext cx="835111" cy="449995"/>
          </a:xfrm>
          <a:prstGeom prst="ellipse">
            <a:avLst/>
          </a:prstGeom>
          <a:solidFill>
            <a:srgbClr val="FFFF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sz="1100" dirty="0">
              <a:ln w="0"/>
              <a:solidFill>
                <a:srgbClr val="FD4A03"/>
              </a:solidFill>
              <a:effectLst>
                <a:outerShdw blurRad="38100" dist="25400" dir="5400000" algn="ctr" rotWithShape="0">
                  <a:srgbClr val="6E747A">
                    <a:alpha val="43000"/>
                  </a:srgbClr>
                </a:outerShdw>
              </a:effectLst>
            </a:endParaRPr>
          </a:p>
        </p:txBody>
      </p:sp>
      <p:sp>
        <p:nvSpPr>
          <p:cNvPr id="107" name="テキスト ボックス 106"/>
          <p:cNvSpPr txBox="1"/>
          <p:nvPr/>
        </p:nvSpPr>
        <p:spPr>
          <a:xfrm rot="329009">
            <a:off x="13040679" y="2118825"/>
            <a:ext cx="984371" cy="369332"/>
          </a:xfrm>
          <a:prstGeom prst="rect">
            <a:avLst/>
          </a:prstGeom>
          <a:noFill/>
        </p:spPr>
        <p:txBody>
          <a:bodyPr wrap="square" lIns="0" tIns="0" rIns="0" bIns="0" rtlCol="0">
            <a:spAutoFit/>
          </a:bodyPr>
          <a:lstStyle/>
          <a:p>
            <a:r>
              <a:rPr lang="ja-JP" altLang="en-US" sz="2400" dirty="0">
                <a:solidFill>
                  <a:srgbClr val="FF3F3F"/>
                </a:solidFill>
                <a:latin typeface="HGSｺﾞｼｯｸE" panose="020B0900000000000000" pitchFamily="50" charset="-128"/>
                <a:ea typeface="HGSｺﾞｼｯｸE" panose="020B0900000000000000" pitchFamily="50" charset="-128"/>
                <a:cs typeface="源柔ゴシックL Heavy" panose="020B0702020203020207" pitchFamily="50" charset="-128"/>
              </a:rPr>
              <a:t>無料</a:t>
            </a:r>
          </a:p>
        </p:txBody>
      </p:sp>
      <p:sp>
        <p:nvSpPr>
          <p:cNvPr id="210" name="正方形/長方形 209"/>
          <p:cNvSpPr/>
          <p:nvPr/>
        </p:nvSpPr>
        <p:spPr>
          <a:xfrm>
            <a:off x="467627" y="10245241"/>
            <a:ext cx="1350850" cy="2003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72" b="1" dirty="0">
                <a:solidFill>
                  <a:schemeClr val="tx1"/>
                </a:solidFill>
              </a:rPr>
              <a:t>久　</a:t>
            </a:r>
            <a:r>
              <a:rPr lang="en-US" altLang="ja-JP" sz="1372" b="1" dirty="0">
                <a:solidFill>
                  <a:schemeClr val="tx1"/>
                </a:solidFill>
              </a:rPr>
              <a:t>2025.5</a:t>
            </a:r>
          </a:p>
        </p:txBody>
      </p:sp>
      <p:sp>
        <p:nvSpPr>
          <p:cNvPr id="445" name="テキスト ボックス 444"/>
          <p:cNvSpPr txBox="1"/>
          <p:nvPr/>
        </p:nvSpPr>
        <p:spPr>
          <a:xfrm>
            <a:off x="8103251" y="2536003"/>
            <a:ext cx="7184344" cy="241347"/>
          </a:xfrm>
          <a:prstGeom prst="rect">
            <a:avLst/>
          </a:prstGeom>
          <a:noFill/>
        </p:spPr>
        <p:txBody>
          <a:bodyPr wrap="square" lIns="0" tIns="0" rIns="0" bIns="0" rtlCol="0">
            <a:spAutoFit/>
          </a:bodyPr>
          <a:lstStyle/>
          <a:p>
            <a:r>
              <a:rPr lang="ja-JP" altLang="en-US" sz="1568" b="1" dirty="0">
                <a:solidFill>
                  <a:schemeClr val="bg1"/>
                </a:solidFill>
                <a:latin typeface="HGSｺﾞｼｯｸM" panose="020B0600000000000000" pitchFamily="50" charset="-128"/>
                <a:ea typeface="HGSｺﾞｼｯｸM" panose="020B0600000000000000" pitchFamily="50" charset="-128"/>
              </a:rPr>
              <a:t>共催 ：くるめ創業支援ネットワーク、中小企業庁 福岡県よろず支援拠点</a:t>
            </a:r>
          </a:p>
        </p:txBody>
      </p:sp>
      <p:grpSp>
        <p:nvGrpSpPr>
          <p:cNvPr id="12" name="グループ化 11"/>
          <p:cNvGrpSpPr/>
          <p:nvPr/>
        </p:nvGrpSpPr>
        <p:grpSpPr>
          <a:xfrm>
            <a:off x="-11150730" y="5926143"/>
            <a:ext cx="6917403" cy="1755732"/>
            <a:chOff x="397706" y="2825120"/>
            <a:chExt cx="7057087" cy="1791185"/>
          </a:xfrm>
        </p:grpSpPr>
        <p:sp>
          <p:nvSpPr>
            <p:cNvPr id="518" name="角丸四角形 517"/>
            <p:cNvSpPr/>
            <p:nvPr/>
          </p:nvSpPr>
          <p:spPr>
            <a:xfrm>
              <a:off x="406506" y="2865685"/>
              <a:ext cx="4186720" cy="296491"/>
            </a:xfrm>
            <a:prstGeom prst="roundRect">
              <a:avLst/>
            </a:prstGeom>
            <a:solidFill>
              <a:srgbClr val="6E6397"/>
            </a:solidFill>
            <a:ln>
              <a:solidFill>
                <a:srgbClr val="6E6397"/>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ja-JP" altLang="en-US" sz="1568" b="1" dirty="0">
                <a:latin typeface="HG丸ｺﾞｼｯｸM-PRO" panose="020F0600000000000000" pitchFamily="50" charset="-128"/>
                <a:ea typeface="HG丸ｺﾞｼｯｸM-PRO" panose="020F0600000000000000" pitchFamily="50" charset="-128"/>
              </a:endParaRPr>
            </a:p>
          </p:txBody>
        </p:sp>
        <p:grpSp>
          <p:nvGrpSpPr>
            <p:cNvPr id="10" name="グループ化 9"/>
            <p:cNvGrpSpPr/>
            <p:nvPr/>
          </p:nvGrpSpPr>
          <p:grpSpPr>
            <a:xfrm>
              <a:off x="397706" y="2825120"/>
              <a:ext cx="7057087" cy="1791185"/>
              <a:chOff x="449059" y="1910455"/>
              <a:chExt cx="7057087" cy="1791185"/>
            </a:xfrm>
          </p:grpSpPr>
          <p:sp>
            <p:nvSpPr>
              <p:cNvPr id="480" name="正方形/長方形 479"/>
              <p:cNvSpPr/>
              <p:nvPr/>
            </p:nvSpPr>
            <p:spPr>
              <a:xfrm>
                <a:off x="449059" y="2304378"/>
                <a:ext cx="7057087" cy="1397262"/>
              </a:xfrm>
              <a:prstGeom prst="rect">
                <a:avLst/>
              </a:prstGeom>
              <a:noFill/>
              <a:ln>
                <a:noFill/>
              </a:ln>
            </p:spPr>
            <p:txBody>
              <a:bodyPr wrap="square" lIns="0" tIns="0" rIns="0" bIns="0">
                <a:spAutoFit/>
              </a:bodyPr>
              <a:lstStyle/>
              <a:p>
                <a:r>
                  <a:rPr lang="ja-JP" altLang="en-US" sz="1600" b="1" dirty="0">
                    <a:ln w="0"/>
                    <a:solidFill>
                      <a:srgbClr val="D60057"/>
                    </a:solidFill>
                    <a:latin typeface="HG丸ｺﾞｼｯｸM-PRO" panose="020F0600000000000000" pitchFamily="50" charset="-128"/>
                    <a:ea typeface="HG丸ｺﾞｼｯｸM-PRO" panose="020F0600000000000000" pitchFamily="50" charset="-128"/>
                  </a:rPr>
                  <a:t>くるめ創業支援ネットワーク</a:t>
                </a:r>
                <a:r>
                  <a:rPr lang="ja-JP" altLang="en-US" sz="1600" b="1" dirty="0">
                    <a:ln w="0"/>
                    <a:solidFill>
                      <a:srgbClr val="4C4468"/>
                    </a:solidFill>
                    <a:latin typeface="HG丸ｺﾞｼｯｸM-PRO" panose="020F0600000000000000" pitchFamily="50" charset="-128"/>
                    <a:ea typeface="HG丸ｺﾞｼｯｸM-PRO" panose="020F0600000000000000" pitchFamily="50" charset="-128"/>
                  </a:rPr>
                  <a:t>と</a:t>
                </a:r>
                <a:r>
                  <a:rPr lang="ja-JP" altLang="en-US" sz="1600" b="1" dirty="0">
                    <a:ln w="0"/>
                    <a:solidFill>
                      <a:srgbClr val="D60057"/>
                    </a:solidFill>
                    <a:latin typeface="HG丸ｺﾞｼｯｸM-PRO" panose="020F0600000000000000" pitchFamily="50" charset="-128"/>
                    <a:ea typeface="HG丸ｺﾞｼｯｸM-PRO" panose="020F0600000000000000" pitchFamily="50" charset="-128"/>
                  </a:rPr>
                  <a:t>福岡県よろず支援拠点</a:t>
                </a:r>
                <a:r>
                  <a:rPr lang="ja-JP" altLang="en-US" sz="1600" b="1" dirty="0">
                    <a:ln w="0"/>
                    <a:solidFill>
                      <a:srgbClr val="4C4468"/>
                    </a:solidFill>
                    <a:latin typeface="HG丸ｺﾞｼｯｸM-PRO" panose="020F0600000000000000" pitchFamily="50" charset="-128"/>
                    <a:ea typeface="HG丸ｺﾞｼｯｸM-PRO" panose="020F0600000000000000" pitchFamily="50" charset="-128"/>
                  </a:rPr>
                  <a:t>が連携して開設する</a:t>
                </a:r>
                <a:endParaRPr lang="en-US" altLang="ja-JP" sz="1600" b="1" dirty="0">
                  <a:ln w="0"/>
                  <a:solidFill>
                    <a:srgbClr val="4C4468"/>
                  </a:solidFill>
                  <a:latin typeface="HG丸ｺﾞｼｯｸM-PRO" panose="020F0600000000000000" pitchFamily="50" charset="-128"/>
                  <a:ea typeface="HG丸ｺﾞｼｯｸM-PRO" panose="020F0600000000000000" pitchFamily="50" charset="-128"/>
                </a:endParaRPr>
              </a:p>
              <a:p>
                <a:r>
                  <a:rPr lang="ja-JP" altLang="en-US" sz="1600" b="1" dirty="0">
                    <a:ln w="0"/>
                    <a:solidFill>
                      <a:srgbClr val="D60057"/>
                    </a:solidFill>
                    <a:latin typeface="HG丸ｺﾞｼｯｸM-PRO" panose="020F0600000000000000" pitchFamily="50" charset="-128"/>
                    <a:ea typeface="HG丸ｺﾞｼｯｸM-PRO" panose="020F0600000000000000" pitchFamily="50" charset="-128"/>
                  </a:rPr>
                  <a:t>無料経営相談窓口</a:t>
                </a:r>
                <a:r>
                  <a:rPr lang="ja-JP" altLang="en-US" sz="1600" b="1" dirty="0">
                    <a:ln w="0"/>
                    <a:solidFill>
                      <a:srgbClr val="4C4468"/>
                    </a:solidFill>
                    <a:latin typeface="HG丸ｺﾞｼｯｸM-PRO" panose="020F0600000000000000" pitchFamily="50" charset="-128"/>
                    <a:ea typeface="HG丸ｺﾞｼｯｸM-PRO" panose="020F0600000000000000" pitchFamily="50" charset="-128"/>
                  </a:rPr>
                  <a:t>です。</a:t>
                </a:r>
                <a:endParaRPr lang="en-US" altLang="ja-JP" sz="1600" b="1" dirty="0">
                  <a:ln w="0"/>
                  <a:solidFill>
                    <a:srgbClr val="4C4468"/>
                  </a:solidFill>
                  <a:latin typeface="HG丸ｺﾞｼｯｸM-PRO" panose="020F0600000000000000" pitchFamily="50" charset="-128"/>
                  <a:ea typeface="HG丸ｺﾞｼｯｸM-PRO" panose="020F0600000000000000" pitchFamily="50" charset="-128"/>
                </a:endParaRPr>
              </a:p>
              <a:p>
                <a:endParaRPr lang="en-US" altLang="ja-JP" sz="100" b="1" dirty="0">
                  <a:ln w="0"/>
                  <a:solidFill>
                    <a:srgbClr val="4C4468"/>
                  </a:solidFill>
                  <a:latin typeface="HG丸ｺﾞｼｯｸM-PRO" panose="020F0600000000000000" pitchFamily="50" charset="-128"/>
                  <a:ea typeface="HG丸ｺﾞｼｯｸM-PRO" panose="020F0600000000000000" pitchFamily="50" charset="-128"/>
                </a:endParaRPr>
              </a:p>
              <a:p>
                <a:r>
                  <a:rPr lang="ja-JP" altLang="en-US" sz="1200" dirty="0">
                    <a:ln w="0"/>
                    <a:solidFill>
                      <a:srgbClr val="4C4468"/>
                    </a:solidFill>
                    <a:latin typeface="HG丸ｺﾞｼｯｸM-PRO" panose="020F0600000000000000" pitchFamily="50" charset="-128"/>
                    <a:ea typeface="HG丸ｺﾞｼｯｸM-PRO" panose="020F0600000000000000" pitchFamily="50" charset="-128"/>
                  </a:rPr>
                  <a:t>く</a:t>
                </a:r>
                <a:r>
                  <a:rPr lang="ja-JP" altLang="en-US" sz="1100" dirty="0">
                    <a:ln w="0"/>
                    <a:solidFill>
                      <a:srgbClr val="4C4468"/>
                    </a:solidFill>
                    <a:latin typeface="HG丸ｺﾞｼｯｸM-PRO" panose="020F0600000000000000" pitchFamily="50" charset="-128"/>
                    <a:ea typeface="HG丸ｺﾞｼｯｸM-PRO" panose="020F0600000000000000" pitchFamily="50" charset="-128"/>
                  </a:rPr>
                  <a:t>るめ創業支援ネットワーク　⇒　久留米市、日本政策金融公庫久留米支店、㈱福岡銀行、㈱筑邦銀行、㈱西日本シティ銀行、筑後信用金庫、福岡県信用保証協会、㈱久留米リサーチ・パーク、㈱久留米ビジネスプラザ、久留米商工会議所、久留米南部商工会、久留米東部商工会、田主丸町商工会、福岡県中小企業団体中央会、㈱ハイマート久留米、久留米大学、久留米工業大学、久留米工業高等専門学校、福岡県ベンチャービジネス支援協議会</a:t>
                </a:r>
                <a:r>
                  <a:rPr lang="en-US" altLang="ja-JP" sz="1100" dirty="0">
                    <a:ln w="0"/>
                    <a:solidFill>
                      <a:srgbClr val="4C4468"/>
                    </a:solidFill>
                    <a:latin typeface="HG丸ｺﾞｼｯｸM-PRO" panose="020F0600000000000000" pitchFamily="50" charset="-128"/>
                    <a:ea typeface="HG丸ｺﾞｼｯｸM-PRO" panose="020F0600000000000000" pitchFamily="50" charset="-128"/>
                  </a:rPr>
                  <a:t>(</a:t>
                </a:r>
                <a:r>
                  <a:rPr lang="ja-JP" altLang="en-US" sz="1100" dirty="0">
                    <a:ln w="0"/>
                    <a:solidFill>
                      <a:srgbClr val="4C4468"/>
                    </a:solidFill>
                    <a:latin typeface="HG丸ｺﾞｼｯｸM-PRO" panose="020F0600000000000000" pitchFamily="50" charset="-128"/>
                    <a:ea typeface="HG丸ｺﾞｼｯｸM-PRO" panose="020F0600000000000000" pitchFamily="50" charset="-128"/>
                  </a:rPr>
                  <a:t>福岡県久留米中小企業振興事務所</a:t>
                </a:r>
                <a:r>
                  <a:rPr lang="en-US" altLang="ja-JP" sz="1100" dirty="0">
                    <a:ln w="0"/>
                    <a:solidFill>
                      <a:srgbClr val="4C4468"/>
                    </a:solidFill>
                    <a:latin typeface="HG丸ｺﾞｼｯｸM-PRO" panose="020F0600000000000000" pitchFamily="50" charset="-128"/>
                    <a:ea typeface="HG丸ｺﾞｼｯｸM-PRO" panose="020F0600000000000000" pitchFamily="50" charset="-128"/>
                  </a:rPr>
                  <a:t>)</a:t>
                </a:r>
              </a:p>
            </p:txBody>
          </p:sp>
          <p:sp>
            <p:nvSpPr>
              <p:cNvPr id="483" name="正方形/長方形 482"/>
              <p:cNvSpPr/>
              <p:nvPr/>
            </p:nvSpPr>
            <p:spPr>
              <a:xfrm>
                <a:off x="526593" y="1910455"/>
                <a:ext cx="3964850" cy="338554"/>
              </a:xfrm>
              <a:prstGeom prst="rect">
                <a:avLst/>
              </a:prstGeom>
            </p:spPr>
            <p:txBody>
              <a:bodyPr wrap="square">
                <a:spAutoFit/>
              </a:bodyPr>
              <a:lstStyle/>
              <a:p>
                <a:pPr algn="ctr"/>
                <a:r>
                  <a:rPr lang="ja-JP" altLang="en-US" sz="1568" b="1"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久留米よろず創業・経営相談窓口　とは</a:t>
                </a:r>
                <a:endParaRPr lang="en-US" altLang="ja-JP" sz="1568" b="1" u="sng"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grpSp>
      </p:grpSp>
      <p:sp>
        <p:nvSpPr>
          <p:cNvPr id="393" name="正方形/長方形 392"/>
          <p:cNvSpPr/>
          <p:nvPr/>
        </p:nvSpPr>
        <p:spPr>
          <a:xfrm>
            <a:off x="7811821" y="10213912"/>
            <a:ext cx="1427708" cy="242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72" b="1" dirty="0">
                <a:solidFill>
                  <a:schemeClr val="tx1"/>
                </a:solidFill>
              </a:rPr>
              <a:t>久　</a:t>
            </a:r>
            <a:r>
              <a:rPr lang="en-US" altLang="ja-JP" sz="1372" b="1" dirty="0">
                <a:solidFill>
                  <a:schemeClr val="tx1"/>
                </a:solidFill>
              </a:rPr>
              <a:t>2025.5</a:t>
            </a:r>
          </a:p>
        </p:txBody>
      </p:sp>
      <p:grpSp>
        <p:nvGrpSpPr>
          <p:cNvPr id="19" name="グループ化 18"/>
          <p:cNvGrpSpPr/>
          <p:nvPr/>
        </p:nvGrpSpPr>
        <p:grpSpPr>
          <a:xfrm>
            <a:off x="13279109" y="9760828"/>
            <a:ext cx="1437210" cy="309032"/>
            <a:chOff x="14279621" y="9010121"/>
            <a:chExt cx="1215273" cy="309032"/>
          </a:xfrm>
          <a:noFill/>
        </p:grpSpPr>
        <p:sp>
          <p:nvSpPr>
            <p:cNvPr id="507" name="正方形/長方形 506"/>
            <p:cNvSpPr/>
            <p:nvPr/>
          </p:nvSpPr>
          <p:spPr>
            <a:xfrm>
              <a:off x="14279621" y="9040616"/>
              <a:ext cx="809168" cy="278537"/>
            </a:xfrm>
            <a:prstGeom prst="rect">
              <a:avLst/>
            </a:prstGeom>
            <a:grpFill/>
            <a:ln>
              <a:solidFill>
                <a:srgbClr val="FF43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50" dirty="0"/>
            </a:p>
          </p:txBody>
        </p:sp>
        <p:sp>
          <p:nvSpPr>
            <p:cNvPr id="517" name="テキスト ボックス 516"/>
            <p:cNvSpPr txBox="1"/>
            <p:nvPr/>
          </p:nvSpPr>
          <p:spPr>
            <a:xfrm>
              <a:off x="14299403" y="9010121"/>
              <a:ext cx="1195491" cy="307777"/>
            </a:xfrm>
            <a:prstGeom prst="rect">
              <a:avLst/>
            </a:prstGeom>
            <a:grpFill/>
          </p:spPr>
          <p:txBody>
            <a:bodyPr wrap="square" rtlCol="0">
              <a:spAutoFit/>
            </a:bodyPr>
            <a:lstStyle/>
            <a:p>
              <a:r>
                <a:rPr lang="en-US" altLang="ja-JP" sz="1400" i="0" dirty="0">
                  <a:effectLst/>
                  <a:latin typeface="HG丸ｺﾞｼｯｸM-PRO" panose="020F0600000000000000" pitchFamily="50" charset="-128"/>
                  <a:ea typeface="HG丸ｺﾞｼｯｸM-PRO" panose="020F0600000000000000" pitchFamily="50" charset="-128"/>
                </a:rPr>
                <a:t>Y-0718</a:t>
              </a:r>
            </a:p>
          </p:txBody>
        </p:sp>
      </p:grpSp>
      <p:sp>
        <p:nvSpPr>
          <p:cNvPr id="479" name="テキスト ボックス 478"/>
          <p:cNvSpPr txBox="1"/>
          <p:nvPr/>
        </p:nvSpPr>
        <p:spPr>
          <a:xfrm>
            <a:off x="-231251" y="-459018"/>
            <a:ext cx="7790926" cy="1023015"/>
          </a:xfrm>
          <a:prstGeom prst="rect">
            <a:avLst/>
          </a:prstGeom>
          <a:solidFill>
            <a:srgbClr val="FF99CC"/>
          </a:solidFill>
          <a:ln>
            <a:noFill/>
          </a:ln>
        </p:spPr>
        <p:txBody>
          <a:bodyPr wrap="square" rtlCol="0">
            <a:noAutofit/>
          </a:bodyPr>
          <a:lstStyle/>
          <a:p>
            <a:endParaRPr lang="ja-JP" altLang="en-US" sz="1198" dirty="0"/>
          </a:p>
        </p:txBody>
      </p:sp>
      <p:sp>
        <p:nvSpPr>
          <p:cNvPr id="488" name="角丸四角形 487"/>
          <p:cNvSpPr/>
          <p:nvPr/>
        </p:nvSpPr>
        <p:spPr>
          <a:xfrm>
            <a:off x="16687077" y="2257446"/>
            <a:ext cx="2219328" cy="400535"/>
          </a:xfrm>
          <a:prstGeom prst="roundRect">
            <a:avLst/>
          </a:prstGeom>
          <a:noFill/>
          <a:ln w="12700">
            <a:noFill/>
          </a:ln>
        </p:spPr>
        <p:style>
          <a:lnRef idx="3">
            <a:schemeClr val="lt1"/>
          </a:lnRef>
          <a:fillRef idx="1">
            <a:schemeClr val="accent6"/>
          </a:fillRef>
          <a:effectRef idx="1">
            <a:schemeClr val="accent6"/>
          </a:effectRef>
          <a:fontRef idx="minor">
            <a:schemeClr val="lt1"/>
          </a:fontRef>
        </p:style>
        <p:txBody>
          <a:bodyPr wrap="none" lIns="0" tIns="0" rIns="0" bIns="0" rtlCol="0" anchor="ctr">
            <a:noAutofit/>
          </a:bodyPr>
          <a:lstStyle/>
          <a:p>
            <a:r>
              <a:rPr lang="ja-JP" altLang="en-US" sz="1764" b="1" dirty="0">
                <a:solidFill>
                  <a:srgbClr val="4C4468"/>
                </a:solidFill>
                <a:latin typeface="HG丸ｺﾞｼｯｸM-PRO" panose="020F0600000000000000" pitchFamily="50" charset="-128"/>
                <a:ea typeface="HG丸ｺﾞｼｯｸM-PRO" panose="020F0600000000000000" pitchFamily="50" charset="-128"/>
              </a:rPr>
              <a:t>福岡県よろず支援拠点</a:t>
            </a:r>
            <a:endParaRPr lang="en-US" altLang="ja-JP" sz="1764" b="1" dirty="0">
              <a:solidFill>
                <a:srgbClr val="4C4468"/>
              </a:solidFill>
              <a:latin typeface="HG丸ｺﾞｼｯｸM-PRO" panose="020F0600000000000000" pitchFamily="50" charset="-128"/>
              <a:ea typeface="HG丸ｺﾞｼｯｸM-PRO" panose="020F0600000000000000" pitchFamily="50" charset="-128"/>
            </a:endParaRPr>
          </a:p>
        </p:txBody>
      </p:sp>
      <p:sp>
        <p:nvSpPr>
          <p:cNvPr id="189" name="円/楕円 55"/>
          <p:cNvSpPr/>
          <p:nvPr/>
        </p:nvSpPr>
        <p:spPr>
          <a:xfrm>
            <a:off x="18314003" y="9089028"/>
            <a:ext cx="2709061" cy="23193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372" dirty="0">
                <a:solidFill>
                  <a:srgbClr val="4C4468"/>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rPr>
              <a:t>（受付時間／平日</a:t>
            </a:r>
            <a:r>
              <a:rPr lang="en-US" altLang="ja-JP" sz="1372" dirty="0">
                <a:solidFill>
                  <a:srgbClr val="4C4468"/>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rPr>
              <a:t>9:00</a:t>
            </a:r>
            <a:r>
              <a:rPr lang="ja-JP" altLang="en-US" sz="1372" dirty="0">
                <a:solidFill>
                  <a:srgbClr val="4C4468"/>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rPr>
              <a:t>～</a:t>
            </a:r>
            <a:r>
              <a:rPr lang="en-US" altLang="ja-JP" sz="1372" dirty="0">
                <a:solidFill>
                  <a:srgbClr val="4C4468"/>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rPr>
              <a:t>17:00</a:t>
            </a:r>
            <a:r>
              <a:rPr lang="ja-JP" altLang="en-US" sz="1372" dirty="0">
                <a:solidFill>
                  <a:srgbClr val="4C4468"/>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rPr>
              <a:t>）</a:t>
            </a:r>
            <a:endParaRPr lang="ja-JP" altLang="en-US" sz="784" dirty="0">
              <a:solidFill>
                <a:srgbClr val="4C4468"/>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endParaRPr>
          </a:p>
        </p:txBody>
      </p:sp>
      <p:sp>
        <p:nvSpPr>
          <p:cNvPr id="20" name="正方形/長方形 19"/>
          <p:cNvSpPr/>
          <p:nvPr/>
        </p:nvSpPr>
        <p:spPr>
          <a:xfrm>
            <a:off x="7922944" y="9728599"/>
            <a:ext cx="7559675" cy="415498"/>
          </a:xfrm>
          <a:prstGeom prst="rect">
            <a:avLst/>
          </a:prstGeom>
        </p:spPr>
        <p:txBody>
          <a:bodyPr>
            <a:spAutoFit/>
          </a:bodyPr>
          <a:lstStyle/>
          <a:p>
            <a:r>
              <a:rPr lang="en-US" altLang="ja-JP" sz="1000"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000"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キャンセルや変更は必ず「予約日</a:t>
            </a:r>
            <a:r>
              <a:rPr lang="en-US" altLang="ja-JP" sz="1000"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3</a:t>
            </a:r>
            <a:r>
              <a:rPr lang="ja-JP" altLang="en-US" sz="1000"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日前（土日・祝日除く）」までにご連絡下さい。</a:t>
            </a:r>
            <a:endParaRPr lang="en-US" altLang="ja-JP" sz="1000"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sz="1000"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　無断キャンセルをされた場合、今後のご利用をお断りする場合がございます。</a:t>
            </a:r>
            <a:endParaRPr lang="en-US" altLang="ja-JP" sz="1000"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81" name="テキスト ボックス 180"/>
          <p:cNvSpPr txBox="1"/>
          <p:nvPr/>
        </p:nvSpPr>
        <p:spPr>
          <a:xfrm>
            <a:off x="7928865" y="123198"/>
            <a:ext cx="5636020" cy="2081624"/>
          </a:xfrm>
          <a:prstGeom prst="rect">
            <a:avLst/>
          </a:prstGeom>
          <a:noFill/>
        </p:spPr>
        <p:txBody>
          <a:bodyPr wrap="square" rtlCol="0">
            <a:spAutoFit/>
            <a:scene3d>
              <a:camera prst="orthographicFront"/>
              <a:lightRig rig="threePt" dir="t"/>
            </a:scene3d>
            <a:sp3d contourW="12700">
              <a:contourClr>
                <a:schemeClr val="tx1"/>
              </a:contourClr>
            </a:sp3d>
          </a:bodyPr>
          <a:lstStyle/>
          <a:p>
            <a:r>
              <a:rPr lang="ja-JP" altLang="en-US" sz="6469" kern="100" spc="294" dirty="0">
                <a:ln w="3175" cap="flat" cmpd="sng" algn="ctr">
                  <a:solidFill>
                    <a:schemeClr val="tx1">
                      <a:lumMod val="65000"/>
                      <a:lumOff val="35000"/>
                    </a:schemeClr>
                  </a:solidFill>
                  <a:prstDash val="solid"/>
                  <a:round/>
                </a:ln>
                <a:solidFill>
                  <a:srgbClr val="FFFF00"/>
                </a:solidFill>
                <a:latin typeface="HGP創英角ｺﾞｼｯｸUB" panose="020B0900000000000000" pitchFamily="50" charset="-128"/>
                <a:ea typeface="HGP創英角ｺﾞｼｯｸUB" panose="020B0900000000000000" pitchFamily="50" charset="-128"/>
                <a:cs typeface="源柔ゴシックL Heavy" panose="020B0702020203020207" pitchFamily="50" charset="-128"/>
              </a:rPr>
              <a:t>売上</a:t>
            </a:r>
            <a:r>
              <a:rPr lang="ja-JP" altLang="en-US" sz="3529" kern="100" spc="294" dirty="0">
                <a:ln w="3175" cap="flat" cmpd="sng" algn="ctr">
                  <a:solidFill>
                    <a:schemeClr val="tx1">
                      <a:lumMod val="65000"/>
                      <a:lumOff val="35000"/>
                    </a:schemeClr>
                  </a:solidFill>
                  <a:prstDash val="solid"/>
                  <a:round/>
                </a:ln>
                <a:solidFill>
                  <a:schemeClr val="bg1"/>
                </a:solidFill>
                <a:latin typeface="HGP創英角ｺﾞｼｯｸUB" panose="020B0900000000000000" pitchFamily="50" charset="-128"/>
                <a:ea typeface="HGP創英角ｺﾞｼｯｸUB" panose="020B0900000000000000" pitchFamily="50" charset="-128"/>
                <a:cs typeface="源柔ゴシックL Heavy" panose="020B0702020203020207" pitchFamily="50" charset="-128"/>
              </a:rPr>
              <a:t>を</a:t>
            </a:r>
            <a:r>
              <a:rPr lang="ja-JP" altLang="en-US" sz="6469" kern="100" spc="294" dirty="0">
                <a:ln w="3175" cap="flat" cmpd="sng" algn="ctr">
                  <a:solidFill>
                    <a:schemeClr val="tx1">
                      <a:lumMod val="65000"/>
                      <a:lumOff val="35000"/>
                    </a:schemeClr>
                  </a:solidFill>
                  <a:prstDash val="solid"/>
                  <a:round/>
                </a:ln>
                <a:solidFill>
                  <a:srgbClr val="FFFF00"/>
                </a:solidFill>
                <a:latin typeface="HGP創英角ｺﾞｼｯｸUB" panose="020B0900000000000000" pitchFamily="50" charset="-128"/>
                <a:ea typeface="HGP創英角ｺﾞｼｯｸUB" panose="020B0900000000000000" pitchFamily="50" charset="-128"/>
                <a:cs typeface="源柔ゴシックL Heavy" panose="020B0702020203020207" pitchFamily="50" charset="-128"/>
              </a:rPr>
              <a:t>上げ</a:t>
            </a:r>
            <a:r>
              <a:rPr lang="ja-JP" altLang="en-US" sz="3529" kern="100" spc="294" dirty="0">
                <a:ln w="3175" cap="flat" cmpd="sng" algn="ctr">
                  <a:solidFill>
                    <a:schemeClr val="tx1">
                      <a:lumMod val="65000"/>
                      <a:lumOff val="35000"/>
                    </a:schemeClr>
                  </a:solidFill>
                  <a:prstDash val="solid"/>
                  <a:round/>
                </a:ln>
                <a:solidFill>
                  <a:schemeClr val="bg1"/>
                </a:solidFill>
                <a:latin typeface="HGP創英角ｺﾞｼｯｸUB" panose="020B0900000000000000" pitchFamily="50" charset="-128"/>
                <a:ea typeface="HGP創英角ｺﾞｼｯｸUB" panose="020B0900000000000000" pitchFamily="50" charset="-128"/>
                <a:cs typeface="源柔ゴシックL Heavy" panose="020B0702020203020207" pitchFamily="50" charset="-128"/>
              </a:rPr>
              <a:t>たい！</a:t>
            </a:r>
            <a:endParaRPr lang="en-US" altLang="ja-JP" sz="3529" kern="100" spc="294" dirty="0">
              <a:ln w="3175" cap="flat" cmpd="sng" algn="ctr">
                <a:solidFill>
                  <a:schemeClr val="tx1">
                    <a:lumMod val="65000"/>
                    <a:lumOff val="35000"/>
                  </a:schemeClr>
                </a:solidFill>
                <a:prstDash val="solid"/>
                <a:round/>
              </a:ln>
              <a:solidFill>
                <a:schemeClr val="bg1"/>
              </a:solidFill>
              <a:latin typeface="HGP創英角ｺﾞｼｯｸUB" panose="020B0900000000000000" pitchFamily="50" charset="-128"/>
              <a:ea typeface="HGP創英角ｺﾞｼｯｸUB" panose="020B0900000000000000" pitchFamily="50" charset="-128"/>
              <a:cs typeface="源柔ゴシックL Heavy" panose="020B0702020203020207" pitchFamily="50" charset="-128"/>
            </a:endParaRPr>
          </a:p>
          <a:p>
            <a:r>
              <a:rPr lang="ja-JP" altLang="en-US" sz="6469" kern="100" spc="294" dirty="0">
                <a:ln w="3175" cap="flat" cmpd="sng" algn="ctr">
                  <a:solidFill>
                    <a:schemeClr val="tx1">
                      <a:lumMod val="65000"/>
                      <a:lumOff val="35000"/>
                    </a:schemeClr>
                  </a:solidFill>
                  <a:prstDash val="solid"/>
                  <a:round/>
                </a:ln>
                <a:solidFill>
                  <a:srgbClr val="FFFF00"/>
                </a:solidFill>
                <a:latin typeface="HGP創英角ｺﾞｼｯｸUB" panose="020B0900000000000000" pitchFamily="50" charset="-128"/>
                <a:ea typeface="HGP創英角ｺﾞｼｯｸUB" panose="020B0900000000000000" pitchFamily="50" charset="-128"/>
                <a:cs typeface="源柔ゴシックL Heavy" panose="020B0702020203020207" pitchFamily="50" charset="-128"/>
              </a:rPr>
              <a:t>経営改善</a:t>
            </a:r>
            <a:r>
              <a:rPr lang="ja-JP" altLang="en-US" sz="3529" kern="100" spc="294" dirty="0">
                <a:ln w="3175" cap="flat" cmpd="sng" algn="ctr">
                  <a:solidFill>
                    <a:schemeClr val="tx1">
                      <a:lumMod val="65000"/>
                      <a:lumOff val="35000"/>
                    </a:schemeClr>
                  </a:solidFill>
                  <a:prstDash val="solid"/>
                  <a:round/>
                </a:ln>
                <a:solidFill>
                  <a:schemeClr val="bg1"/>
                </a:solidFill>
                <a:latin typeface="HGP創英角ｺﾞｼｯｸUB" panose="020B0900000000000000" pitchFamily="50" charset="-128"/>
                <a:ea typeface="HGP創英角ｺﾞｼｯｸUB" panose="020B0900000000000000" pitchFamily="50" charset="-128"/>
                <a:cs typeface="源柔ゴシックL Heavy" panose="020B0702020203020207" pitchFamily="50" charset="-128"/>
              </a:rPr>
              <a:t>したい！</a:t>
            </a:r>
            <a:endParaRPr lang="ja-JP" altLang="en-US" sz="3529" spc="294" dirty="0">
              <a:ln w="3175" cap="flat" cmpd="sng" algn="ctr">
                <a:solidFill>
                  <a:schemeClr val="tx1">
                    <a:lumMod val="65000"/>
                    <a:lumOff val="35000"/>
                  </a:schemeClr>
                </a:solidFill>
                <a:prstDash val="solid"/>
                <a:round/>
              </a:ln>
              <a:solidFill>
                <a:schemeClr val="bg1"/>
              </a:solidFill>
              <a:latin typeface="HGP創英角ｺﾞｼｯｸUB" panose="020B0900000000000000" pitchFamily="50" charset="-128"/>
              <a:ea typeface="HGP創英角ｺﾞｼｯｸUB" panose="020B0900000000000000" pitchFamily="50" charset="-128"/>
              <a:cs typeface="源柔ゴシックL Heavy" panose="020B0702020203020207" pitchFamily="50" charset="-128"/>
            </a:endParaRPr>
          </a:p>
        </p:txBody>
      </p:sp>
      <p:sp>
        <p:nvSpPr>
          <p:cNvPr id="183" name="テキスト ボックス 182"/>
          <p:cNvSpPr txBox="1"/>
          <p:nvPr/>
        </p:nvSpPr>
        <p:spPr>
          <a:xfrm>
            <a:off x="7762027" y="2100702"/>
            <a:ext cx="8314991" cy="393954"/>
          </a:xfrm>
          <a:prstGeom prst="rect">
            <a:avLst/>
          </a:prstGeom>
          <a:noFill/>
        </p:spPr>
        <p:txBody>
          <a:bodyPr wrap="square" rtlCol="0">
            <a:spAutoFit/>
            <a:scene3d>
              <a:camera prst="orthographicFront"/>
              <a:lightRig rig="threePt" dir="t"/>
            </a:scene3d>
            <a:sp3d contourW="12700">
              <a:contourClr>
                <a:schemeClr val="tx1"/>
              </a:contourClr>
            </a:sp3d>
          </a:bodyPr>
          <a:lstStyle/>
          <a:p>
            <a:r>
              <a:rPr lang="ja-JP" altLang="en-US" sz="1960" kern="100" dirty="0">
                <a:ln w="3175" cap="flat" cmpd="sng" algn="ctr">
                  <a:noFill/>
                  <a:prstDash val="solid"/>
                  <a:round/>
                </a:ln>
                <a:solidFill>
                  <a:srgbClr val="FFFF00"/>
                </a:solidFill>
                <a:latin typeface="HGS創英角ｺﾞｼｯｸUB" panose="020B0900000000000000" pitchFamily="50" charset="-128"/>
                <a:ea typeface="HGS創英角ｺﾞｼｯｸUB" panose="020B0900000000000000" pitchFamily="50" charset="-128"/>
                <a:cs typeface="源柔ゴシックL Heavy" panose="020B0702020203020207" pitchFamily="50" charset="-128"/>
              </a:rPr>
              <a:t>創業希望者</a:t>
            </a:r>
            <a:r>
              <a:rPr lang="ja-JP" altLang="en-US" sz="1960" kern="100" dirty="0">
                <a:ln w="3175" cap="flat" cmpd="sng" algn="ctr">
                  <a:noFill/>
                  <a:prstDash val="solid"/>
                  <a:round/>
                </a:ln>
                <a:solidFill>
                  <a:schemeClr val="bg1"/>
                </a:solidFill>
                <a:latin typeface="HGS創英角ｺﾞｼｯｸUB" panose="020B0900000000000000" pitchFamily="50" charset="-128"/>
                <a:ea typeface="HGS創英角ｺﾞｼｯｸUB" panose="020B0900000000000000" pitchFamily="50" charset="-128"/>
                <a:cs typeface="源柔ゴシックL Heavy" panose="020B0702020203020207" pitchFamily="50" charset="-128"/>
              </a:rPr>
              <a:t>・</a:t>
            </a:r>
            <a:r>
              <a:rPr lang="ja-JP" altLang="en-US" sz="1960" kern="100" dirty="0">
                <a:ln w="3175" cap="flat" cmpd="sng" algn="ctr">
                  <a:noFill/>
                  <a:prstDash val="solid"/>
                  <a:round/>
                </a:ln>
                <a:solidFill>
                  <a:srgbClr val="FFFF00"/>
                </a:solidFill>
                <a:latin typeface="HGS創英角ｺﾞｼｯｸUB" panose="020B0900000000000000" pitchFamily="50" charset="-128"/>
                <a:ea typeface="HGS創英角ｺﾞｼｯｸUB" panose="020B0900000000000000" pitchFamily="50" charset="-128"/>
                <a:cs typeface="源柔ゴシックL Heavy" panose="020B0702020203020207" pitchFamily="50" charset="-128"/>
              </a:rPr>
              <a:t>個人事業主</a:t>
            </a:r>
            <a:r>
              <a:rPr lang="ja-JP" altLang="en-US" sz="1960" kern="100" dirty="0">
                <a:ln w="3175" cap="flat" cmpd="sng" algn="ctr">
                  <a:noFill/>
                  <a:prstDash val="solid"/>
                  <a:round/>
                </a:ln>
                <a:solidFill>
                  <a:schemeClr val="bg1"/>
                </a:solidFill>
                <a:latin typeface="HGS創英角ｺﾞｼｯｸUB" panose="020B0900000000000000" pitchFamily="50" charset="-128"/>
                <a:ea typeface="HGS創英角ｺﾞｼｯｸUB" panose="020B0900000000000000" pitchFamily="50" charset="-128"/>
                <a:cs typeface="源柔ゴシックL Heavy" panose="020B0702020203020207" pitchFamily="50" charset="-128"/>
              </a:rPr>
              <a:t>・</a:t>
            </a:r>
            <a:r>
              <a:rPr lang="ja-JP" altLang="en-US" sz="1960" kern="100" dirty="0">
                <a:ln w="3175" cap="flat" cmpd="sng" algn="ctr">
                  <a:noFill/>
                  <a:prstDash val="solid"/>
                  <a:round/>
                </a:ln>
                <a:solidFill>
                  <a:srgbClr val="FFFF00"/>
                </a:solidFill>
                <a:latin typeface="HGS創英角ｺﾞｼｯｸUB" panose="020B0900000000000000" pitchFamily="50" charset="-128"/>
                <a:ea typeface="HGS創英角ｺﾞｼｯｸUB" panose="020B0900000000000000" pitchFamily="50" charset="-128"/>
                <a:cs typeface="源柔ゴシックL Heavy" panose="020B0702020203020207" pitchFamily="50" charset="-128"/>
              </a:rPr>
              <a:t>中小企業</a:t>
            </a:r>
            <a:r>
              <a:rPr lang="ja-JP" altLang="en-US" sz="1960" kern="100" dirty="0">
                <a:ln w="3175" cap="flat" cmpd="sng" algn="ctr">
                  <a:noFill/>
                  <a:prstDash val="solid"/>
                  <a:round/>
                </a:ln>
                <a:solidFill>
                  <a:schemeClr val="bg1"/>
                </a:solidFill>
                <a:latin typeface="HGS創英角ｺﾞｼｯｸUB" panose="020B0900000000000000" pitchFamily="50" charset="-128"/>
                <a:ea typeface="HGS創英角ｺﾞｼｯｸUB" panose="020B0900000000000000" pitchFamily="50" charset="-128"/>
                <a:cs typeface="源柔ゴシックL Heavy" panose="020B0702020203020207" pitchFamily="50" charset="-128"/>
              </a:rPr>
              <a:t>のための　</a:t>
            </a:r>
            <a:r>
              <a:rPr lang="zh-TW" altLang="en-US" sz="1960" kern="100" dirty="0">
                <a:ln w="3175" cap="flat" cmpd="sng" algn="ctr">
                  <a:noFill/>
                  <a:prstDash val="solid"/>
                  <a:round/>
                </a:ln>
                <a:solidFill>
                  <a:schemeClr val="bg1"/>
                </a:solidFill>
                <a:latin typeface="HGS創英角ｺﾞｼｯｸUB" panose="020B0900000000000000" pitchFamily="50" charset="-128"/>
                <a:ea typeface="HGS創英角ｺﾞｼｯｸUB" panose="020B0900000000000000" pitchFamily="50" charset="-128"/>
                <a:cs typeface="源柔ゴシックL Heavy" panose="020B0702020203020207" pitchFamily="50" charset="-128"/>
              </a:rPr>
              <a:t>　　　相談窓口</a:t>
            </a:r>
          </a:p>
        </p:txBody>
      </p:sp>
      <p:sp>
        <p:nvSpPr>
          <p:cNvPr id="123" name="正方形/長方形 122"/>
          <p:cNvSpPr/>
          <p:nvPr/>
        </p:nvSpPr>
        <p:spPr>
          <a:xfrm>
            <a:off x="13914626" y="3556263"/>
            <a:ext cx="1302631" cy="161583"/>
          </a:xfrm>
          <a:prstGeom prst="rect">
            <a:avLst/>
          </a:prstGeom>
          <a:noFill/>
          <a:ln>
            <a:noFill/>
          </a:ln>
        </p:spPr>
        <p:txBody>
          <a:bodyPr wrap="square" lIns="0" tIns="0" rIns="0" bIns="0">
            <a:spAutoFit/>
          </a:bodyPr>
          <a:lstStyle/>
          <a:p>
            <a:r>
              <a:rPr lang="en-US" altLang="ja-JP" sz="1050" dirty="0">
                <a:ln w="0"/>
                <a:solidFill>
                  <a:srgbClr val="4C4468"/>
                </a:solidFill>
                <a:latin typeface="HGSｺﾞｼｯｸE" panose="020B0900000000000000" pitchFamily="50" charset="-128"/>
                <a:ea typeface="HGSｺﾞｼｯｸE" panose="020B0900000000000000" pitchFamily="50" charset="-128"/>
                <a:cs typeface="源柔ゴシックL Heavy" panose="020B0702020203020207" pitchFamily="50" charset="-128"/>
              </a:rPr>
              <a:t>※</a:t>
            </a:r>
            <a:r>
              <a:rPr lang="ja-JP" altLang="en-US" sz="1050" dirty="0">
                <a:ln w="0"/>
                <a:solidFill>
                  <a:srgbClr val="4C4468"/>
                </a:solidFill>
                <a:latin typeface="HGSｺﾞｼｯｸE" panose="020B0900000000000000" pitchFamily="50" charset="-128"/>
                <a:ea typeface="HGSｺﾞｼｯｸE" panose="020B0900000000000000" pitchFamily="50" charset="-128"/>
                <a:cs typeface="源柔ゴシックL Heavy" panose="020B0702020203020207" pitchFamily="50" charset="-128"/>
              </a:rPr>
              <a:t>土日祝日は除く</a:t>
            </a:r>
          </a:p>
        </p:txBody>
      </p:sp>
      <p:sp>
        <p:nvSpPr>
          <p:cNvPr id="305" name="正方形/長方形 304"/>
          <p:cNvSpPr/>
          <p:nvPr/>
        </p:nvSpPr>
        <p:spPr>
          <a:xfrm>
            <a:off x="72371" y="159246"/>
            <a:ext cx="7405833" cy="338554"/>
          </a:xfrm>
          <a:prstGeom prst="rect">
            <a:avLst/>
          </a:prstGeom>
        </p:spPr>
        <p:txBody>
          <a:bodyPr wrap="square">
            <a:spAutoFit/>
          </a:bodyPr>
          <a:lstStyle/>
          <a:p>
            <a:pPr algn="ctr"/>
            <a:r>
              <a:rPr lang="ja-JP" altLang="en-US" sz="1600" b="1" dirty="0">
                <a:solidFill>
                  <a:schemeClr val="bg1"/>
                </a:solidFill>
                <a:latin typeface="HG丸ｺﾞｼｯｸM-PRO" panose="020F0600000000000000" pitchFamily="50" charset="-128"/>
                <a:ea typeface="HG丸ｺﾞｼｯｸM-PRO" panose="020F0600000000000000" pitchFamily="50" charset="-128"/>
              </a:rPr>
              <a:t>全て</a:t>
            </a:r>
            <a:r>
              <a:rPr lang="ja-JP" altLang="en-US" sz="1600" b="1" dirty="0">
                <a:solidFill>
                  <a:srgbClr val="FFFF00"/>
                </a:solidFill>
                <a:latin typeface="HG丸ｺﾞｼｯｸM-PRO" panose="020F0600000000000000" pitchFamily="50" charset="-128"/>
                <a:ea typeface="HG丸ｺﾞｼｯｸM-PRO" panose="020F0600000000000000" pitchFamily="50" charset="-128"/>
              </a:rPr>
              <a:t>無料</a:t>
            </a:r>
            <a:r>
              <a:rPr lang="ja-JP" altLang="en-US" sz="1600" b="1" dirty="0">
                <a:solidFill>
                  <a:schemeClr val="bg1"/>
                </a:solidFill>
                <a:latin typeface="HG丸ｺﾞｼｯｸM-PRO" panose="020F0600000000000000" pitchFamily="50" charset="-128"/>
                <a:ea typeface="HG丸ｺﾞｼｯｸM-PRO" panose="020F0600000000000000" pitchFamily="50" charset="-128"/>
              </a:rPr>
              <a:t>です！お気軽にご参加・ご相談下さい！</a:t>
            </a:r>
            <a:endParaRPr lang="en-US" altLang="ja-JP" sz="1600" b="1" u="sng" dirty="0">
              <a:solidFill>
                <a:schemeClr val="bg1"/>
              </a:solidFill>
              <a:latin typeface="HG丸ｺﾞｼｯｸM-PRO" panose="020F0600000000000000" pitchFamily="50" charset="-128"/>
              <a:ea typeface="HG丸ｺﾞｼｯｸM-PRO" panose="020F0600000000000000" pitchFamily="50" charset="-128"/>
            </a:endParaRPr>
          </a:p>
        </p:txBody>
      </p:sp>
      <p:grpSp>
        <p:nvGrpSpPr>
          <p:cNvPr id="173" name="グループ化 172"/>
          <p:cNvGrpSpPr/>
          <p:nvPr/>
        </p:nvGrpSpPr>
        <p:grpSpPr>
          <a:xfrm>
            <a:off x="-8190500" y="2669319"/>
            <a:ext cx="6293656" cy="1193464"/>
            <a:chOff x="18276755" y="-932086"/>
            <a:chExt cx="6293656" cy="1193464"/>
          </a:xfrm>
        </p:grpSpPr>
        <p:sp>
          <p:nvSpPr>
            <p:cNvPr id="180" name="角丸四角形 179"/>
            <p:cNvSpPr/>
            <p:nvPr/>
          </p:nvSpPr>
          <p:spPr>
            <a:xfrm>
              <a:off x="18276755" y="-872610"/>
              <a:ext cx="1408000" cy="287457"/>
            </a:xfrm>
            <a:prstGeom prst="roundRect">
              <a:avLst/>
            </a:prstGeom>
            <a:solidFill>
              <a:srgbClr val="6E639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600" b="1" dirty="0">
                  <a:latin typeface="HG丸ｺﾞｼｯｸM-PRO" panose="020F0600000000000000" pitchFamily="50" charset="-128"/>
                  <a:ea typeface="HG丸ｺﾞｼｯｸM-PRO" panose="020F0600000000000000" pitchFamily="50" charset="-128"/>
                </a:rPr>
                <a:t>スケジュール</a:t>
              </a:r>
            </a:p>
          </p:txBody>
        </p:sp>
        <p:sp>
          <p:nvSpPr>
            <p:cNvPr id="182" name="正方形/長方形 181"/>
            <p:cNvSpPr/>
            <p:nvPr/>
          </p:nvSpPr>
          <p:spPr>
            <a:xfrm>
              <a:off x="19799456" y="-932086"/>
              <a:ext cx="4629995" cy="333425"/>
            </a:xfrm>
            <a:prstGeom prst="rect">
              <a:avLst/>
            </a:prstGeom>
            <a:noFill/>
            <a:ln>
              <a:noFill/>
            </a:ln>
          </p:spPr>
          <p:txBody>
            <a:bodyPr wrap="square" lIns="0" tIns="0" rIns="0" bIns="0">
              <a:spAutoFit/>
            </a:bodyPr>
            <a:lstStyle/>
            <a:p>
              <a:pPr>
                <a:lnSpc>
                  <a:spcPts val="1300"/>
                </a:lnSpc>
              </a:pPr>
              <a:r>
                <a:rPr lang="ja-JP" altLang="en-US" sz="1600" dirty="0">
                  <a:solidFill>
                    <a:srgbClr val="FF0000"/>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rPr>
                <a:t>　</a:t>
              </a:r>
              <a:endParaRPr lang="en-US" altLang="ja-JP" sz="1600" dirty="0">
                <a:solidFill>
                  <a:srgbClr val="FF0000"/>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endParaRPr>
            </a:p>
            <a:p>
              <a:pPr>
                <a:lnSpc>
                  <a:spcPts val="1300"/>
                </a:lnSpc>
              </a:pPr>
              <a:r>
                <a:rPr lang="ja-JP" altLang="en-US" sz="1050" dirty="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rPr>
                <a:t>講師の都合や天候によりやむを得ず変更・中止する場合があります。</a:t>
              </a:r>
              <a:endParaRPr lang="ja-JP" altLang="en-US" sz="400" dirty="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endParaRPr>
            </a:p>
          </p:txBody>
        </p:sp>
        <p:sp>
          <p:nvSpPr>
            <p:cNvPr id="184" name="正方形/長方形 183"/>
            <p:cNvSpPr/>
            <p:nvPr/>
          </p:nvSpPr>
          <p:spPr>
            <a:xfrm>
              <a:off x="18299952" y="-260881"/>
              <a:ext cx="6270459" cy="522259"/>
            </a:xfrm>
            <a:prstGeom prst="rect">
              <a:avLst/>
            </a:prstGeom>
            <a:solidFill>
              <a:srgbClr val="FFCCFF"/>
            </a:solidFill>
          </p:spPr>
          <p:txBody>
            <a:bodyPr wrap="square">
              <a:spAutoFit/>
            </a:bodyPr>
            <a:lstStyle/>
            <a:p>
              <a:pPr>
                <a:lnSpc>
                  <a:spcPts val="1800"/>
                </a:lnSpc>
              </a:pPr>
              <a:r>
                <a:rPr lang="ja-JP" altLang="en-US" sz="1200" dirty="0">
                  <a:ln w="0"/>
                  <a:solidFill>
                    <a:prstClr val="black">
                      <a:lumMod val="85000"/>
                      <a:lumOff val="15000"/>
                    </a:prstClr>
                  </a:solidFill>
                  <a:latin typeface="HG丸ｺﾞｼｯｸM-PRO" panose="020F0600000000000000" pitchFamily="50" charset="-128"/>
                  <a:ea typeface="HG丸ｺﾞｼｯｸM-PRO" panose="020F0600000000000000" pitchFamily="50" charset="-128"/>
                </a:rPr>
                <a:t>個別相談①</a:t>
              </a:r>
              <a:r>
                <a:rPr lang="en-US" altLang="ja-JP" sz="1200" dirty="0">
                  <a:ln w="0"/>
                  <a:solidFill>
                    <a:prstClr val="black"/>
                  </a:solidFill>
                  <a:latin typeface="HG丸ｺﾞｼｯｸM-PRO" panose="020F0600000000000000" pitchFamily="50" charset="-128"/>
                  <a:ea typeface="HG丸ｺﾞｼｯｸM-PRO" panose="020F0600000000000000" pitchFamily="50" charset="-128"/>
                </a:rPr>
                <a:t>10:00</a:t>
              </a:r>
              <a:r>
                <a:rPr lang="ja-JP" altLang="en-US" sz="1200" dirty="0">
                  <a:ln w="0"/>
                  <a:solidFill>
                    <a:prstClr val="black"/>
                  </a:solidFill>
                  <a:latin typeface="HG丸ｺﾞｼｯｸM-PRO" panose="020F0600000000000000" pitchFamily="50" charset="-128"/>
                  <a:ea typeface="HG丸ｺﾞｼｯｸM-PRO" panose="020F0600000000000000" pitchFamily="50" charset="-128"/>
                </a:rPr>
                <a:t>～</a:t>
              </a:r>
              <a:r>
                <a:rPr lang="en-US" altLang="ja-JP" sz="1200" dirty="0">
                  <a:ln w="0"/>
                  <a:solidFill>
                    <a:prstClr val="black"/>
                  </a:solidFill>
                  <a:latin typeface="HG丸ｺﾞｼｯｸM-PRO" panose="020F0600000000000000" pitchFamily="50" charset="-128"/>
                  <a:ea typeface="HG丸ｺﾞｼｯｸM-PRO" panose="020F0600000000000000" pitchFamily="50" charset="-128"/>
                </a:rPr>
                <a:t>11:00  </a:t>
              </a:r>
              <a:r>
                <a:rPr lang="ja-JP" altLang="en-US" sz="1200" dirty="0">
                  <a:ln w="0"/>
                  <a:solidFill>
                    <a:prstClr val="black"/>
                  </a:solidFill>
                  <a:latin typeface="HG丸ｺﾞｼｯｸM-PRO" panose="020F0600000000000000" pitchFamily="50" charset="-128"/>
                  <a:ea typeface="HG丸ｺﾞｼｯｸM-PRO" panose="020F0600000000000000" pitchFamily="50" charset="-128"/>
                </a:rPr>
                <a:t>　個別相談②</a:t>
              </a:r>
              <a:r>
                <a:rPr lang="en-US" altLang="ja-JP" sz="1200" dirty="0">
                  <a:ln w="0"/>
                  <a:solidFill>
                    <a:prstClr val="black"/>
                  </a:solidFill>
                  <a:latin typeface="HG丸ｺﾞｼｯｸM-PRO" panose="020F0600000000000000" pitchFamily="50" charset="-128"/>
                  <a:ea typeface="HG丸ｺﾞｼｯｸM-PRO" panose="020F0600000000000000" pitchFamily="50" charset="-128"/>
                </a:rPr>
                <a:t>11:00</a:t>
              </a:r>
              <a:r>
                <a:rPr lang="ja-JP" altLang="en-US" sz="1200" dirty="0">
                  <a:ln w="0"/>
                  <a:solidFill>
                    <a:prstClr val="black"/>
                  </a:solidFill>
                  <a:latin typeface="HG丸ｺﾞｼｯｸM-PRO" panose="020F0600000000000000" pitchFamily="50" charset="-128"/>
                  <a:ea typeface="HG丸ｺﾞｼｯｸM-PRO" panose="020F0600000000000000" pitchFamily="50" charset="-128"/>
                </a:rPr>
                <a:t>～</a:t>
              </a:r>
              <a:r>
                <a:rPr lang="en-US" altLang="ja-JP" sz="1200" dirty="0">
                  <a:ln w="0"/>
                  <a:solidFill>
                    <a:prstClr val="black"/>
                  </a:solidFill>
                  <a:latin typeface="HG丸ｺﾞｼｯｸM-PRO" panose="020F0600000000000000" pitchFamily="50" charset="-128"/>
                  <a:ea typeface="HG丸ｺﾞｼｯｸM-PRO" panose="020F0600000000000000" pitchFamily="50" charset="-128"/>
                </a:rPr>
                <a:t>12:00</a:t>
              </a:r>
              <a:r>
                <a:rPr lang="ja-JP" altLang="en-US" sz="1200" dirty="0">
                  <a:ln w="0"/>
                  <a:solidFill>
                    <a:prstClr val="black"/>
                  </a:solidFill>
                  <a:latin typeface="HG丸ｺﾞｼｯｸM-PRO" panose="020F0600000000000000" pitchFamily="50" charset="-128"/>
                  <a:ea typeface="HG丸ｺﾞｼｯｸM-PRO" panose="020F0600000000000000" pitchFamily="50" charset="-128"/>
                </a:rPr>
                <a:t>　</a:t>
              </a:r>
              <a:r>
                <a:rPr lang="ja-JP" altLang="en-US" sz="1200" u="sng" dirty="0">
                  <a:ln w="0"/>
                  <a:latin typeface="HG丸ｺﾞｼｯｸM-PRO" panose="020F0600000000000000" pitchFamily="50" charset="-128"/>
                  <a:ea typeface="HG丸ｺﾞｼｯｸM-PRO" panose="020F0600000000000000" pitchFamily="50" charset="-128"/>
                </a:rPr>
                <a:t>セミナー　</a:t>
              </a:r>
              <a:r>
                <a:rPr lang="en-US" altLang="ja-JP" sz="1200" u="sng" dirty="0">
                  <a:ln w="0"/>
                  <a:latin typeface="HG丸ｺﾞｼｯｸM-PRO" panose="020F0600000000000000" pitchFamily="50" charset="-128"/>
                  <a:ea typeface="HG丸ｺﾞｼｯｸM-PRO" panose="020F0600000000000000" pitchFamily="50" charset="-128"/>
                </a:rPr>
                <a:t>13:00</a:t>
              </a:r>
              <a:r>
                <a:rPr lang="ja-JP" altLang="en-US" sz="1200" u="sng" dirty="0">
                  <a:ln w="0"/>
                  <a:latin typeface="HG丸ｺﾞｼｯｸM-PRO" panose="020F0600000000000000" pitchFamily="50" charset="-128"/>
                  <a:ea typeface="HG丸ｺﾞｼｯｸM-PRO" panose="020F0600000000000000" pitchFamily="50" charset="-128"/>
                </a:rPr>
                <a:t>～</a:t>
              </a:r>
              <a:r>
                <a:rPr lang="en-US" altLang="ja-JP" sz="1200" u="sng" dirty="0">
                  <a:ln w="0"/>
                  <a:latin typeface="HG丸ｺﾞｼｯｸM-PRO" panose="020F0600000000000000" pitchFamily="50" charset="-128"/>
                  <a:ea typeface="HG丸ｺﾞｼｯｸM-PRO" panose="020F0600000000000000" pitchFamily="50" charset="-128"/>
                </a:rPr>
                <a:t>15:00</a:t>
              </a:r>
              <a:r>
                <a:rPr lang="ja-JP" altLang="en-US" sz="1200" dirty="0">
                  <a:ln w="0"/>
                  <a:solidFill>
                    <a:prstClr val="black"/>
                  </a:solidFill>
                  <a:latin typeface="HG丸ｺﾞｼｯｸM-PRO" panose="020F0600000000000000" pitchFamily="50" charset="-128"/>
                  <a:ea typeface="HG丸ｺﾞｼｯｸM-PRO" panose="020F0600000000000000" pitchFamily="50" charset="-128"/>
                </a:rPr>
                <a:t>　 </a:t>
              </a:r>
              <a:endParaRPr lang="en-US" altLang="ja-JP" sz="1200" dirty="0">
                <a:ln w="0"/>
                <a:solidFill>
                  <a:prstClr val="black"/>
                </a:solidFill>
                <a:latin typeface="HG丸ｺﾞｼｯｸM-PRO" panose="020F0600000000000000" pitchFamily="50" charset="-128"/>
                <a:ea typeface="HG丸ｺﾞｼｯｸM-PRO" panose="020F0600000000000000" pitchFamily="50" charset="-128"/>
              </a:endParaRPr>
            </a:p>
            <a:p>
              <a:pPr lvl="0">
                <a:lnSpc>
                  <a:spcPts val="1800"/>
                </a:lnSpc>
              </a:pPr>
              <a:r>
                <a:rPr lang="ja-JP" altLang="en-US" sz="1200" dirty="0">
                  <a:ln w="0"/>
                  <a:solidFill>
                    <a:prstClr val="black"/>
                  </a:solidFill>
                  <a:latin typeface="HG丸ｺﾞｼｯｸM-PRO" panose="020F0600000000000000" pitchFamily="50" charset="-128"/>
                  <a:ea typeface="HG丸ｺﾞｼｯｸM-PRO" panose="020F0600000000000000" pitchFamily="50" charset="-128"/>
                </a:rPr>
                <a:t>個別相談③</a:t>
              </a:r>
              <a:r>
                <a:rPr lang="en-US" altLang="ja-JP" sz="1200" dirty="0">
                  <a:ln w="0"/>
                  <a:solidFill>
                    <a:prstClr val="black"/>
                  </a:solidFill>
                  <a:latin typeface="HG丸ｺﾞｼｯｸM-PRO" panose="020F0600000000000000" pitchFamily="50" charset="-128"/>
                  <a:ea typeface="HG丸ｺﾞｼｯｸM-PRO" panose="020F0600000000000000" pitchFamily="50" charset="-128"/>
                </a:rPr>
                <a:t>15:30</a:t>
              </a:r>
              <a:r>
                <a:rPr lang="ja-JP" altLang="en-US" sz="1200" dirty="0">
                  <a:ln w="0"/>
                  <a:solidFill>
                    <a:prstClr val="black"/>
                  </a:solidFill>
                  <a:latin typeface="HG丸ｺﾞｼｯｸM-PRO" panose="020F0600000000000000" pitchFamily="50" charset="-128"/>
                  <a:ea typeface="HG丸ｺﾞｼｯｸM-PRO" panose="020F0600000000000000" pitchFamily="50" charset="-128"/>
                </a:rPr>
                <a:t>～</a:t>
              </a:r>
              <a:r>
                <a:rPr lang="en-US" altLang="ja-JP" sz="1200" dirty="0">
                  <a:ln w="0"/>
                  <a:solidFill>
                    <a:prstClr val="black"/>
                  </a:solidFill>
                  <a:latin typeface="HG丸ｺﾞｼｯｸM-PRO" panose="020F0600000000000000" pitchFamily="50" charset="-128"/>
                  <a:ea typeface="HG丸ｺﾞｼｯｸM-PRO" panose="020F0600000000000000" pitchFamily="50" charset="-128"/>
                </a:rPr>
                <a:t>16:30</a:t>
              </a:r>
              <a:r>
                <a:rPr lang="ja-JP" altLang="en-US" sz="1200" dirty="0">
                  <a:ln w="0"/>
                  <a:solidFill>
                    <a:prstClr val="black"/>
                  </a:solidFill>
                  <a:latin typeface="HG丸ｺﾞｼｯｸM-PRO" panose="020F0600000000000000" pitchFamily="50" charset="-128"/>
                  <a:ea typeface="HG丸ｺﾞｼｯｸM-PRO" panose="020F0600000000000000" pitchFamily="50" charset="-128"/>
                </a:rPr>
                <a:t>　</a:t>
              </a:r>
              <a:endParaRPr lang="en-US" altLang="ja-JP" sz="1200" dirty="0">
                <a:ln w="0"/>
                <a:solidFill>
                  <a:prstClr val="black"/>
                </a:solidFill>
                <a:latin typeface="HG丸ｺﾞｼｯｸM-PRO" panose="020F0600000000000000" pitchFamily="50" charset="-128"/>
                <a:ea typeface="HG丸ｺﾞｼｯｸM-PRO" panose="020F0600000000000000" pitchFamily="50" charset="-128"/>
              </a:endParaRPr>
            </a:p>
          </p:txBody>
        </p:sp>
      </p:grpSp>
      <p:sp>
        <p:nvSpPr>
          <p:cNvPr id="174" name="正方形/長方形 173"/>
          <p:cNvSpPr/>
          <p:nvPr/>
        </p:nvSpPr>
        <p:spPr>
          <a:xfrm>
            <a:off x="-9425128" y="9690624"/>
            <a:ext cx="5340280" cy="738664"/>
          </a:xfrm>
          <a:prstGeom prst="rect">
            <a:avLst/>
          </a:prstGeom>
          <a:noFill/>
          <a:ln>
            <a:solidFill>
              <a:srgbClr val="FF0000"/>
            </a:solidFill>
          </a:ln>
        </p:spPr>
        <p:txBody>
          <a:bodyPr wrap="square" lIns="0" tIns="0" rIns="0" bIns="0">
            <a:noAutofit/>
          </a:bodyPr>
          <a:lstStyle/>
          <a:p>
            <a:r>
              <a:rPr lang="ja-JP" altLang="en-US" sz="1600" b="1" dirty="0">
                <a:ln w="0"/>
                <a:latin typeface="ＭＳ Ｐゴシック" panose="020B0600070205080204" pitchFamily="50" charset="-128"/>
                <a:ea typeface="ＭＳ Ｐゴシック" panose="020B0600070205080204" pitchFamily="50" charset="-128"/>
                <a:cs typeface="源柔ゴシックL Heavy" panose="020B0702020203020207" pitchFamily="50" charset="-128"/>
              </a:rPr>
              <a:t>　現段階では</a:t>
            </a:r>
            <a:r>
              <a:rPr lang="ja-JP" altLang="en-US" sz="1600" b="1" dirty="0">
                <a:ln w="0"/>
                <a:solidFill>
                  <a:srgbClr val="FF0000"/>
                </a:solidFill>
                <a:latin typeface="ＭＳ Ｐゴシック" panose="020B0600070205080204" pitchFamily="50" charset="-128"/>
                <a:ea typeface="ＭＳ Ｐゴシック" panose="020B0600070205080204" pitchFamily="50" charset="-128"/>
                <a:cs typeface="源柔ゴシックL Heavy" panose="020B0702020203020207" pitchFamily="50" charset="-128"/>
              </a:rPr>
              <a:t>テレビ電話</a:t>
            </a:r>
            <a:r>
              <a:rPr lang="ja-JP" altLang="en-US" sz="1600" b="1" dirty="0">
                <a:ln w="0"/>
                <a:latin typeface="ＭＳ Ｐゴシック" panose="020B0600070205080204" pitchFamily="50" charset="-128"/>
                <a:ea typeface="ＭＳ Ｐゴシック" panose="020B0600070205080204" pitchFamily="50" charset="-128"/>
                <a:cs typeface="源柔ゴシックL Heavy" panose="020B0702020203020207" pitchFamily="50" charset="-128"/>
              </a:rPr>
              <a:t>での個別相談を行います。</a:t>
            </a:r>
            <a:endParaRPr lang="en-US" altLang="ja-JP" sz="1600" b="1" dirty="0">
              <a:ln w="0"/>
              <a:latin typeface="ＭＳ Ｐゴシック" panose="020B0600070205080204" pitchFamily="50" charset="-128"/>
              <a:ea typeface="ＭＳ Ｐゴシック" panose="020B0600070205080204" pitchFamily="50" charset="-128"/>
              <a:cs typeface="源柔ゴシックL Heavy" panose="020B0702020203020207" pitchFamily="50" charset="-128"/>
            </a:endParaRPr>
          </a:p>
          <a:p>
            <a:r>
              <a:rPr lang="ja-JP" altLang="en-US" sz="1600" b="1" dirty="0">
                <a:ln w="0"/>
                <a:latin typeface="ＭＳ Ｐゴシック" panose="020B0600070205080204" pitchFamily="50" charset="-128"/>
                <a:ea typeface="ＭＳ Ｐゴシック" panose="020B0600070205080204" pitchFamily="50" charset="-128"/>
                <a:cs typeface="源柔ゴシックL Heavy" panose="020B0702020203020207" pitchFamily="50" charset="-128"/>
              </a:rPr>
              <a:t>　ご相談者様の</a:t>
            </a:r>
            <a:r>
              <a:rPr lang="ja-JP" altLang="en-US" sz="1600" b="1" dirty="0">
                <a:ln w="0"/>
                <a:solidFill>
                  <a:srgbClr val="FF0000"/>
                </a:solidFill>
                <a:latin typeface="ＭＳ Ｐゴシック" panose="020B0600070205080204" pitchFamily="50" charset="-128"/>
                <a:ea typeface="ＭＳ Ｐゴシック" panose="020B0600070205080204" pitchFamily="50" charset="-128"/>
                <a:cs typeface="源柔ゴシックL Heavy" panose="020B0702020203020207" pitchFamily="50" charset="-128"/>
              </a:rPr>
              <a:t>ご自宅</a:t>
            </a:r>
            <a:r>
              <a:rPr lang="ja-JP" altLang="en-US" sz="1600" b="1" dirty="0">
                <a:ln w="0"/>
                <a:latin typeface="ＭＳ Ｐゴシック" panose="020B0600070205080204" pitchFamily="50" charset="-128"/>
                <a:ea typeface="ＭＳ Ｐゴシック" panose="020B0600070205080204" pitchFamily="50" charset="-128"/>
                <a:cs typeface="源柔ゴシックL Heavy" panose="020B0702020203020207" pitchFamily="50" charset="-128"/>
              </a:rPr>
              <a:t>や</a:t>
            </a:r>
            <a:r>
              <a:rPr lang="ja-JP" altLang="en-US" sz="1600" b="1" dirty="0">
                <a:ln w="0"/>
                <a:solidFill>
                  <a:srgbClr val="FF0000"/>
                </a:solidFill>
                <a:latin typeface="ＭＳ Ｐゴシック" panose="020B0600070205080204" pitchFamily="50" charset="-128"/>
                <a:ea typeface="ＭＳ Ｐゴシック" panose="020B0600070205080204" pitchFamily="50" charset="-128"/>
                <a:cs typeface="源柔ゴシックL Heavy" panose="020B0702020203020207" pitchFamily="50" charset="-128"/>
              </a:rPr>
              <a:t>勤務先</a:t>
            </a:r>
            <a:r>
              <a:rPr lang="ja-JP" altLang="en-US" sz="1600" b="1" dirty="0">
                <a:ln w="0"/>
                <a:latin typeface="ＭＳ Ｐゴシック" panose="020B0600070205080204" pitchFamily="50" charset="-128"/>
                <a:ea typeface="ＭＳ Ｐゴシック" panose="020B0600070205080204" pitchFamily="50" charset="-128"/>
                <a:cs typeface="源柔ゴシックL Heavy" panose="020B0702020203020207" pitchFamily="50" charset="-128"/>
              </a:rPr>
              <a:t>からパソコン・スマートフォン・</a:t>
            </a:r>
            <a:endParaRPr lang="en-US" altLang="ja-JP" sz="1600" b="1" dirty="0">
              <a:ln w="0"/>
              <a:latin typeface="ＭＳ Ｐゴシック" panose="020B0600070205080204" pitchFamily="50" charset="-128"/>
              <a:ea typeface="ＭＳ Ｐゴシック" panose="020B0600070205080204" pitchFamily="50" charset="-128"/>
              <a:cs typeface="源柔ゴシックL Heavy" panose="020B0702020203020207" pitchFamily="50" charset="-128"/>
            </a:endParaRPr>
          </a:p>
          <a:p>
            <a:r>
              <a:rPr lang="ja-JP" altLang="en-US" sz="1600" b="1" dirty="0">
                <a:ln w="0"/>
                <a:latin typeface="ＭＳ Ｐゴシック" panose="020B0600070205080204" pitchFamily="50" charset="-128"/>
                <a:ea typeface="ＭＳ Ｐゴシック" panose="020B0600070205080204" pitchFamily="50" charset="-128"/>
                <a:cs typeface="源柔ゴシックL Heavy" panose="020B0702020203020207" pitchFamily="50" charset="-128"/>
              </a:rPr>
              <a:t>　タブレット等の端末でのご相談になります。</a:t>
            </a:r>
          </a:p>
        </p:txBody>
      </p:sp>
      <p:sp>
        <p:nvSpPr>
          <p:cNvPr id="175" name="角丸四角形 174"/>
          <p:cNvSpPr/>
          <p:nvPr/>
        </p:nvSpPr>
        <p:spPr>
          <a:xfrm>
            <a:off x="-8801692" y="10731840"/>
            <a:ext cx="2219328" cy="400535"/>
          </a:xfrm>
          <a:prstGeom prst="roundRect">
            <a:avLst/>
          </a:prstGeom>
          <a:noFill/>
          <a:ln w="12700">
            <a:noFill/>
          </a:ln>
        </p:spPr>
        <p:style>
          <a:lnRef idx="3">
            <a:schemeClr val="lt1"/>
          </a:lnRef>
          <a:fillRef idx="1">
            <a:schemeClr val="accent6"/>
          </a:fillRef>
          <a:effectRef idx="1">
            <a:schemeClr val="accent6"/>
          </a:effectRef>
          <a:fontRef idx="minor">
            <a:schemeClr val="lt1"/>
          </a:fontRef>
        </p:style>
        <p:txBody>
          <a:bodyPr wrap="none" lIns="0" tIns="0" rIns="0" bIns="0" rtlCol="0" anchor="ctr">
            <a:noAutofit/>
          </a:bodyPr>
          <a:lstStyle/>
          <a:p>
            <a:r>
              <a:rPr lang="ja-JP" altLang="en-US" sz="1764" b="1" dirty="0">
                <a:solidFill>
                  <a:srgbClr val="4C4468"/>
                </a:solidFill>
                <a:latin typeface="HG丸ｺﾞｼｯｸM-PRO" panose="020F0600000000000000" pitchFamily="50" charset="-128"/>
                <a:ea typeface="HG丸ｺﾞｼｯｸM-PRO" panose="020F0600000000000000" pitchFamily="50" charset="-128"/>
              </a:rPr>
              <a:t>福岡県よろず支援拠点</a:t>
            </a:r>
            <a:endParaRPr lang="en-US" altLang="ja-JP" sz="1764" b="1" dirty="0">
              <a:solidFill>
                <a:srgbClr val="4C4468"/>
              </a:solidFill>
              <a:latin typeface="HG丸ｺﾞｼｯｸM-PRO" panose="020F0600000000000000" pitchFamily="50" charset="-128"/>
              <a:ea typeface="HG丸ｺﾞｼｯｸM-PRO" panose="020F0600000000000000" pitchFamily="50" charset="-128"/>
            </a:endParaRPr>
          </a:p>
        </p:txBody>
      </p:sp>
      <p:sp>
        <p:nvSpPr>
          <p:cNvPr id="176" name="角丸四角形 175"/>
          <p:cNvSpPr/>
          <p:nvPr/>
        </p:nvSpPr>
        <p:spPr>
          <a:xfrm>
            <a:off x="-9577467" y="10778332"/>
            <a:ext cx="578380" cy="288920"/>
          </a:xfrm>
          <a:prstGeom prst="roundRect">
            <a:avLst/>
          </a:prstGeom>
          <a:solidFill>
            <a:srgbClr val="6E6397"/>
          </a:solidFill>
          <a:ln>
            <a:solidFill>
              <a:srgbClr val="6E6397"/>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764" b="1" dirty="0">
                <a:latin typeface="HG丸ｺﾞｼｯｸM-PRO" panose="020F0600000000000000" pitchFamily="50" charset="-128"/>
                <a:ea typeface="HG丸ｺﾞｼｯｸM-PRO" panose="020F0600000000000000" pitchFamily="50" charset="-128"/>
              </a:rPr>
              <a:t>申込</a:t>
            </a:r>
          </a:p>
        </p:txBody>
      </p:sp>
      <p:sp>
        <p:nvSpPr>
          <p:cNvPr id="177" name="円/楕円 55"/>
          <p:cNvSpPr/>
          <p:nvPr/>
        </p:nvSpPr>
        <p:spPr>
          <a:xfrm>
            <a:off x="-5883035" y="11214938"/>
            <a:ext cx="2709061" cy="23193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372" dirty="0">
                <a:solidFill>
                  <a:srgbClr val="4C4468"/>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rPr>
              <a:t>（受付時間／平日</a:t>
            </a:r>
            <a:r>
              <a:rPr lang="en-US" altLang="ja-JP" sz="1372" dirty="0">
                <a:solidFill>
                  <a:srgbClr val="4C4468"/>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rPr>
              <a:t>9:00</a:t>
            </a:r>
            <a:r>
              <a:rPr lang="ja-JP" altLang="en-US" sz="1372" dirty="0">
                <a:solidFill>
                  <a:srgbClr val="4C4468"/>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rPr>
              <a:t>～</a:t>
            </a:r>
            <a:r>
              <a:rPr lang="en-US" altLang="ja-JP" sz="1372" dirty="0">
                <a:solidFill>
                  <a:srgbClr val="4C4468"/>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rPr>
              <a:t>17:00</a:t>
            </a:r>
            <a:r>
              <a:rPr lang="ja-JP" altLang="en-US" sz="1372" dirty="0">
                <a:solidFill>
                  <a:srgbClr val="4C4468"/>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rPr>
              <a:t>）</a:t>
            </a:r>
            <a:endParaRPr lang="ja-JP" altLang="en-US" sz="784" dirty="0">
              <a:solidFill>
                <a:srgbClr val="4C4468"/>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endParaRPr>
          </a:p>
        </p:txBody>
      </p:sp>
      <p:sp>
        <p:nvSpPr>
          <p:cNvPr id="178" name="円/楕円 55"/>
          <p:cNvSpPr/>
          <p:nvPr/>
        </p:nvSpPr>
        <p:spPr>
          <a:xfrm>
            <a:off x="-5266233" y="10770706"/>
            <a:ext cx="1181385" cy="348736"/>
          </a:xfrm>
          <a:prstGeom prst="ellipse">
            <a:avLst/>
          </a:prstGeom>
          <a:solidFill>
            <a:srgbClr val="FFFF00"/>
          </a:solidFill>
          <a:ln>
            <a:solidFill>
              <a:srgbClr val="FF4343"/>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1200"/>
              </a:lnSpc>
            </a:pPr>
            <a:r>
              <a:rPr lang="ja-JP" altLang="en-US" sz="1200" b="1" u="sng" dirty="0">
                <a:solidFill>
                  <a:srgbClr val="FF4343"/>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rPr>
              <a:t>事前予約制</a:t>
            </a:r>
            <a:endParaRPr lang="ja-JP" altLang="en-US" sz="700" b="1" u="sng" dirty="0">
              <a:solidFill>
                <a:srgbClr val="FF4343"/>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endParaRPr>
          </a:p>
        </p:txBody>
      </p:sp>
      <p:sp>
        <p:nvSpPr>
          <p:cNvPr id="179" name="角丸四角形 178"/>
          <p:cNvSpPr/>
          <p:nvPr/>
        </p:nvSpPr>
        <p:spPr>
          <a:xfrm>
            <a:off x="-8847043" y="10960890"/>
            <a:ext cx="2219328" cy="701803"/>
          </a:xfrm>
          <a:prstGeom prst="roundRect">
            <a:avLst/>
          </a:prstGeom>
          <a:noFill/>
          <a:ln w="12700">
            <a:noFill/>
          </a:ln>
        </p:spPr>
        <p:style>
          <a:lnRef idx="3">
            <a:schemeClr val="lt1"/>
          </a:lnRef>
          <a:fillRef idx="1">
            <a:schemeClr val="accent6"/>
          </a:fillRef>
          <a:effectRef idx="1">
            <a:schemeClr val="accent6"/>
          </a:effectRef>
          <a:fontRef idx="minor">
            <a:schemeClr val="lt1"/>
          </a:fontRef>
        </p:style>
        <p:txBody>
          <a:bodyPr wrap="none" lIns="0" tIns="0" rIns="0" bIns="0" rtlCol="0" anchor="ctr">
            <a:noAutofit/>
          </a:bodyPr>
          <a:lstStyle/>
          <a:p>
            <a:pPr>
              <a:lnSpc>
                <a:spcPts val="2600"/>
              </a:lnSpc>
            </a:pPr>
            <a:r>
              <a:rPr lang="ja-JP" altLang="en-US" sz="1800" b="1" dirty="0">
                <a:solidFill>
                  <a:srgbClr val="4C4468"/>
                </a:solidFill>
                <a:latin typeface="HG丸ｺﾞｼｯｸM-PRO" panose="020F0600000000000000" pitchFamily="50" charset="-128"/>
                <a:ea typeface="HG丸ｺﾞｼｯｸM-PRO" panose="020F0600000000000000" pitchFamily="50" charset="-128"/>
              </a:rPr>
              <a:t>☎ </a:t>
            </a:r>
            <a:r>
              <a:rPr lang="en-US" altLang="ja-JP" sz="2400" b="1" dirty="0">
                <a:solidFill>
                  <a:srgbClr val="FF0000"/>
                </a:solidFill>
                <a:latin typeface="HG丸ｺﾞｼｯｸM-PRO" panose="020F0600000000000000" pitchFamily="50" charset="-128"/>
                <a:ea typeface="HG丸ｺﾞｼｯｸM-PRO" panose="020F0600000000000000" pitchFamily="50" charset="-128"/>
              </a:rPr>
              <a:t>092-622-7809</a:t>
            </a:r>
          </a:p>
        </p:txBody>
      </p:sp>
      <p:sp>
        <p:nvSpPr>
          <p:cNvPr id="119" name="円/楕円 55"/>
          <p:cNvSpPr/>
          <p:nvPr/>
        </p:nvSpPr>
        <p:spPr>
          <a:xfrm>
            <a:off x="18610924" y="2335411"/>
            <a:ext cx="2430785" cy="23193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r>
              <a:rPr lang="ja-JP" altLang="en-US" sz="1372" dirty="0">
                <a:solidFill>
                  <a:srgbClr val="4C4468"/>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rPr>
              <a:t>（詳細は裏面）</a:t>
            </a:r>
            <a:endParaRPr lang="ja-JP" altLang="en-US" sz="784" dirty="0">
              <a:solidFill>
                <a:srgbClr val="4C4468"/>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endParaRPr>
          </a:p>
        </p:txBody>
      </p:sp>
      <p:sp>
        <p:nvSpPr>
          <p:cNvPr id="147" name="正方形/長方形 146">
            <a:extLst>
              <a:ext uri="{FF2B5EF4-FFF2-40B4-BE49-F238E27FC236}">
                <a16:creationId xmlns:a16="http://schemas.microsoft.com/office/drawing/2014/main" id="{01395F7C-C200-45B8-8A22-1112CF64BC41}"/>
              </a:ext>
            </a:extLst>
          </p:cNvPr>
          <p:cNvSpPr/>
          <p:nvPr/>
        </p:nvSpPr>
        <p:spPr>
          <a:xfrm>
            <a:off x="7580467" y="2882009"/>
            <a:ext cx="7160333" cy="452527"/>
          </a:xfrm>
          <a:prstGeom prst="rect">
            <a:avLst/>
          </a:prstGeom>
          <a:noFill/>
          <a:ln>
            <a:noFill/>
          </a:ln>
        </p:spPr>
        <p:txBody>
          <a:bodyPr wrap="square" lIns="0" tIns="0" rIns="0" bIns="0">
            <a:spAutoFit/>
          </a:bodyPr>
          <a:lstStyle/>
          <a:p>
            <a:pPr algn="ctr"/>
            <a:r>
              <a:rPr lang="ja-JP" altLang="en-US" sz="2941" spc="588" dirty="0">
                <a:ln w="0">
                  <a:noFill/>
                </a:ln>
                <a:solidFill>
                  <a:srgbClr val="4C4468"/>
                </a:solidFill>
                <a:latin typeface="HGS創英角ｺﾞｼｯｸUB" panose="020B0900000000000000" pitchFamily="50" charset="-128"/>
                <a:ea typeface="HGS創英角ｺﾞｼｯｸUB" panose="020B0900000000000000" pitchFamily="50" charset="-128"/>
                <a:cs typeface="源柔ゴシックL Heavy" panose="020B0702020203020207" pitchFamily="50" charset="-128"/>
              </a:rPr>
              <a:t>久留米よろず創業・経営相談窓口</a:t>
            </a:r>
          </a:p>
        </p:txBody>
      </p:sp>
      <p:sp>
        <p:nvSpPr>
          <p:cNvPr id="209" name="角丸四角形 487">
            <a:extLst>
              <a:ext uri="{FF2B5EF4-FFF2-40B4-BE49-F238E27FC236}">
                <a16:creationId xmlns:a16="http://schemas.microsoft.com/office/drawing/2014/main" id="{7FD641BB-C596-4F71-B0A3-92183CF5F780}"/>
              </a:ext>
            </a:extLst>
          </p:cNvPr>
          <p:cNvSpPr/>
          <p:nvPr/>
        </p:nvSpPr>
        <p:spPr>
          <a:xfrm>
            <a:off x="17298024" y="6572234"/>
            <a:ext cx="2219328" cy="400535"/>
          </a:xfrm>
          <a:prstGeom prst="roundRect">
            <a:avLst/>
          </a:prstGeom>
          <a:noFill/>
          <a:ln w="12700">
            <a:noFill/>
          </a:ln>
        </p:spPr>
        <p:style>
          <a:lnRef idx="3">
            <a:schemeClr val="lt1"/>
          </a:lnRef>
          <a:fillRef idx="1">
            <a:schemeClr val="accent6"/>
          </a:fillRef>
          <a:effectRef idx="1">
            <a:schemeClr val="accent6"/>
          </a:effectRef>
          <a:fontRef idx="minor">
            <a:schemeClr val="lt1"/>
          </a:fontRef>
        </p:style>
        <p:txBody>
          <a:bodyPr wrap="none" lIns="0" tIns="0" rIns="0" bIns="0" rtlCol="0" anchor="ctr">
            <a:noAutofit/>
          </a:bodyPr>
          <a:lstStyle/>
          <a:p>
            <a:r>
              <a:rPr lang="ja-JP" altLang="en-US" sz="1764" b="1" dirty="0">
                <a:solidFill>
                  <a:srgbClr val="4C4468"/>
                </a:solidFill>
                <a:latin typeface="HG丸ｺﾞｼｯｸM-PRO" panose="020F0600000000000000" pitchFamily="50" charset="-128"/>
                <a:ea typeface="HG丸ｺﾞｼｯｸM-PRO" panose="020F0600000000000000" pitchFamily="50" charset="-128"/>
              </a:rPr>
              <a:t>福岡県よろず支援拠点</a:t>
            </a:r>
            <a:endParaRPr lang="en-US" altLang="ja-JP" sz="1764" b="1" dirty="0">
              <a:solidFill>
                <a:srgbClr val="4C4468"/>
              </a:solidFill>
              <a:latin typeface="HG丸ｺﾞｼｯｸM-PRO" panose="020F0600000000000000" pitchFamily="50" charset="-128"/>
              <a:ea typeface="HG丸ｺﾞｼｯｸM-PRO" panose="020F0600000000000000" pitchFamily="50" charset="-128"/>
            </a:endParaRPr>
          </a:p>
        </p:txBody>
      </p:sp>
      <p:sp>
        <p:nvSpPr>
          <p:cNvPr id="211" name="角丸四角形 489">
            <a:extLst>
              <a:ext uri="{FF2B5EF4-FFF2-40B4-BE49-F238E27FC236}">
                <a16:creationId xmlns:a16="http://schemas.microsoft.com/office/drawing/2014/main" id="{9686AC65-6159-4CDA-8F44-6DC60D4C776A}"/>
              </a:ext>
            </a:extLst>
          </p:cNvPr>
          <p:cNvSpPr/>
          <p:nvPr/>
        </p:nvSpPr>
        <p:spPr>
          <a:xfrm>
            <a:off x="16670462" y="6618247"/>
            <a:ext cx="578380" cy="288920"/>
          </a:xfrm>
          <a:prstGeom prst="roundRect">
            <a:avLst/>
          </a:prstGeom>
          <a:solidFill>
            <a:srgbClr val="6E6397"/>
          </a:solidFill>
          <a:ln>
            <a:solidFill>
              <a:srgbClr val="6E6397"/>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764" b="1" dirty="0">
                <a:latin typeface="HG丸ｺﾞｼｯｸM-PRO" panose="020F0600000000000000" pitchFamily="50" charset="-128"/>
                <a:ea typeface="HG丸ｺﾞｼｯｸM-PRO" panose="020F0600000000000000" pitchFamily="50" charset="-128"/>
              </a:rPr>
              <a:t>申込</a:t>
            </a:r>
          </a:p>
        </p:txBody>
      </p:sp>
      <p:sp>
        <p:nvSpPr>
          <p:cNvPr id="214" name="円/楕円 55">
            <a:extLst>
              <a:ext uri="{FF2B5EF4-FFF2-40B4-BE49-F238E27FC236}">
                <a16:creationId xmlns:a16="http://schemas.microsoft.com/office/drawing/2014/main" id="{11A6E0D8-3396-4F7A-95D1-5F2E5ADC0585}"/>
              </a:ext>
            </a:extLst>
          </p:cNvPr>
          <p:cNvSpPr/>
          <p:nvPr/>
        </p:nvSpPr>
        <p:spPr>
          <a:xfrm>
            <a:off x="21114184" y="7485809"/>
            <a:ext cx="2709061" cy="23193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372" dirty="0">
                <a:solidFill>
                  <a:srgbClr val="4C4468"/>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rPr>
              <a:t>（受付時間／平日</a:t>
            </a:r>
            <a:r>
              <a:rPr lang="en-US" altLang="ja-JP" sz="1372" dirty="0">
                <a:solidFill>
                  <a:srgbClr val="4C4468"/>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rPr>
              <a:t>9:00</a:t>
            </a:r>
            <a:r>
              <a:rPr lang="ja-JP" altLang="en-US" sz="1372" dirty="0">
                <a:solidFill>
                  <a:srgbClr val="4C4468"/>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rPr>
              <a:t>～</a:t>
            </a:r>
            <a:r>
              <a:rPr lang="en-US" altLang="ja-JP" sz="1372" dirty="0">
                <a:solidFill>
                  <a:srgbClr val="4C4468"/>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rPr>
              <a:t>17:00</a:t>
            </a:r>
            <a:r>
              <a:rPr lang="ja-JP" altLang="en-US" sz="1372" dirty="0">
                <a:solidFill>
                  <a:srgbClr val="4C4468"/>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rPr>
              <a:t>）</a:t>
            </a:r>
            <a:endParaRPr lang="ja-JP" altLang="en-US" sz="784" dirty="0">
              <a:solidFill>
                <a:srgbClr val="4C4468"/>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endParaRPr>
          </a:p>
        </p:txBody>
      </p:sp>
      <p:sp>
        <p:nvSpPr>
          <p:cNvPr id="215" name="円/楕円 55">
            <a:extLst>
              <a:ext uri="{FF2B5EF4-FFF2-40B4-BE49-F238E27FC236}">
                <a16:creationId xmlns:a16="http://schemas.microsoft.com/office/drawing/2014/main" id="{5C6BD620-45E4-4CB9-97B0-669D77616992}"/>
              </a:ext>
            </a:extLst>
          </p:cNvPr>
          <p:cNvSpPr/>
          <p:nvPr/>
        </p:nvSpPr>
        <p:spPr>
          <a:xfrm>
            <a:off x="19702587" y="6603129"/>
            <a:ext cx="1249044" cy="369640"/>
          </a:xfrm>
          <a:prstGeom prst="ellipse">
            <a:avLst/>
          </a:prstGeom>
          <a:solidFill>
            <a:srgbClr val="FFFF00"/>
          </a:solidFill>
          <a:ln>
            <a:solidFill>
              <a:srgbClr val="FF4343"/>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1200"/>
              </a:lnSpc>
            </a:pPr>
            <a:r>
              <a:rPr lang="ja-JP" altLang="en-US" sz="1200" b="1" u="sng" dirty="0">
                <a:solidFill>
                  <a:srgbClr val="FF4343"/>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rPr>
              <a:t>事前予約制</a:t>
            </a:r>
            <a:endParaRPr lang="ja-JP" altLang="en-US" sz="700" b="1" u="sng" dirty="0">
              <a:solidFill>
                <a:srgbClr val="FF4343"/>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endParaRPr>
          </a:p>
        </p:txBody>
      </p:sp>
      <p:pic>
        <p:nvPicPr>
          <p:cNvPr id="216" name="図 215">
            <a:extLst>
              <a:ext uri="{FF2B5EF4-FFF2-40B4-BE49-F238E27FC236}">
                <a16:creationId xmlns:a16="http://schemas.microsoft.com/office/drawing/2014/main" id="{376551F3-440E-4EFA-B2DC-A5BC9153F3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97351" y="6287250"/>
            <a:ext cx="854378" cy="836239"/>
          </a:xfrm>
          <a:prstGeom prst="rect">
            <a:avLst/>
          </a:prstGeom>
        </p:spPr>
      </p:pic>
      <p:sp>
        <p:nvSpPr>
          <p:cNvPr id="217" name="角丸四角形 168">
            <a:extLst>
              <a:ext uri="{FF2B5EF4-FFF2-40B4-BE49-F238E27FC236}">
                <a16:creationId xmlns:a16="http://schemas.microsoft.com/office/drawing/2014/main" id="{09245A65-0A60-4BAD-8D56-0E8B0235D8D4}"/>
              </a:ext>
            </a:extLst>
          </p:cNvPr>
          <p:cNvSpPr/>
          <p:nvPr/>
        </p:nvSpPr>
        <p:spPr>
          <a:xfrm>
            <a:off x="16645065" y="2457713"/>
            <a:ext cx="2219328" cy="701803"/>
          </a:xfrm>
          <a:prstGeom prst="roundRect">
            <a:avLst/>
          </a:prstGeom>
          <a:noFill/>
          <a:ln w="12700">
            <a:noFill/>
          </a:ln>
        </p:spPr>
        <p:style>
          <a:lnRef idx="3">
            <a:schemeClr val="lt1"/>
          </a:lnRef>
          <a:fillRef idx="1">
            <a:schemeClr val="accent6"/>
          </a:fillRef>
          <a:effectRef idx="1">
            <a:schemeClr val="accent6"/>
          </a:effectRef>
          <a:fontRef idx="minor">
            <a:schemeClr val="lt1"/>
          </a:fontRef>
        </p:style>
        <p:txBody>
          <a:bodyPr wrap="none" lIns="0" tIns="0" rIns="0" bIns="0" rtlCol="0" anchor="ctr">
            <a:noAutofit/>
          </a:bodyPr>
          <a:lstStyle/>
          <a:p>
            <a:r>
              <a:rPr lang="ja-JP" altLang="en-US" sz="1400" b="1" dirty="0">
                <a:solidFill>
                  <a:srgbClr val="4C4468"/>
                </a:solidFill>
                <a:latin typeface="HG丸ｺﾞｼｯｸM-PRO" panose="020F0600000000000000" pitchFamily="50" charset="-128"/>
                <a:ea typeface="HG丸ｺﾞｼｯｸM-PRO" panose="020F0600000000000000" pitchFamily="50" charset="-128"/>
              </a:rPr>
              <a:t>・</a:t>
            </a:r>
            <a:r>
              <a:rPr lang="ja-JP" altLang="en-US" sz="1400" b="1" dirty="0">
                <a:solidFill>
                  <a:srgbClr val="FF0000"/>
                </a:solidFill>
                <a:latin typeface="HG丸ｺﾞｼｯｸM-PRO" panose="020F0600000000000000" pitchFamily="50" charset="-128"/>
                <a:ea typeface="HG丸ｺﾞｼｯｸM-PRO" panose="020F0600000000000000" pitchFamily="50" charset="-128"/>
              </a:rPr>
              <a:t>セミナー</a:t>
            </a:r>
            <a:r>
              <a:rPr lang="ja-JP" altLang="en-US" sz="1400" b="1" dirty="0">
                <a:solidFill>
                  <a:srgbClr val="4C4468"/>
                </a:solidFill>
                <a:latin typeface="HG丸ｺﾞｼｯｸM-PRO" panose="020F0600000000000000" pitchFamily="50" charset="-128"/>
                <a:ea typeface="HG丸ｺﾞｼｯｸM-PRO" panose="020F0600000000000000" pitchFamily="50" charset="-128"/>
              </a:rPr>
              <a:t>申込→</a:t>
            </a:r>
            <a:r>
              <a:rPr lang="ja-JP" altLang="en-US" sz="1400" b="1" dirty="0">
                <a:solidFill>
                  <a:srgbClr val="FF0000"/>
                </a:solidFill>
                <a:latin typeface="HG丸ｺﾞｼｯｸM-PRO" panose="020F0600000000000000" pitchFamily="50" charset="-128"/>
                <a:ea typeface="HG丸ｺﾞｼｯｸM-PRO" panose="020F0600000000000000" pitchFamily="50" charset="-128"/>
              </a:rPr>
              <a:t>ホームページ</a:t>
            </a:r>
            <a:r>
              <a:rPr lang="ja-JP" altLang="en-US" sz="1400" b="1" dirty="0">
                <a:solidFill>
                  <a:srgbClr val="4C4468"/>
                </a:solidFill>
                <a:latin typeface="HG丸ｺﾞｼｯｸM-PRO" panose="020F0600000000000000" pitchFamily="50" charset="-128"/>
                <a:ea typeface="HG丸ｺﾞｼｯｸM-PRO" panose="020F0600000000000000" pitchFamily="50" charset="-128"/>
              </a:rPr>
              <a:t>の申込フォームから</a:t>
            </a:r>
            <a:endParaRPr lang="en-US" altLang="ja-JP" sz="1400" b="1" dirty="0">
              <a:solidFill>
                <a:srgbClr val="4C4468"/>
              </a:solidFill>
              <a:latin typeface="HG丸ｺﾞｼｯｸM-PRO" panose="020F0600000000000000" pitchFamily="50" charset="-128"/>
              <a:ea typeface="HG丸ｺﾞｼｯｸM-PRO" panose="020F0600000000000000" pitchFamily="50" charset="-128"/>
            </a:endParaRPr>
          </a:p>
          <a:p>
            <a:r>
              <a:rPr lang="ja-JP" altLang="en-US" sz="1400" b="1" dirty="0">
                <a:solidFill>
                  <a:srgbClr val="4C4468"/>
                </a:solidFill>
                <a:latin typeface="HG丸ｺﾞｼｯｸM-PRO" panose="020F0600000000000000" pitchFamily="50" charset="-128"/>
                <a:ea typeface="HG丸ｺﾞｼｯｸM-PRO" panose="020F0600000000000000" pitchFamily="50" charset="-128"/>
              </a:rPr>
              <a:t>・</a:t>
            </a:r>
            <a:r>
              <a:rPr lang="ja-JP" altLang="en-US" sz="1400" b="1" dirty="0">
                <a:solidFill>
                  <a:srgbClr val="FF0000"/>
                </a:solidFill>
                <a:latin typeface="HG丸ｺﾞｼｯｸM-PRO" panose="020F0600000000000000" pitchFamily="50" charset="-128"/>
                <a:ea typeface="HG丸ｺﾞｼｯｸM-PRO" panose="020F0600000000000000" pitchFamily="50" charset="-128"/>
              </a:rPr>
              <a:t>個別相談</a:t>
            </a:r>
            <a:r>
              <a:rPr lang="ja-JP" altLang="en-US" sz="1400" b="1" dirty="0">
                <a:solidFill>
                  <a:srgbClr val="4C4468"/>
                </a:solidFill>
                <a:latin typeface="HG丸ｺﾞｼｯｸM-PRO" panose="020F0600000000000000" pitchFamily="50" charset="-128"/>
                <a:ea typeface="HG丸ｺﾞｼｯｸM-PRO" panose="020F0600000000000000" pitchFamily="50" charset="-128"/>
              </a:rPr>
              <a:t>、</a:t>
            </a:r>
            <a:r>
              <a:rPr lang="ja-JP" altLang="en-US" sz="1400" b="1" dirty="0">
                <a:solidFill>
                  <a:srgbClr val="FF0000"/>
                </a:solidFill>
                <a:latin typeface="HG丸ｺﾞｼｯｸM-PRO" panose="020F0600000000000000" pitchFamily="50" charset="-128"/>
                <a:ea typeface="HG丸ｺﾞｼｯｸM-PRO" panose="020F0600000000000000" pitchFamily="50" charset="-128"/>
              </a:rPr>
              <a:t>テレビ電話相談</a:t>
            </a:r>
            <a:r>
              <a:rPr lang="ja-JP" altLang="en-US" sz="1400" b="1" dirty="0">
                <a:solidFill>
                  <a:srgbClr val="4C4468"/>
                </a:solidFill>
                <a:latin typeface="HG丸ｺﾞｼｯｸM-PRO" panose="020F0600000000000000" pitchFamily="50" charset="-128"/>
                <a:ea typeface="HG丸ｺﾞｼｯｸM-PRO" panose="020F0600000000000000" pitchFamily="50" charset="-128"/>
              </a:rPr>
              <a:t>申込→</a:t>
            </a:r>
            <a:r>
              <a:rPr lang="ja-JP" altLang="en-US" sz="1400" b="1" dirty="0">
                <a:solidFill>
                  <a:srgbClr val="FF0000"/>
                </a:solidFill>
                <a:latin typeface="HG丸ｺﾞｼｯｸM-PRO" panose="020F0600000000000000" pitchFamily="50" charset="-128"/>
                <a:ea typeface="HG丸ｺﾞｼｯｸM-PRO" panose="020F0600000000000000" pitchFamily="50" charset="-128"/>
              </a:rPr>
              <a:t>電話</a:t>
            </a:r>
            <a:r>
              <a:rPr lang="ja-JP" altLang="en-US" sz="1400" b="1" dirty="0">
                <a:solidFill>
                  <a:srgbClr val="4C4468"/>
                </a:solidFill>
                <a:latin typeface="HG丸ｺﾞｼｯｸM-PRO" panose="020F0600000000000000" pitchFamily="50" charset="-128"/>
                <a:ea typeface="HG丸ｺﾞｼｯｸM-PRO" panose="020F0600000000000000" pitchFamily="50" charset="-128"/>
              </a:rPr>
              <a:t>から</a:t>
            </a:r>
            <a:endParaRPr lang="en-US" altLang="ja-JP" sz="1600" b="1" dirty="0">
              <a:solidFill>
                <a:srgbClr val="4C4468"/>
              </a:solidFill>
              <a:latin typeface="HG丸ｺﾞｼｯｸM-PRO" panose="020F0600000000000000" pitchFamily="50" charset="-128"/>
              <a:ea typeface="HG丸ｺﾞｼｯｸM-PRO" panose="020F0600000000000000" pitchFamily="50" charset="-128"/>
            </a:endParaRPr>
          </a:p>
        </p:txBody>
      </p:sp>
      <p:sp>
        <p:nvSpPr>
          <p:cNvPr id="218" name="正方形/長方形 217">
            <a:extLst>
              <a:ext uri="{FF2B5EF4-FFF2-40B4-BE49-F238E27FC236}">
                <a16:creationId xmlns:a16="http://schemas.microsoft.com/office/drawing/2014/main" id="{D8E8C656-27E9-43BD-A11C-1B4469262A40}"/>
              </a:ext>
            </a:extLst>
          </p:cNvPr>
          <p:cNvSpPr/>
          <p:nvPr/>
        </p:nvSpPr>
        <p:spPr>
          <a:xfrm>
            <a:off x="16886616" y="8057048"/>
            <a:ext cx="7559675" cy="415498"/>
          </a:xfrm>
          <a:prstGeom prst="rect">
            <a:avLst/>
          </a:prstGeom>
        </p:spPr>
        <p:txBody>
          <a:bodyPr>
            <a:spAutoFit/>
          </a:bodyPr>
          <a:lstStyle/>
          <a:p>
            <a:r>
              <a:rPr lang="en-US" altLang="ja-JP" sz="1000"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000"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キャンセルや変更は必ず「予約日</a:t>
            </a:r>
            <a:r>
              <a:rPr lang="en-US" altLang="ja-JP" sz="1000"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3</a:t>
            </a:r>
            <a:r>
              <a:rPr lang="ja-JP" altLang="en-US" sz="1000"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日前（土日・祝日除く）」までにご連絡下さい。</a:t>
            </a:r>
            <a:endParaRPr lang="en-US" altLang="ja-JP" sz="1000"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sz="1000"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　無断キャンセルをされた場合、今後のご利用をお断りする場合がございます。</a:t>
            </a:r>
            <a:endParaRPr lang="en-US" altLang="ja-JP" sz="1000"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19" name="正方形/長方形 218">
            <a:extLst>
              <a:ext uri="{FF2B5EF4-FFF2-40B4-BE49-F238E27FC236}">
                <a16:creationId xmlns:a16="http://schemas.microsoft.com/office/drawing/2014/main" id="{64A1FCF8-5C4F-48B5-9595-856A2D44B5EE}"/>
              </a:ext>
            </a:extLst>
          </p:cNvPr>
          <p:cNvSpPr/>
          <p:nvPr/>
        </p:nvSpPr>
        <p:spPr>
          <a:xfrm>
            <a:off x="16875101" y="7670610"/>
            <a:ext cx="7559675" cy="502702"/>
          </a:xfrm>
          <a:prstGeom prst="rect">
            <a:avLst/>
          </a:prstGeom>
        </p:spPr>
        <p:txBody>
          <a:bodyPr>
            <a:spAutoFit/>
          </a:bodyPr>
          <a:lstStyle/>
          <a:p>
            <a:pPr>
              <a:lnSpc>
                <a:spcPts val="1600"/>
              </a:lnSpc>
            </a:pPr>
            <a:r>
              <a:rPr lang="ja-JP" altLang="en-US" sz="1200" b="1" dirty="0">
                <a:solidFill>
                  <a:srgbClr val="4C4468"/>
                </a:solidFill>
                <a:latin typeface="HG丸ｺﾞｼｯｸM-PRO" panose="020F0600000000000000" pitchFamily="50" charset="-128"/>
                <a:ea typeface="HG丸ｺﾞｼｯｸM-PRO" panose="020F0600000000000000" pitchFamily="50" charset="-128"/>
                <a:cs typeface="メイリオ" panose="020B0604030504040204" pitchFamily="50" charset="-128"/>
              </a:rPr>
              <a:t>個別相談は経営や創業に関することなら何でもＯＫ！何も始めてないこれから始める人も歓迎です！</a:t>
            </a:r>
            <a:endParaRPr lang="en-US" altLang="ja-JP" sz="1200" b="1" dirty="0">
              <a:solidFill>
                <a:srgbClr val="4C4468"/>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nSpc>
                <a:spcPts val="1600"/>
              </a:lnSpc>
            </a:pPr>
            <a:r>
              <a:rPr lang="ja-JP" altLang="en-US" sz="1200" b="1" dirty="0">
                <a:solidFill>
                  <a:srgbClr val="4C4468"/>
                </a:solidFill>
                <a:latin typeface="HG丸ｺﾞｼｯｸM-PRO" panose="020F0600000000000000" pitchFamily="50" charset="-128"/>
                <a:ea typeface="HG丸ｺﾞｼｯｸM-PRO" panose="020F0600000000000000" pitchFamily="50" charset="-128"/>
                <a:cs typeface="メイリオ" panose="020B0604030504040204" pitchFamily="50" charset="-128"/>
              </a:rPr>
              <a:t>お申込みお待ちしております</a:t>
            </a:r>
            <a:r>
              <a:rPr lang="en-US" altLang="ja-JP" sz="1200" b="1" dirty="0">
                <a:solidFill>
                  <a:srgbClr val="4C4468"/>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p>
        </p:txBody>
      </p:sp>
      <p:pic>
        <p:nvPicPr>
          <p:cNvPr id="220" name="図 219">
            <a:extLst>
              <a:ext uri="{FF2B5EF4-FFF2-40B4-BE49-F238E27FC236}">
                <a16:creationId xmlns:a16="http://schemas.microsoft.com/office/drawing/2014/main" id="{998FBC53-1778-4E9A-9EB2-B6E14C9624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156158" y="6496808"/>
            <a:ext cx="789649" cy="789649"/>
          </a:xfrm>
          <a:prstGeom prst="rect">
            <a:avLst/>
          </a:prstGeom>
        </p:spPr>
      </p:pic>
      <p:grpSp>
        <p:nvGrpSpPr>
          <p:cNvPr id="241" name="グループ化 240"/>
          <p:cNvGrpSpPr/>
          <p:nvPr/>
        </p:nvGrpSpPr>
        <p:grpSpPr>
          <a:xfrm>
            <a:off x="122710" y="2555355"/>
            <a:ext cx="7339887" cy="2244210"/>
            <a:chOff x="7573701" y="7283094"/>
            <a:chExt cx="7488102" cy="2289526"/>
          </a:xfrm>
          <a:noFill/>
        </p:grpSpPr>
        <p:pic>
          <p:nvPicPr>
            <p:cNvPr id="242" name="図 241"/>
            <p:cNvPicPr>
              <a:picLocks noChangeAspect="1"/>
            </p:cNvPicPr>
            <p:nvPr/>
          </p:nvPicPr>
          <p:blipFill rotWithShape="1">
            <a:blip r:embed="rId6"/>
            <a:srcRect l="44961" t="27594" r="22752" b="34246"/>
            <a:stretch/>
          </p:blipFill>
          <p:spPr>
            <a:xfrm>
              <a:off x="12017095" y="7534459"/>
              <a:ext cx="3044708" cy="2038161"/>
            </a:xfrm>
            <a:prstGeom prst="rect">
              <a:avLst/>
            </a:prstGeom>
            <a:grpFill/>
          </p:spPr>
        </p:pic>
        <p:sp>
          <p:nvSpPr>
            <p:cNvPr id="243" name="テキスト ボックス 242"/>
            <p:cNvSpPr txBox="1"/>
            <p:nvPr/>
          </p:nvSpPr>
          <p:spPr>
            <a:xfrm>
              <a:off x="7752174" y="8365756"/>
              <a:ext cx="3393223" cy="376790"/>
            </a:xfrm>
            <a:prstGeom prst="rect">
              <a:avLst/>
            </a:prstGeom>
            <a:grpFill/>
          </p:spPr>
          <p:txBody>
            <a:bodyPr wrap="square" lIns="0" tIns="0" rIns="0" bIns="0" rtlCol="0">
              <a:spAutoFit/>
            </a:bodyPr>
            <a:lstStyle/>
            <a:p>
              <a:r>
                <a:rPr lang="ja-JP" altLang="en-US" sz="1200" dirty="0">
                  <a:solidFill>
                    <a:srgbClr val="4C4468"/>
                  </a:solidFill>
                  <a:latin typeface="HG丸ｺﾞｼｯｸM-PRO" panose="020F0600000000000000" pitchFamily="50" charset="-128"/>
                  <a:ea typeface="HG丸ｺﾞｼｯｸM-PRO" panose="020F0600000000000000" pitchFamily="50" charset="-128"/>
                </a:rPr>
                <a:t>久留米市六ツ門町</a:t>
              </a:r>
              <a:r>
                <a:rPr lang="en-US" altLang="ja-JP" sz="1200" dirty="0">
                  <a:solidFill>
                    <a:srgbClr val="4C4468"/>
                  </a:solidFill>
                  <a:latin typeface="HG丸ｺﾞｼｯｸM-PRO" panose="020F0600000000000000" pitchFamily="50" charset="-128"/>
                  <a:ea typeface="HG丸ｺﾞｼｯｸM-PRO" panose="020F0600000000000000" pitchFamily="50" charset="-128"/>
                </a:rPr>
                <a:t>21</a:t>
              </a:r>
              <a:r>
                <a:rPr lang="ja-JP" altLang="en-US" sz="1200" dirty="0">
                  <a:solidFill>
                    <a:srgbClr val="4C4468"/>
                  </a:solidFill>
                  <a:latin typeface="HG丸ｺﾞｼｯｸM-PRO" panose="020F0600000000000000" pitchFamily="50" charset="-128"/>
                  <a:ea typeface="HG丸ｺﾞｼｯｸM-PRO" panose="020F0600000000000000" pitchFamily="50" charset="-128"/>
                </a:rPr>
                <a:t>番地</a:t>
              </a:r>
              <a:r>
                <a:rPr lang="en-US" altLang="ja-JP" sz="1200" dirty="0">
                  <a:solidFill>
                    <a:srgbClr val="4C4468"/>
                  </a:solidFill>
                  <a:latin typeface="HG丸ｺﾞｼｯｸM-PRO" panose="020F0600000000000000" pitchFamily="50" charset="-128"/>
                  <a:ea typeface="HG丸ｺﾞｼｯｸM-PRO" panose="020F0600000000000000" pitchFamily="50" charset="-128"/>
                </a:rPr>
                <a:t>6</a:t>
              </a:r>
              <a:r>
                <a:rPr lang="ja-JP" altLang="en-US" sz="1200" dirty="0">
                  <a:solidFill>
                    <a:srgbClr val="4C4468"/>
                  </a:solidFill>
                  <a:latin typeface="HG丸ｺﾞｼｯｸM-PRO" panose="020F0600000000000000" pitchFamily="50" charset="-128"/>
                  <a:ea typeface="HG丸ｺﾞｼｯｸM-PRO" panose="020F0600000000000000" pitchFamily="50" charset="-128"/>
                </a:rPr>
                <a:t>  </a:t>
              </a:r>
              <a:endParaRPr lang="en-US" altLang="ja-JP" sz="1200" dirty="0">
                <a:solidFill>
                  <a:srgbClr val="4C4468"/>
                </a:solidFill>
                <a:latin typeface="HG丸ｺﾞｼｯｸM-PRO" panose="020F0600000000000000" pitchFamily="50" charset="-128"/>
                <a:ea typeface="HG丸ｺﾞｼｯｸM-PRO" panose="020F0600000000000000" pitchFamily="50" charset="-128"/>
              </a:endParaRPr>
            </a:p>
            <a:p>
              <a:r>
                <a:rPr lang="ja-JP" altLang="en-US" sz="1100" dirty="0">
                  <a:solidFill>
                    <a:srgbClr val="4C4468"/>
                  </a:solidFill>
                  <a:latin typeface="HG丸ｺﾞｼｯｸM-PRO" panose="020F0600000000000000" pitchFamily="50" charset="-128"/>
                  <a:ea typeface="HG丸ｺﾞｼｯｸM-PRO" panose="020F0600000000000000" pitchFamily="50" charset="-128"/>
                </a:rPr>
                <a:t>久留米東町公園ビル</a:t>
              </a:r>
              <a:r>
                <a:rPr lang="en-US" altLang="ja-JP" sz="1100" dirty="0">
                  <a:solidFill>
                    <a:srgbClr val="4C4468"/>
                  </a:solidFill>
                  <a:latin typeface="HG丸ｺﾞｼｯｸM-PRO" panose="020F0600000000000000" pitchFamily="50" charset="-128"/>
                  <a:ea typeface="HG丸ｺﾞｼｯｸM-PRO" panose="020F0600000000000000" pitchFamily="50" charset="-128"/>
                </a:rPr>
                <a:t>1</a:t>
              </a:r>
              <a:r>
                <a:rPr lang="ja-JP" altLang="en-US" sz="1100" dirty="0">
                  <a:solidFill>
                    <a:srgbClr val="4C4468"/>
                  </a:solidFill>
                  <a:latin typeface="HG丸ｺﾞｼｯｸM-PRO" panose="020F0600000000000000" pitchFamily="50" charset="-128"/>
                  <a:ea typeface="HG丸ｺﾞｼｯｸM-PRO" panose="020F0600000000000000" pitchFamily="50" charset="-128"/>
                </a:rPr>
                <a:t>階</a:t>
              </a:r>
              <a:endParaRPr lang="en-US" altLang="ja-JP" sz="1100" dirty="0">
                <a:solidFill>
                  <a:srgbClr val="4C4468"/>
                </a:solidFill>
                <a:latin typeface="HG丸ｺﾞｼｯｸM-PRO" panose="020F0600000000000000" pitchFamily="50" charset="-128"/>
                <a:ea typeface="HG丸ｺﾞｼｯｸM-PRO" panose="020F0600000000000000" pitchFamily="50" charset="-128"/>
              </a:endParaRPr>
            </a:p>
            <a:p>
              <a:endParaRPr lang="en-US" altLang="ja-JP" sz="100" dirty="0">
                <a:solidFill>
                  <a:schemeClr val="accent2">
                    <a:lumMod val="50000"/>
                  </a:schemeClr>
                </a:solidFill>
                <a:latin typeface="HG丸ｺﾞｼｯｸM-PRO" panose="020F0600000000000000" pitchFamily="50" charset="-128"/>
                <a:ea typeface="HG丸ｺﾞｼｯｸM-PRO" panose="020F0600000000000000" pitchFamily="50" charset="-128"/>
              </a:endParaRPr>
            </a:p>
          </p:txBody>
        </p:sp>
        <p:sp>
          <p:nvSpPr>
            <p:cNvPr id="244" name="正方形/長方形 243"/>
            <p:cNvSpPr/>
            <p:nvPr/>
          </p:nvSpPr>
          <p:spPr>
            <a:xfrm>
              <a:off x="7738359" y="9080191"/>
              <a:ext cx="4104823" cy="188395"/>
            </a:xfrm>
            <a:prstGeom prst="rect">
              <a:avLst/>
            </a:prstGeom>
            <a:grpFill/>
            <a:ln>
              <a:noFill/>
            </a:ln>
          </p:spPr>
          <p:txBody>
            <a:bodyPr wrap="square" lIns="0" tIns="0" rIns="0" bIns="0">
              <a:spAutoFit/>
            </a:bodyPr>
            <a:lstStyle/>
            <a:p>
              <a:r>
                <a:rPr lang="ja-JP" altLang="en-US" sz="1200" dirty="0">
                  <a:ln w="0"/>
                  <a:solidFill>
                    <a:srgbClr val="4C4468"/>
                  </a:solidFill>
                  <a:latin typeface="HG丸ｺﾞｼｯｸM-PRO" panose="020F0600000000000000" pitchFamily="50" charset="-128"/>
                  <a:ea typeface="HG丸ｺﾞｼｯｸM-PRO" panose="020F0600000000000000" pitchFamily="50" charset="-128"/>
                </a:rPr>
                <a:t>ＨＰ</a:t>
              </a:r>
              <a:r>
                <a:rPr lang="ja-JP" altLang="de-DE" sz="1200" dirty="0">
                  <a:ln w="0"/>
                  <a:solidFill>
                    <a:srgbClr val="4C4468"/>
                  </a:solidFill>
                  <a:latin typeface="HG丸ｺﾞｼｯｸM-PRO" panose="020F0600000000000000" pitchFamily="50" charset="-128"/>
                  <a:ea typeface="HG丸ｺﾞｼｯｸM-PRO" panose="020F0600000000000000" pitchFamily="50" charset="-128"/>
                </a:rPr>
                <a:t>： </a:t>
              </a:r>
              <a:r>
                <a:rPr lang="de-DE" altLang="ja-JP" sz="1200" dirty="0">
                  <a:ln w="0"/>
                  <a:solidFill>
                    <a:srgbClr val="D60057"/>
                  </a:solidFill>
                  <a:latin typeface="HG丸ｺﾞｼｯｸM-PRO" panose="020F0600000000000000" pitchFamily="50" charset="-128"/>
                  <a:ea typeface="HG丸ｺﾞｼｯｸM-PRO" panose="020F0600000000000000" pitchFamily="50" charset="-128"/>
                </a:rPr>
                <a:t>http://www.kurumebp.jp/rocket/</a:t>
              </a:r>
            </a:p>
          </p:txBody>
        </p:sp>
        <p:sp>
          <p:nvSpPr>
            <p:cNvPr id="245" name="正方形/長方形 244"/>
            <p:cNvSpPr/>
            <p:nvPr/>
          </p:nvSpPr>
          <p:spPr>
            <a:xfrm>
              <a:off x="7747773" y="9299766"/>
              <a:ext cx="2757618" cy="188395"/>
            </a:xfrm>
            <a:prstGeom prst="rect">
              <a:avLst/>
            </a:prstGeom>
            <a:grpFill/>
            <a:ln>
              <a:noFill/>
            </a:ln>
          </p:spPr>
          <p:txBody>
            <a:bodyPr wrap="square" lIns="0" tIns="0" rIns="0" bIns="0">
              <a:spAutoFit/>
            </a:bodyPr>
            <a:lstStyle/>
            <a:p>
              <a:r>
                <a:rPr lang="de-DE" altLang="ja-JP" sz="1200" dirty="0">
                  <a:ln w="0"/>
                  <a:solidFill>
                    <a:srgbClr val="4C4468"/>
                  </a:solidFill>
                  <a:latin typeface="HG丸ｺﾞｼｯｸM-PRO" panose="020F0600000000000000" pitchFamily="50" charset="-128"/>
                  <a:ea typeface="HG丸ｺﾞｼｯｸM-PRO" panose="020F0600000000000000" pitchFamily="50" charset="-128"/>
                </a:rPr>
                <a:t>e-mail</a:t>
              </a:r>
              <a:r>
                <a:rPr lang="ja-JP" altLang="de-DE" sz="1200" dirty="0">
                  <a:ln w="0"/>
                  <a:solidFill>
                    <a:srgbClr val="4C4468"/>
                  </a:solidFill>
                  <a:latin typeface="HG丸ｺﾞｼｯｸM-PRO" panose="020F0600000000000000" pitchFamily="50" charset="-128"/>
                  <a:ea typeface="HG丸ｺﾞｼｯｸM-PRO" panose="020F0600000000000000" pitchFamily="50" charset="-128"/>
                </a:rPr>
                <a:t>：</a:t>
              </a:r>
              <a:r>
                <a:rPr lang="de-DE" altLang="ja-JP" sz="1200" dirty="0">
                  <a:ln w="0"/>
                  <a:solidFill>
                    <a:srgbClr val="D60057"/>
                  </a:solidFill>
                  <a:latin typeface="HG丸ｺﾞｼｯｸM-PRO" panose="020F0600000000000000" pitchFamily="50" charset="-128"/>
                  <a:ea typeface="HG丸ｺﾞｼｯｸM-PRO" panose="020F0600000000000000" pitchFamily="50" charset="-128"/>
                </a:rPr>
                <a:t>rocket@kurumebp.jp</a:t>
              </a:r>
            </a:p>
          </p:txBody>
        </p:sp>
        <p:sp>
          <p:nvSpPr>
            <p:cNvPr id="246" name="テキスト ボックス 245"/>
            <p:cNvSpPr txBox="1"/>
            <p:nvPr/>
          </p:nvSpPr>
          <p:spPr>
            <a:xfrm>
              <a:off x="7619973" y="7757594"/>
              <a:ext cx="2255811" cy="502387"/>
            </a:xfrm>
            <a:prstGeom prst="rect">
              <a:avLst/>
            </a:prstGeom>
            <a:grpFill/>
          </p:spPr>
          <p:txBody>
            <a:bodyPr wrap="square" lIns="0" tIns="0" rIns="0" bIns="0" rtlCol="0">
              <a:spAutoFit/>
            </a:bodyPr>
            <a:lstStyle/>
            <a:p>
              <a:pPr algn="ctr"/>
              <a:r>
                <a:rPr lang="ja-JP" altLang="en-US" sz="1800" b="1" dirty="0">
                  <a:solidFill>
                    <a:srgbClr val="4C4468"/>
                  </a:solidFill>
                  <a:latin typeface="HG丸ｺﾞｼｯｸM-PRO" panose="020F0600000000000000" pitchFamily="50" charset="-128"/>
                  <a:ea typeface="HG丸ｺﾞｼｯｸM-PRO" panose="020F0600000000000000" pitchFamily="50" charset="-128"/>
                </a:rPr>
                <a:t>くるめ創業ロケット</a:t>
              </a:r>
              <a:endParaRPr lang="en-US" altLang="ja-JP" sz="1800" b="1" dirty="0">
                <a:solidFill>
                  <a:srgbClr val="4C4468"/>
                </a:solidFill>
                <a:latin typeface="HG丸ｺﾞｼｯｸM-PRO" panose="020F0600000000000000" pitchFamily="50" charset="-128"/>
                <a:ea typeface="HG丸ｺﾞｼｯｸM-PRO" panose="020F0600000000000000" pitchFamily="50" charset="-128"/>
              </a:endParaRPr>
            </a:p>
            <a:p>
              <a:pPr algn="ctr"/>
              <a:r>
                <a:rPr lang="en-US" altLang="ja-JP" sz="1400" b="1" dirty="0">
                  <a:solidFill>
                    <a:srgbClr val="4C4468"/>
                  </a:solidFill>
                  <a:latin typeface="HG丸ｺﾞｼｯｸM-PRO" panose="020F0600000000000000" pitchFamily="50" charset="-128"/>
                  <a:ea typeface="HG丸ｺﾞｼｯｸM-PRO" panose="020F0600000000000000" pitchFamily="50" charset="-128"/>
                </a:rPr>
                <a:t>【</a:t>
              </a:r>
              <a:r>
                <a:rPr lang="ja-JP" altLang="en-US" sz="1400" b="1" dirty="0">
                  <a:solidFill>
                    <a:srgbClr val="4C4468"/>
                  </a:solidFill>
                  <a:latin typeface="HG丸ｺﾞｼｯｸM-PRO" panose="020F0600000000000000" pitchFamily="50" charset="-128"/>
                  <a:ea typeface="HG丸ｺﾞｼｯｸM-PRO" panose="020F0600000000000000" pitchFamily="50" charset="-128"/>
                </a:rPr>
                <a:t>創業支援施設</a:t>
              </a:r>
              <a:r>
                <a:rPr lang="en-US" altLang="ja-JP" sz="1400" b="1" dirty="0">
                  <a:solidFill>
                    <a:srgbClr val="4C4468"/>
                  </a:solidFill>
                  <a:latin typeface="HG丸ｺﾞｼｯｸM-PRO" panose="020F0600000000000000" pitchFamily="50" charset="-128"/>
                  <a:ea typeface="HG丸ｺﾞｼｯｸM-PRO" panose="020F0600000000000000" pitchFamily="50" charset="-128"/>
                </a:rPr>
                <a:t>】</a:t>
              </a:r>
            </a:p>
          </p:txBody>
        </p:sp>
        <p:sp>
          <p:nvSpPr>
            <p:cNvPr id="247" name="角丸四角形 246"/>
            <p:cNvSpPr/>
            <p:nvPr/>
          </p:nvSpPr>
          <p:spPr>
            <a:xfrm>
              <a:off x="7573701" y="7283094"/>
              <a:ext cx="3105764" cy="277979"/>
            </a:xfrm>
            <a:prstGeom prst="roundRect">
              <a:avLst/>
            </a:prstGeom>
            <a:solidFill>
              <a:srgbClr val="6E6397"/>
            </a:solidFill>
            <a:ln>
              <a:solidFill>
                <a:srgbClr val="6E6397"/>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400" b="1" dirty="0">
                  <a:latin typeface="HG丸ｺﾞｼｯｸM-PRO" panose="020F0600000000000000" pitchFamily="50" charset="-128"/>
                  <a:ea typeface="HG丸ｺﾞｼｯｸM-PRO" panose="020F0600000000000000" pitchFamily="50" charset="-128"/>
                </a:rPr>
                <a:t>久留米よろず創業・経営相談窓口</a:t>
              </a:r>
              <a:endParaRPr lang="ja-JP" altLang="en-US" sz="1400" b="1" spc="600" dirty="0">
                <a:latin typeface="HG丸ｺﾞｼｯｸM-PRO" panose="020F0600000000000000" pitchFamily="50" charset="-128"/>
                <a:ea typeface="HG丸ｺﾞｼｯｸM-PRO" panose="020F0600000000000000" pitchFamily="50" charset="-128"/>
              </a:endParaRPr>
            </a:p>
          </p:txBody>
        </p:sp>
        <p:sp>
          <p:nvSpPr>
            <p:cNvPr id="248" name="テキスト ボックス 247"/>
            <p:cNvSpPr txBox="1"/>
            <p:nvPr/>
          </p:nvSpPr>
          <p:spPr>
            <a:xfrm>
              <a:off x="7734855" y="8884242"/>
              <a:ext cx="2890596" cy="188395"/>
            </a:xfrm>
            <a:prstGeom prst="rect">
              <a:avLst/>
            </a:prstGeom>
            <a:grpFill/>
          </p:spPr>
          <p:txBody>
            <a:bodyPr wrap="square" lIns="0" tIns="0" rIns="0" bIns="0" rtlCol="0">
              <a:spAutoFit/>
            </a:bodyPr>
            <a:lstStyle/>
            <a:p>
              <a:r>
                <a:rPr lang="en-US" altLang="ja-JP" sz="1200" dirty="0">
                  <a:solidFill>
                    <a:srgbClr val="4C4468"/>
                  </a:solidFill>
                  <a:latin typeface="HG丸ｺﾞｼｯｸM-PRO" panose="020F0600000000000000" pitchFamily="50" charset="-128"/>
                  <a:ea typeface="HG丸ｺﾞｼｯｸM-PRO" panose="020F0600000000000000" pitchFamily="50" charset="-128"/>
                </a:rPr>
                <a:t>TEL/FAX</a:t>
              </a:r>
              <a:r>
                <a:rPr lang="ja-JP" altLang="en-US" sz="1200" dirty="0">
                  <a:solidFill>
                    <a:srgbClr val="4C4468"/>
                  </a:solidFill>
                  <a:latin typeface="HG丸ｺﾞｼｯｸM-PRO" panose="020F0600000000000000" pitchFamily="50" charset="-128"/>
                  <a:ea typeface="HG丸ｺﾞｼｯｸM-PRO" panose="020F0600000000000000" pitchFamily="50" charset="-128"/>
                </a:rPr>
                <a:t>：</a:t>
              </a:r>
              <a:r>
                <a:rPr lang="en-US" altLang="ja-JP" sz="1200" dirty="0">
                  <a:solidFill>
                    <a:srgbClr val="D60057"/>
                  </a:solidFill>
                  <a:latin typeface="HG丸ｺﾞｼｯｸM-PRO" panose="020F0600000000000000" pitchFamily="50" charset="-128"/>
                  <a:ea typeface="HG丸ｺﾞｼｯｸM-PRO" panose="020F0600000000000000" pitchFamily="50" charset="-128"/>
                </a:rPr>
                <a:t>0942-27-6144</a:t>
              </a:r>
            </a:p>
          </p:txBody>
        </p:sp>
      </p:grpSp>
      <p:grpSp>
        <p:nvGrpSpPr>
          <p:cNvPr id="254" name="グループ化 253"/>
          <p:cNvGrpSpPr/>
          <p:nvPr/>
        </p:nvGrpSpPr>
        <p:grpSpPr>
          <a:xfrm>
            <a:off x="2884117" y="14170504"/>
            <a:ext cx="2130040" cy="788217"/>
            <a:chOff x="356094" y="9138297"/>
            <a:chExt cx="2130040" cy="788217"/>
          </a:xfrm>
        </p:grpSpPr>
        <p:grpSp>
          <p:nvGrpSpPr>
            <p:cNvPr id="255" name="グループ化 254"/>
            <p:cNvGrpSpPr/>
            <p:nvPr/>
          </p:nvGrpSpPr>
          <p:grpSpPr>
            <a:xfrm>
              <a:off x="427604" y="9138297"/>
              <a:ext cx="2058530" cy="788217"/>
              <a:chOff x="427604" y="9138297"/>
              <a:chExt cx="2058530" cy="788217"/>
            </a:xfrm>
          </p:grpSpPr>
          <p:pic>
            <p:nvPicPr>
              <p:cNvPr id="257" name="図 25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19585" y="9359965"/>
                <a:ext cx="566549" cy="566549"/>
              </a:xfrm>
              <a:prstGeom prst="rect">
                <a:avLst/>
              </a:prstGeom>
            </p:spPr>
          </p:pic>
          <p:sp>
            <p:nvSpPr>
              <p:cNvPr id="258" name="円形吹き出し 257"/>
              <p:cNvSpPr/>
              <p:nvPr/>
            </p:nvSpPr>
            <p:spPr>
              <a:xfrm>
                <a:off x="427604" y="9138297"/>
                <a:ext cx="1297662" cy="742794"/>
              </a:xfrm>
              <a:prstGeom prst="wedgeEllipseCallout">
                <a:avLst>
                  <a:gd name="adj1" fmla="val 52980"/>
                  <a:gd name="adj2" fmla="val 37361"/>
                </a:avLst>
              </a:prstGeom>
              <a:solidFill>
                <a:schemeClr val="bg1"/>
              </a:solidFill>
              <a:ln>
                <a:solidFill>
                  <a:srgbClr val="4C44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98" dirty="0"/>
              </a:p>
            </p:txBody>
          </p:sp>
        </p:grpSp>
        <p:sp>
          <p:nvSpPr>
            <p:cNvPr id="256" name="角丸四角形 255"/>
            <p:cNvSpPr/>
            <p:nvPr/>
          </p:nvSpPr>
          <p:spPr>
            <a:xfrm>
              <a:off x="356094" y="9201298"/>
              <a:ext cx="1409297" cy="6017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defPPr>
                <a:defRPr lang="ja-JP"/>
              </a:defPPr>
              <a:lvl1pPr marL="0" algn="l" defTabSz="631076" rtl="0" eaLnBrk="1" latinLnBrk="0" hangingPunct="1">
                <a:defRPr kumimoji="1" sz="1242" kern="1200">
                  <a:solidFill>
                    <a:schemeClr val="lt1"/>
                  </a:solidFill>
                  <a:latin typeface="+mn-lt"/>
                  <a:ea typeface="+mn-ea"/>
                  <a:cs typeface="+mn-cs"/>
                </a:defRPr>
              </a:lvl1pPr>
              <a:lvl2pPr marL="315538" algn="l" defTabSz="631076" rtl="0" eaLnBrk="1" latinLnBrk="0" hangingPunct="1">
                <a:defRPr kumimoji="1" sz="1242" kern="1200">
                  <a:solidFill>
                    <a:schemeClr val="lt1"/>
                  </a:solidFill>
                  <a:latin typeface="+mn-lt"/>
                  <a:ea typeface="+mn-ea"/>
                  <a:cs typeface="+mn-cs"/>
                </a:defRPr>
              </a:lvl2pPr>
              <a:lvl3pPr marL="631076" algn="l" defTabSz="631076" rtl="0" eaLnBrk="1" latinLnBrk="0" hangingPunct="1">
                <a:defRPr kumimoji="1" sz="1242" kern="1200">
                  <a:solidFill>
                    <a:schemeClr val="lt1"/>
                  </a:solidFill>
                  <a:latin typeface="+mn-lt"/>
                  <a:ea typeface="+mn-ea"/>
                  <a:cs typeface="+mn-cs"/>
                </a:defRPr>
              </a:lvl3pPr>
              <a:lvl4pPr marL="946615" algn="l" defTabSz="631076" rtl="0" eaLnBrk="1" latinLnBrk="0" hangingPunct="1">
                <a:defRPr kumimoji="1" sz="1242" kern="1200">
                  <a:solidFill>
                    <a:schemeClr val="lt1"/>
                  </a:solidFill>
                  <a:latin typeface="+mn-lt"/>
                  <a:ea typeface="+mn-ea"/>
                  <a:cs typeface="+mn-cs"/>
                </a:defRPr>
              </a:lvl4pPr>
              <a:lvl5pPr marL="1262153" algn="l" defTabSz="631076" rtl="0" eaLnBrk="1" latinLnBrk="0" hangingPunct="1">
                <a:defRPr kumimoji="1" sz="1242" kern="1200">
                  <a:solidFill>
                    <a:schemeClr val="lt1"/>
                  </a:solidFill>
                  <a:latin typeface="+mn-lt"/>
                  <a:ea typeface="+mn-ea"/>
                  <a:cs typeface="+mn-cs"/>
                </a:defRPr>
              </a:lvl5pPr>
              <a:lvl6pPr marL="1577691" algn="l" defTabSz="631076" rtl="0" eaLnBrk="1" latinLnBrk="0" hangingPunct="1">
                <a:defRPr kumimoji="1" sz="1242" kern="1200">
                  <a:solidFill>
                    <a:schemeClr val="lt1"/>
                  </a:solidFill>
                  <a:latin typeface="+mn-lt"/>
                  <a:ea typeface="+mn-ea"/>
                  <a:cs typeface="+mn-cs"/>
                </a:defRPr>
              </a:lvl6pPr>
              <a:lvl7pPr marL="1893229" algn="l" defTabSz="631076" rtl="0" eaLnBrk="1" latinLnBrk="0" hangingPunct="1">
                <a:defRPr kumimoji="1" sz="1242" kern="1200">
                  <a:solidFill>
                    <a:schemeClr val="lt1"/>
                  </a:solidFill>
                  <a:latin typeface="+mn-lt"/>
                  <a:ea typeface="+mn-ea"/>
                  <a:cs typeface="+mn-cs"/>
                </a:defRPr>
              </a:lvl7pPr>
              <a:lvl8pPr marL="2208768" algn="l" defTabSz="631076" rtl="0" eaLnBrk="1" latinLnBrk="0" hangingPunct="1">
                <a:defRPr kumimoji="1" sz="1242" kern="1200">
                  <a:solidFill>
                    <a:schemeClr val="lt1"/>
                  </a:solidFill>
                  <a:latin typeface="+mn-lt"/>
                  <a:ea typeface="+mn-ea"/>
                  <a:cs typeface="+mn-cs"/>
                </a:defRPr>
              </a:lvl8pPr>
              <a:lvl9pPr marL="2524305" algn="l" defTabSz="631076" rtl="0" eaLnBrk="1" latinLnBrk="0" hangingPunct="1">
                <a:defRPr kumimoji="1" sz="1242" kern="1200">
                  <a:solidFill>
                    <a:schemeClr val="lt1"/>
                  </a:solidFill>
                  <a:latin typeface="+mn-lt"/>
                  <a:ea typeface="+mn-ea"/>
                  <a:cs typeface="+mn-cs"/>
                </a:defRPr>
              </a:lvl9pPr>
            </a:lstStyle>
            <a:p>
              <a:pPr algn="ctr"/>
              <a:r>
                <a:rPr lang="ja-JP" altLang="en-US" sz="1078" b="1" dirty="0">
                  <a:ln w="0"/>
                  <a:solidFill>
                    <a:srgbClr val="4C4468"/>
                  </a:solidFill>
                  <a:latin typeface="HG丸ｺﾞｼｯｸM-PRO" panose="020F0600000000000000" pitchFamily="50" charset="-128"/>
                  <a:ea typeface="HG丸ｺﾞｼｯｸM-PRO" panose="020F0600000000000000" pitchFamily="50" charset="-128"/>
                </a:rPr>
                <a:t>メルマガ</a:t>
              </a:r>
              <a:endParaRPr lang="en-US" altLang="ja-JP" sz="1078" b="1" dirty="0">
                <a:ln w="0"/>
                <a:solidFill>
                  <a:srgbClr val="4C4468"/>
                </a:solidFill>
                <a:latin typeface="HG丸ｺﾞｼｯｸM-PRO" panose="020F0600000000000000" pitchFamily="50" charset="-128"/>
                <a:ea typeface="HG丸ｺﾞｼｯｸM-PRO" panose="020F0600000000000000" pitchFamily="50" charset="-128"/>
              </a:endParaRPr>
            </a:p>
            <a:p>
              <a:pPr algn="ctr"/>
              <a:r>
                <a:rPr lang="ja-JP" altLang="en-US" sz="1078" b="1" dirty="0">
                  <a:ln w="0"/>
                  <a:solidFill>
                    <a:srgbClr val="4C4468"/>
                  </a:solidFill>
                  <a:latin typeface="HG丸ｺﾞｼｯｸM-PRO" panose="020F0600000000000000" pitchFamily="50" charset="-128"/>
                  <a:ea typeface="HG丸ｺﾞｼｯｸM-PRO" panose="020F0600000000000000" pitchFamily="50" charset="-128"/>
                </a:rPr>
                <a:t>登録</a:t>
              </a:r>
            </a:p>
          </p:txBody>
        </p:sp>
      </p:grpSp>
      <p:sp>
        <p:nvSpPr>
          <p:cNvPr id="315" name="正方形/長方形 314"/>
          <p:cNvSpPr/>
          <p:nvPr/>
        </p:nvSpPr>
        <p:spPr>
          <a:xfrm>
            <a:off x="5177785" y="14589095"/>
            <a:ext cx="1397351" cy="3016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lang="ja-JP" altLang="en-US" sz="980" b="1" dirty="0">
                <a:solidFill>
                  <a:srgbClr val="4C4468"/>
                </a:solidFill>
                <a:latin typeface="HG丸ｺﾞｼｯｸM-PRO" panose="020F0600000000000000" pitchFamily="50" charset="-128"/>
                <a:ea typeface="HG丸ｺﾞｼｯｸM-PRO" panose="020F0600000000000000" pitchFamily="50" charset="-128"/>
              </a:rPr>
              <a:t>セミナー情報などを</a:t>
            </a:r>
            <a:endParaRPr lang="en-US" altLang="ja-JP" sz="980" b="1" dirty="0">
              <a:solidFill>
                <a:srgbClr val="4C4468"/>
              </a:solidFill>
              <a:latin typeface="HG丸ｺﾞｼｯｸM-PRO" panose="020F0600000000000000" pitchFamily="50" charset="-128"/>
              <a:ea typeface="HG丸ｺﾞｼｯｸM-PRO" panose="020F0600000000000000" pitchFamily="50" charset="-128"/>
            </a:endParaRPr>
          </a:p>
          <a:p>
            <a:pPr algn="ctr"/>
            <a:r>
              <a:rPr lang="ja-JP" altLang="en-US" sz="980" b="1" dirty="0">
                <a:solidFill>
                  <a:srgbClr val="4C4468"/>
                </a:solidFill>
                <a:latin typeface="HG丸ｺﾞｼｯｸM-PRO" panose="020F0600000000000000" pitchFamily="50" charset="-128"/>
                <a:ea typeface="HG丸ｺﾞｼｯｸM-PRO" panose="020F0600000000000000" pitchFamily="50" charset="-128"/>
              </a:rPr>
              <a:t>お届けします！</a:t>
            </a:r>
          </a:p>
        </p:txBody>
      </p:sp>
      <p:pic>
        <p:nvPicPr>
          <p:cNvPr id="318" name="図 3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94085" y="14172344"/>
            <a:ext cx="1212580" cy="478650"/>
          </a:xfrm>
          <a:prstGeom prst="rect">
            <a:avLst/>
          </a:prstGeom>
        </p:spPr>
      </p:pic>
      <p:sp>
        <p:nvSpPr>
          <p:cNvPr id="319" name="角丸四角形吹き出し 318"/>
          <p:cNvSpPr/>
          <p:nvPr/>
        </p:nvSpPr>
        <p:spPr>
          <a:xfrm>
            <a:off x="5214163" y="14178181"/>
            <a:ext cx="1308289" cy="765502"/>
          </a:xfrm>
          <a:prstGeom prst="wedgeRoundRectCallout">
            <a:avLst>
              <a:gd name="adj1" fmla="val 60178"/>
              <a:gd name="adj2" fmla="val 33467"/>
              <a:gd name="adj3" fmla="val 16667"/>
            </a:avLst>
          </a:prstGeom>
          <a:noFill/>
          <a:ln>
            <a:solidFill>
              <a:srgbClr val="6E6397"/>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198" dirty="0">
              <a:latin typeface="HGP創英角ｺﾞｼｯｸUB" panose="020B0900000000000000" pitchFamily="50" charset="-128"/>
              <a:ea typeface="HGP創英角ｺﾞｼｯｸUB" panose="020B0900000000000000" pitchFamily="50" charset="-128"/>
            </a:endParaRPr>
          </a:p>
        </p:txBody>
      </p:sp>
      <p:pic>
        <p:nvPicPr>
          <p:cNvPr id="320" name="図 319"/>
          <p:cNvPicPr>
            <a:picLocks noChangeAspect="1"/>
          </p:cNvPicPr>
          <p:nvPr/>
        </p:nvPicPr>
        <p:blipFill>
          <a:blip r:embed="rId9"/>
          <a:stretch>
            <a:fillRect/>
          </a:stretch>
        </p:blipFill>
        <p:spPr>
          <a:xfrm>
            <a:off x="6765838" y="14398267"/>
            <a:ext cx="560454" cy="560454"/>
          </a:xfrm>
          <a:prstGeom prst="rect">
            <a:avLst/>
          </a:prstGeom>
        </p:spPr>
      </p:pic>
      <p:grpSp>
        <p:nvGrpSpPr>
          <p:cNvPr id="236" name="グループ化 235"/>
          <p:cNvGrpSpPr/>
          <p:nvPr/>
        </p:nvGrpSpPr>
        <p:grpSpPr>
          <a:xfrm>
            <a:off x="7840695" y="5834016"/>
            <a:ext cx="6967611" cy="1479961"/>
            <a:chOff x="449981" y="2617192"/>
            <a:chExt cx="7108309" cy="1509847"/>
          </a:xfrm>
        </p:grpSpPr>
        <p:sp>
          <p:nvSpPr>
            <p:cNvPr id="237" name="角丸四角形 236"/>
            <p:cNvSpPr/>
            <p:nvPr/>
          </p:nvSpPr>
          <p:spPr>
            <a:xfrm>
              <a:off x="449981" y="2627074"/>
              <a:ext cx="4186720" cy="296491"/>
            </a:xfrm>
            <a:prstGeom prst="roundRect">
              <a:avLst/>
            </a:prstGeom>
            <a:solidFill>
              <a:srgbClr val="6E6397"/>
            </a:solidFill>
            <a:ln>
              <a:solidFill>
                <a:srgbClr val="6E6397"/>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ja-JP" altLang="en-US" sz="1568" b="1" dirty="0">
                <a:latin typeface="HG丸ｺﾞｼｯｸM-PRO" panose="020F0600000000000000" pitchFamily="50" charset="-128"/>
                <a:ea typeface="HG丸ｺﾞｼｯｸM-PRO" panose="020F0600000000000000" pitchFamily="50" charset="-128"/>
              </a:endParaRPr>
            </a:p>
          </p:txBody>
        </p:sp>
        <p:grpSp>
          <p:nvGrpSpPr>
            <p:cNvPr id="238" name="グループ化 237"/>
            <p:cNvGrpSpPr/>
            <p:nvPr/>
          </p:nvGrpSpPr>
          <p:grpSpPr>
            <a:xfrm>
              <a:off x="456632" y="2617192"/>
              <a:ext cx="7101658" cy="1509847"/>
              <a:chOff x="507985" y="1702527"/>
              <a:chExt cx="7101658" cy="1509847"/>
            </a:xfrm>
          </p:grpSpPr>
          <p:sp>
            <p:nvSpPr>
              <p:cNvPr id="239" name="正方形/長方形 238"/>
              <p:cNvSpPr/>
              <p:nvPr/>
            </p:nvSpPr>
            <p:spPr>
              <a:xfrm>
                <a:off x="552555" y="2066305"/>
                <a:ext cx="7057088" cy="1146069"/>
              </a:xfrm>
              <a:prstGeom prst="rect">
                <a:avLst/>
              </a:prstGeom>
              <a:noFill/>
              <a:ln>
                <a:noFill/>
              </a:ln>
            </p:spPr>
            <p:txBody>
              <a:bodyPr wrap="square" lIns="0" tIns="0" rIns="0" bIns="0">
                <a:spAutoFit/>
              </a:bodyPr>
              <a:lstStyle/>
              <a:p>
                <a:r>
                  <a:rPr lang="ja-JP" altLang="en-US" sz="1600" b="1" dirty="0">
                    <a:ln w="0"/>
                    <a:solidFill>
                      <a:srgbClr val="D60057"/>
                    </a:solidFill>
                    <a:latin typeface="HG丸ｺﾞｼｯｸM-PRO" panose="020F0600000000000000" pitchFamily="50" charset="-128"/>
                    <a:ea typeface="HG丸ｺﾞｼｯｸM-PRO" panose="020F0600000000000000" pitchFamily="50" charset="-128"/>
                  </a:rPr>
                  <a:t>くるめ創業支援ネットワーク</a:t>
                </a:r>
                <a:r>
                  <a:rPr lang="ja-JP" altLang="en-US" sz="1600" b="1" dirty="0">
                    <a:ln w="0"/>
                    <a:solidFill>
                      <a:srgbClr val="4C4468"/>
                    </a:solidFill>
                    <a:latin typeface="HG丸ｺﾞｼｯｸM-PRO" panose="020F0600000000000000" pitchFamily="50" charset="-128"/>
                    <a:ea typeface="HG丸ｺﾞｼｯｸM-PRO" panose="020F0600000000000000" pitchFamily="50" charset="-128"/>
                  </a:rPr>
                  <a:t>と</a:t>
                </a:r>
                <a:r>
                  <a:rPr lang="ja-JP" altLang="en-US" sz="1600" b="1" dirty="0">
                    <a:ln w="0"/>
                    <a:solidFill>
                      <a:srgbClr val="D60057"/>
                    </a:solidFill>
                    <a:latin typeface="HG丸ｺﾞｼｯｸM-PRO" panose="020F0600000000000000" pitchFamily="50" charset="-128"/>
                    <a:ea typeface="HG丸ｺﾞｼｯｸM-PRO" panose="020F0600000000000000" pitchFamily="50" charset="-128"/>
                  </a:rPr>
                  <a:t>福岡県よろず支援拠点</a:t>
                </a:r>
                <a:r>
                  <a:rPr lang="ja-JP" altLang="en-US" sz="1600" b="1" dirty="0">
                    <a:ln w="0"/>
                    <a:solidFill>
                      <a:srgbClr val="4C4468"/>
                    </a:solidFill>
                    <a:latin typeface="HG丸ｺﾞｼｯｸM-PRO" panose="020F0600000000000000" pitchFamily="50" charset="-128"/>
                    <a:ea typeface="HG丸ｺﾞｼｯｸM-PRO" panose="020F0600000000000000" pitchFamily="50" charset="-128"/>
                  </a:rPr>
                  <a:t>が共催して開設する</a:t>
                </a:r>
                <a:endParaRPr lang="en-US" altLang="ja-JP" sz="1600" b="1" dirty="0">
                  <a:ln w="0"/>
                  <a:solidFill>
                    <a:srgbClr val="4C4468"/>
                  </a:solidFill>
                  <a:latin typeface="HG丸ｺﾞｼｯｸM-PRO" panose="020F0600000000000000" pitchFamily="50" charset="-128"/>
                  <a:ea typeface="HG丸ｺﾞｼｯｸM-PRO" panose="020F0600000000000000" pitchFamily="50" charset="-128"/>
                </a:endParaRPr>
              </a:p>
              <a:p>
                <a:r>
                  <a:rPr lang="ja-JP" altLang="en-US" sz="1600" b="1" dirty="0">
                    <a:ln w="0"/>
                    <a:solidFill>
                      <a:srgbClr val="D60057"/>
                    </a:solidFill>
                    <a:latin typeface="HG丸ｺﾞｼｯｸM-PRO" panose="020F0600000000000000" pitchFamily="50" charset="-128"/>
                    <a:ea typeface="HG丸ｺﾞｼｯｸM-PRO" panose="020F0600000000000000" pitchFamily="50" charset="-128"/>
                  </a:rPr>
                  <a:t>無料経営相談窓口</a:t>
                </a:r>
                <a:r>
                  <a:rPr lang="ja-JP" altLang="en-US" sz="1600" b="1" dirty="0">
                    <a:ln w="0"/>
                    <a:solidFill>
                      <a:srgbClr val="4C4468"/>
                    </a:solidFill>
                    <a:latin typeface="HG丸ｺﾞｼｯｸM-PRO" panose="020F0600000000000000" pitchFamily="50" charset="-128"/>
                    <a:ea typeface="HG丸ｺﾞｼｯｸM-PRO" panose="020F0600000000000000" pitchFamily="50" charset="-128"/>
                  </a:rPr>
                  <a:t>です。</a:t>
                </a:r>
                <a:endParaRPr lang="en-US" altLang="ja-JP" sz="1600" b="1" dirty="0">
                  <a:ln w="0"/>
                  <a:solidFill>
                    <a:srgbClr val="4C4468"/>
                  </a:solidFill>
                  <a:latin typeface="HG丸ｺﾞｼｯｸM-PRO" panose="020F0600000000000000" pitchFamily="50" charset="-128"/>
                  <a:ea typeface="HG丸ｺﾞｼｯｸM-PRO" panose="020F0600000000000000" pitchFamily="50" charset="-128"/>
                </a:endParaRPr>
              </a:p>
              <a:p>
                <a:endParaRPr lang="en-US" altLang="ja-JP" sz="100" b="1" dirty="0">
                  <a:ln w="0"/>
                  <a:solidFill>
                    <a:srgbClr val="4C4468"/>
                  </a:solidFill>
                  <a:latin typeface="HG丸ｺﾞｼｯｸM-PRO" panose="020F0600000000000000" pitchFamily="50" charset="-128"/>
                  <a:ea typeface="HG丸ｺﾞｼｯｸM-PRO" panose="020F0600000000000000" pitchFamily="50" charset="-128"/>
                </a:endParaRPr>
              </a:p>
              <a:p>
                <a:pPr>
                  <a:lnSpc>
                    <a:spcPts val="1200"/>
                  </a:lnSpc>
                </a:pPr>
                <a:r>
                  <a:rPr lang="ja-JP" altLang="en-US" sz="1000" dirty="0">
                    <a:ln w="0"/>
                    <a:solidFill>
                      <a:srgbClr val="4C4468"/>
                    </a:solidFill>
                    <a:latin typeface="HG丸ｺﾞｼｯｸM-PRO" panose="020F0600000000000000" pitchFamily="50" charset="-128"/>
                    <a:ea typeface="HG丸ｺﾞｼｯｸM-PRO" panose="020F0600000000000000" pitchFamily="50" charset="-128"/>
                  </a:rPr>
                  <a:t>くるめ創業支援ネットワーク⇒久留米市、日本政策金融公庫久留米支店、㈱福岡銀行、㈱筑邦銀行、㈱西日本シティ銀行、筑後信用金庫、福岡県信用保証協会、㈱久留米リサーチ・パーク、㈱久留米ビジネスプラザ、久留米商工会議所、久留米南部商工会、久留米東部商工会、田主丸町商工会、福岡県中小企業団体中央会、久留米大学、久留米工業大学、久留米工業高等専門学校、福岡県久留米中小企業振興事務所 </a:t>
                </a:r>
                <a:r>
                  <a:rPr lang="en-US" altLang="ja-JP" sz="1000" dirty="0">
                    <a:ln w="0"/>
                    <a:solidFill>
                      <a:srgbClr val="4C4468"/>
                    </a:solidFill>
                    <a:latin typeface="HG丸ｺﾞｼｯｸM-PRO" panose="020F0600000000000000" pitchFamily="50" charset="-128"/>
                    <a:ea typeface="HG丸ｺﾞｼｯｸM-PRO" panose="020F0600000000000000" pitchFamily="50" charset="-128"/>
                  </a:rPr>
                  <a:t>(</a:t>
                </a:r>
                <a:r>
                  <a:rPr lang="ja-JP" altLang="en-US" sz="1000" dirty="0">
                    <a:ln w="0"/>
                    <a:solidFill>
                      <a:srgbClr val="4C4468"/>
                    </a:solidFill>
                    <a:latin typeface="HG丸ｺﾞｼｯｸM-PRO" panose="020F0600000000000000" pitchFamily="50" charset="-128"/>
                    <a:ea typeface="HG丸ｺﾞｼｯｸM-PRO" panose="020F0600000000000000" pitchFamily="50" charset="-128"/>
                  </a:rPr>
                  <a:t>福岡県ベンチャービジネス支援協議会</a:t>
                </a:r>
                <a:r>
                  <a:rPr lang="en-US" altLang="ja-JP" sz="1000" dirty="0">
                    <a:ln w="0"/>
                    <a:solidFill>
                      <a:srgbClr val="4C4468"/>
                    </a:solidFill>
                    <a:latin typeface="HG丸ｺﾞｼｯｸM-PRO" panose="020F0600000000000000" pitchFamily="50" charset="-128"/>
                    <a:ea typeface="HG丸ｺﾞｼｯｸM-PRO" panose="020F0600000000000000" pitchFamily="50" charset="-128"/>
                  </a:rPr>
                  <a:t>)</a:t>
                </a:r>
              </a:p>
            </p:txBody>
          </p:sp>
          <p:sp>
            <p:nvSpPr>
              <p:cNvPr id="240" name="正方形/長方形 239"/>
              <p:cNvSpPr/>
              <p:nvPr/>
            </p:nvSpPr>
            <p:spPr>
              <a:xfrm>
                <a:off x="507985" y="1702527"/>
                <a:ext cx="3964850" cy="313992"/>
              </a:xfrm>
              <a:prstGeom prst="rect">
                <a:avLst/>
              </a:prstGeom>
            </p:spPr>
            <p:txBody>
              <a:bodyPr wrap="square">
                <a:spAutoFit/>
              </a:bodyPr>
              <a:lstStyle/>
              <a:p>
                <a:pPr algn="ctr"/>
                <a:r>
                  <a:rPr lang="ja-JP" altLang="en-US" sz="1400" b="1"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久留米よろず創業・経営相談窓口　とは</a:t>
                </a:r>
                <a:endParaRPr lang="en-US" altLang="ja-JP" sz="1400" b="1" u="sng"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grpSp>
      </p:grpSp>
      <p:grpSp>
        <p:nvGrpSpPr>
          <p:cNvPr id="164" name="グループ化 163"/>
          <p:cNvGrpSpPr/>
          <p:nvPr/>
        </p:nvGrpSpPr>
        <p:grpSpPr>
          <a:xfrm>
            <a:off x="17086304" y="10096233"/>
            <a:ext cx="7152783" cy="1145510"/>
            <a:chOff x="7691044" y="8238899"/>
            <a:chExt cx="7152783" cy="1145510"/>
          </a:xfrm>
        </p:grpSpPr>
        <p:sp>
          <p:nvSpPr>
            <p:cNvPr id="165" name="角丸四角形 164"/>
            <p:cNvSpPr/>
            <p:nvPr/>
          </p:nvSpPr>
          <p:spPr>
            <a:xfrm>
              <a:off x="8318606" y="8238899"/>
              <a:ext cx="2219328" cy="400535"/>
            </a:xfrm>
            <a:prstGeom prst="roundRect">
              <a:avLst/>
            </a:prstGeom>
            <a:noFill/>
            <a:ln w="12700">
              <a:noFill/>
            </a:ln>
          </p:spPr>
          <p:style>
            <a:lnRef idx="3">
              <a:schemeClr val="lt1"/>
            </a:lnRef>
            <a:fillRef idx="1">
              <a:schemeClr val="accent6"/>
            </a:fillRef>
            <a:effectRef idx="1">
              <a:schemeClr val="accent6"/>
            </a:effectRef>
            <a:fontRef idx="minor">
              <a:schemeClr val="lt1"/>
            </a:fontRef>
          </p:style>
          <p:txBody>
            <a:bodyPr wrap="none" lIns="0" tIns="0" rIns="0" bIns="0" rtlCol="0" anchor="ctr">
              <a:noAutofit/>
            </a:bodyPr>
            <a:lstStyle/>
            <a:p>
              <a:r>
                <a:rPr lang="ja-JP" altLang="en-US" sz="1764" b="1" dirty="0">
                  <a:solidFill>
                    <a:srgbClr val="4C4468"/>
                  </a:solidFill>
                  <a:latin typeface="HG丸ｺﾞｼｯｸM-PRO" panose="020F0600000000000000" pitchFamily="50" charset="-128"/>
                  <a:ea typeface="HG丸ｺﾞｼｯｸM-PRO" panose="020F0600000000000000" pitchFamily="50" charset="-128"/>
                </a:rPr>
                <a:t>福岡県よろず支援拠点</a:t>
              </a:r>
              <a:endParaRPr lang="en-US" altLang="ja-JP" sz="1764" b="1" dirty="0">
                <a:solidFill>
                  <a:srgbClr val="4C4468"/>
                </a:solidFill>
                <a:latin typeface="HG丸ｺﾞｼｯｸM-PRO" panose="020F0600000000000000" pitchFamily="50" charset="-128"/>
                <a:ea typeface="HG丸ｺﾞｼｯｸM-PRO" panose="020F0600000000000000" pitchFamily="50" charset="-128"/>
              </a:endParaRPr>
            </a:p>
          </p:txBody>
        </p:sp>
        <p:sp>
          <p:nvSpPr>
            <p:cNvPr id="166" name="角丸四角形 165"/>
            <p:cNvSpPr/>
            <p:nvPr/>
          </p:nvSpPr>
          <p:spPr>
            <a:xfrm>
              <a:off x="7691044" y="8284912"/>
              <a:ext cx="578380" cy="288920"/>
            </a:xfrm>
            <a:prstGeom prst="roundRect">
              <a:avLst/>
            </a:prstGeom>
            <a:solidFill>
              <a:srgbClr val="6E6397"/>
            </a:solidFill>
            <a:ln>
              <a:solidFill>
                <a:srgbClr val="6E6397"/>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764" b="1" dirty="0">
                  <a:latin typeface="HG丸ｺﾞｼｯｸM-PRO" panose="020F0600000000000000" pitchFamily="50" charset="-128"/>
                  <a:ea typeface="HG丸ｺﾞｼｯｸM-PRO" panose="020F0600000000000000" pitchFamily="50" charset="-128"/>
                </a:rPr>
                <a:t>申込</a:t>
              </a:r>
            </a:p>
          </p:txBody>
        </p:sp>
        <p:sp>
          <p:nvSpPr>
            <p:cNvPr id="167" name="円/楕円 55"/>
            <p:cNvSpPr/>
            <p:nvPr/>
          </p:nvSpPr>
          <p:spPr>
            <a:xfrm>
              <a:off x="12134766" y="9152474"/>
              <a:ext cx="2709061" cy="23193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372" dirty="0">
                  <a:solidFill>
                    <a:srgbClr val="4C4468"/>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rPr>
                <a:t>（受付時間／平日</a:t>
              </a:r>
              <a:r>
                <a:rPr lang="en-US" altLang="ja-JP" sz="1372" dirty="0">
                  <a:solidFill>
                    <a:srgbClr val="4C4468"/>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rPr>
                <a:t>9:00</a:t>
              </a:r>
              <a:r>
                <a:rPr lang="ja-JP" altLang="en-US" sz="1372" dirty="0">
                  <a:solidFill>
                    <a:srgbClr val="4C4468"/>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rPr>
                <a:t>～</a:t>
              </a:r>
              <a:r>
                <a:rPr lang="en-US" altLang="ja-JP" sz="1372" dirty="0">
                  <a:solidFill>
                    <a:srgbClr val="4C4468"/>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rPr>
                <a:t>17:00</a:t>
              </a:r>
              <a:r>
                <a:rPr lang="ja-JP" altLang="en-US" sz="1372" dirty="0">
                  <a:solidFill>
                    <a:srgbClr val="4C4468"/>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rPr>
                <a:t>）</a:t>
              </a:r>
              <a:endParaRPr lang="ja-JP" altLang="en-US" sz="784" dirty="0">
                <a:solidFill>
                  <a:srgbClr val="4C4468"/>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endParaRPr>
            </a:p>
          </p:txBody>
        </p:sp>
        <p:sp>
          <p:nvSpPr>
            <p:cNvPr id="168" name="角丸四角形 167"/>
            <p:cNvSpPr/>
            <p:nvPr/>
          </p:nvSpPr>
          <p:spPr>
            <a:xfrm>
              <a:off x="8269424" y="8582550"/>
              <a:ext cx="2219328" cy="701803"/>
            </a:xfrm>
            <a:prstGeom prst="roundRect">
              <a:avLst/>
            </a:prstGeom>
            <a:noFill/>
            <a:ln w="12700">
              <a:noFill/>
            </a:ln>
          </p:spPr>
          <p:style>
            <a:lnRef idx="3">
              <a:schemeClr val="lt1"/>
            </a:lnRef>
            <a:fillRef idx="1">
              <a:schemeClr val="accent6"/>
            </a:fillRef>
            <a:effectRef idx="1">
              <a:schemeClr val="accent6"/>
            </a:effectRef>
            <a:fontRef idx="minor">
              <a:schemeClr val="lt1"/>
            </a:fontRef>
          </p:style>
          <p:txBody>
            <a:bodyPr wrap="none" lIns="0" tIns="0" rIns="0" bIns="0" rtlCol="0" anchor="ctr">
              <a:noAutofit/>
            </a:bodyPr>
            <a:lstStyle/>
            <a:p>
              <a:r>
                <a:rPr lang="ja-JP" altLang="en-US" sz="1600" b="1" dirty="0">
                  <a:solidFill>
                    <a:srgbClr val="4C4468"/>
                  </a:solidFill>
                  <a:latin typeface="HG丸ｺﾞｼｯｸM-PRO" panose="020F0600000000000000" pitchFamily="50" charset="-128"/>
                  <a:ea typeface="HG丸ｺﾞｼｯｸM-PRO" panose="020F0600000000000000" pitchFamily="50" charset="-128"/>
                </a:rPr>
                <a:t>・セミナー申込➡ホームページの申込フォームから</a:t>
              </a:r>
              <a:endParaRPr lang="en-US" altLang="ja-JP" sz="1600" b="1" dirty="0">
                <a:solidFill>
                  <a:srgbClr val="4C4468"/>
                </a:solidFill>
                <a:latin typeface="HG丸ｺﾞｼｯｸM-PRO" panose="020F0600000000000000" pitchFamily="50" charset="-128"/>
                <a:ea typeface="HG丸ｺﾞｼｯｸM-PRO" panose="020F0600000000000000" pitchFamily="50" charset="-128"/>
              </a:endParaRPr>
            </a:p>
            <a:p>
              <a:r>
                <a:rPr lang="ja-JP" altLang="en-US" sz="1600" b="1" dirty="0">
                  <a:solidFill>
                    <a:srgbClr val="4C4468"/>
                  </a:solidFill>
                  <a:latin typeface="HG丸ｺﾞｼｯｸM-PRO" panose="020F0600000000000000" pitchFamily="50" charset="-128"/>
                  <a:ea typeface="HG丸ｺﾞｼｯｸM-PRO" panose="020F0600000000000000" pitchFamily="50" charset="-128"/>
                </a:rPr>
                <a:t>・個別相談、テレビ電話相談申込➡電話から ☎ </a:t>
              </a:r>
              <a:r>
                <a:rPr lang="en-US" altLang="ja-JP" sz="1800" b="1" dirty="0">
                  <a:solidFill>
                    <a:srgbClr val="FF0000"/>
                  </a:solidFill>
                  <a:latin typeface="HG丸ｺﾞｼｯｸM-PRO" panose="020F0600000000000000" pitchFamily="50" charset="-128"/>
                  <a:ea typeface="HG丸ｺﾞｼｯｸM-PRO" panose="020F0600000000000000" pitchFamily="50" charset="-128"/>
                </a:rPr>
                <a:t>092-622-7809</a:t>
              </a:r>
            </a:p>
          </p:txBody>
        </p:sp>
      </p:grpSp>
      <p:sp>
        <p:nvSpPr>
          <p:cNvPr id="806" name="角丸四角形 227">
            <a:extLst>
              <a:ext uri="{FF2B5EF4-FFF2-40B4-BE49-F238E27FC236}">
                <a16:creationId xmlns:a16="http://schemas.microsoft.com/office/drawing/2014/main" id="{78E7B9CE-C934-4989-9796-C67F04A0E990}"/>
              </a:ext>
            </a:extLst>
          </p:cNvPr>
          <p:cNvSpPr/>
          <p:nvPr/>
        </p:nvSpPr>
        <p:spPr>
          <a:xfrm>
            <a:off x="7762027" y="7376609"/>
            <a:ext cx="7160333" cy="1943695"/>
          </a:xfrm>
          <a:prstGeom prst="roundRect">
            <a:avLst/>
          </a:prstGeom>
          <a:solidFill>
            <a:srgbClr val="FFE7FF"/>
          </a:solidFill>
          <a:ln>
            <a:solidFill>
              <a:srgbClr val="4C4468"/>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198" dirty="0">
              <a:solidFill>
                <a:srgbClr val="FFE7FF"/>
              </a:solidFill>
              <a:latin typeface="HGP創英角ｺﾞｼｯｸUB" panose="020B0900000000000000" pitchFamily="50" charset="-128"/>
              <a:ea typeface="HGP創英角ｺﾞｼｯｸUB" panose="020B0900000000000000" pitchFamily="50" charset="-128"/>
            </a:endParaRPr>
          </a:p>
        </p:txBody>
      </p:sp>
      <p:sp>
        <p:nvSpPr>
          <p:cNvPr id="807" name="円/楕円 55">
            <a:extLst>
              <a:ext uri="{FF2B5EF4-FFF2-40B4-BE49-F238E27FC236}">
                <a16:creationId xmlns:a16="http://schemas.microsoft.com/office/drawing/2014/main" id="{1FA0C1A4-E602-40A8-983D-8548FB83AC5A}"/>
              </a:ext>
            </a:extLst>
          </p:cNvPr>
          <p:cNvSpPr/>
          <p:nvPr/>
        </p:nvSpPr>
        <p:spPr>
          <a:xfrm>
            <a:off x="12470027" y="7529309"/>
            <a:ext cx="1032452" cy="348736"/>
          </a:xfrm>
          <a:prstGeom prst="ellipse">
            <a:avLst/>
          </a:prstGeom>
          <a:solidFill>
            <a:srgbClr val="FFFF00"/>
          </a:solidFill>
          <a:ln>
            <a:solidFill>
              <a:srgbClr val="FF4343"/>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1200"/>
              </a:lnSpc>
            </a:pPr>
            <a:r>
              <a:rPr lang="ja-JP" altLang="en-US" sz="1200" b="1" u="sng" dirty="0">
                <a:solidFill>
                  <a:srgbClr val="FF4343"/>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rPr>
              <a:t>事前予約制</a:t>
            </a:r>
            <a:endParaRPr lang="ja-JP" altLang="en-US" sz="700" b="1" u="sng" dirty="0">
              <a:solidFill>
                <a:srgbClr val="FF4343"/>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endParaRPr>
          </a:p>
        </p:txBody>
      </p:sp>
      <p:grpSp>
        <p:nvGrpSpPr>
          <p:cNvPr id="809" name="グループ化 808">
            <a:extLst>
              <a:ext uri="{FF2B5EF4-FFF2-40B4-BE49-F238E27FC236}">
                <a16:creationId xmlns:a16="http://schemas.microsoft.com/office/drawing/2014/main" id="{766A551E-D26D-4EBD-8DCC-A77EA67014C3}"/>
              </a:ext>
            </a:extLst>
          </p:cNvPr>
          <p:cNvGrpSpPr/>
          <p:nvPr/>
        </p:nvGrpSpPr>
        <p:grpSpPr>
          <a:xfrm>
            <a:off x="8038462" y="7520643"/>
            <a:ext cx="4201265" cy="938856"/>
            <a:chOff x="7930738" y="7904211"/>
            <a:chExt cx="4201265" cy="938856"/>
          </a:xfrm>
        </p:grpSpPr>
        <p:sp>
          <p:nvSpPr>
            <p:cNvPr id="810" name="角丸四角形 442">
              <a:extLst>
                <a:ext uri="{FF2B5EF4-FFF2-40B4-BE49-F238E27FC236}">
                  <a16:creationId xmlns:a16="http://schemas.microsoft.com/office/drawing/2014/main" id="{2EEA8511-B365-4AEA-AB50-6AC12E2FEAFB}"/>
                </a:ext>
              </a:extLst>
            </p:cNvPr>
            <p:cNvSpPr/>
            <p:nvPr/>
          </p:nvSpPr>
          <p:spPr>
            <a:xfrm>
              <a:off x="7930738" y="7904211"/>
              <a:ext cx="573746" cy="288920"/>
            </a:xfrm>
            <a:prstGeom prst="roundRect">
              <a:avLst/>
            </a:prstGeom>
            <a:solidFill>
              <a:srgbClr val="6E6397"/>
            </a:solidFill>
            <a:ln>
              <a:solidFill>
                <a:srgbClr val="6E6397"/>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600" b="1" dirty="0">
                  <a:latin typeface="HG丸ｺﾞｼｯｸM-PRO" panose="020F0600000000000000" pitchFamily="50" charset="-128"/>
                  <a:ea typeface="HG丸ｺﾞｼｯｸM-PRO" panose="020F0600000000000000" pitchFamily="50" charset="-128"/>
                </a:rPr>
                <a:t>会場</a:t>
              </a:r>
            </a:p>
          </p:txBody>
        </p:sp>
        <p:sp>
          <p:nvSpPr>
            <p:cNvPr id="811" name="角丸四角形 455">
              <a:extLst>
                <a:ext uri="{FF2B5EF4-FFF2-40B4-BE49-F238E27FC236}">
                  <a16:creationId xmlns:a16="http://schemas.microsoft.com/office/drawing/2014/main" id="{64C8853E-7093-4C20-96A4-ADFAE73D7AD7}"/>
                </a:ext>
              </a:extLst>
            </p:cNvPr>
            <p:cNvSpPr/>
            <p:nvPr/>
          </p:nvSpPr>
          <p:spPr>
            <a:xfrm>
              <a:off x="8621940" y="7931439"/>
              <a:ext cx="3510063" cy="400535"/>
            </a:xfrm>
            <a:prstGeom prst="roundRect">
              <a:avLst/>
            </a:prstGeom>
            <a:noFill/>
            <a:ln w="12700">
              <a:noFill/>
            </a:ln>
          </p:spPr>
          <p:style>
            <a:lnRef idx="3">
              <a:schemeClr val="lt1"/>
            </a:lnRef>
            <a:fillRef idx="1">
              <a:schemeClr val="accent6"/>
            </a:fillRef>
            <a:effectRef idx="1">
              <a:schemeClr val="accent6"/>
            </a:effectRef>
            <a:fontRef idx="minor">
              <a:schemeClr val="lt1"/>
            </a:fontRef>
          </p:style>
          <p:txBody>
            <a:bodyPr wrap="none" lIns="0" tIns="0" rIns="0" bIns="0" rtlCol="0" anchor="ctr">
              <a:noAutofit/>
            </a:bodyPr>
            <a:lstStyle/>
            <a:p>
              <a:r>
                <a:rPr lang="ja-JP" altLang="en-US" sz="1800" b="1" dirty="0">
                  <a:solidFill>
                    <a:srgbClr val="4C4468"/>
                  </a:solidFill>
                  <a:latin typeface="HG丸ｺﾞｼｯｸM-PRO" panose="020F0600000000000000" pitchFamily="50" charset="-128"/>
                  <a:ea typeface="HG丸ｺﾞｼｯｸM-PRO" panose="020F0600000000000000" pitchFamily="50" charset="-128"/>
                </a:rPr>
                <a:t>くるめ創業ロケット</a:t>
              </a:r>
              <a:r>
                <a:rPr lang="en-US" altLang="ja-JP" sz="1400" b="1" dirty="0">
                  <a:solidFill>
                    <a:srgbClr val="4C4468"/>
                  </a:solidFill>
                  <a:latin typeface="HG丸ｺﾞｼｯｸM-PRO" panose="020F0600000000000000" pitchFamily="50" charset="-128"/>
                  <a:ea typeface="HG丸ｺﾞｼｯｸM-PRO" panose="020F0600000000000000" pitchFamily="50" charset="-128"/>
                </a:rPr>
                <a:t>【</a:t>
              </a:r>
              <a:r>
                <a:rPr lang="ja-JP" altLang="en-US" sz="1400" b="1" dirty="0">
                  <a:solidFill>
                    <a:srgbClr val="4C4468"/>
                  </a:solidFill>
                  <a:latin typeface="HG丸ｺﾞｼｯｸM-PRO" panose="020F0600000000000000" pitchFamily="50" charset="-128"/>
                  <a:ea typeface="HG丸ｺﾞｼｯｸM-PRO" panose="020F0600000000000000" pitchFamily="50" charset="-128"/>
                </a:rPr>
                <a:t>創業支援施設</a:t>
              </a:r>
              <a:r>
                <a:rPr lang="en-US" altLang="ja-JP" sz="1400" b="1" dirty="0">
                  <a:solidFill>
                    <a:srgbClr val="4C4468"/>
                  </a:solidFill>
                  <a:latin typeface="HG丸ｺﾞｼｯｸM-PRO" panose="020F0600000000000000" pitchFamily="50" charset="-128"/>
                  <a:ea typeface="HG丸ｺﾞｼｯｸM-PRO" panose="020F0600000000000000" pitchFamily="50" charset="-128"/>
                </a:rPr>
                <a:t>】</a:t>
              </a:r>
            </a:p>
            <a:p>
              <a:r>
                <a:rPr lang="ja-JP" altLang="en-US" sz="1400" dirty="0">
                  <a:solidFill>
                    <a:srgbClr val="4C4468"/>
                  </a:solidFill>
                  <a:latin typeface="HG丸ｺﾞｼｯｸM-PRO" panose="020F0600000000000000" pitchFamily="50" charset="-128"/>
                  <a:ea typeface="HG丸ｺﾞｼｯｸM-PRO" panose="020F0600000000000000" pitchFamily="50" charset="-128"/>
                </a:rPr>
                <a:t>（住所・地図は裏面）</a:t>
              </a:r>
              <a:endParaRPr lang="en-US" altLang="ja-JP" sz="1764" dirty="0">
                <a:solidFill>
                  <a:srgbClr val="4C4468"/>
                </a:solidFill>
                <a:latin typeface="HG丸ｺﾞｼｯｸM-PRO" panose="020F0600000000000000" pitchFamily="50" charset="-128"/>
                <a:ea typeface="HG丸ｺﾞｼｯｸM-PRO" panose="020F0600000000000000" pitchFamily="50" charset="-128"/>
              </a:endParaRPr>
            </a:p>
          </p:txBody>
        </p:sp>
        <p:grpSp>
          <p:nvGrpSpPr>
            <p:cNvPr id="812" name="グループ化 811">
              <a:extLst>
                <a:ext uri="{FF2B5EF4-FFF2-40B4-BE49-F238E27FC236}">
                  <a16:creationId xmlns:a16="http://schemas.microsoft.com/office/drawing/2014/main" id="{7BE931CF-40BD-44FB-BC68-E6624B4F3646}"/>
                </a:ext>
              </a:extLst>
            </p:cNvPr>
            <p:cNvGrpSpPr/>
            <p:nvPr/>
          </p:nvGrpSpPr>
          <p:grpSpPr>
            <a:xfrm>
              <a:off x="7930738" y="8442532"/>
              <a:ext cx="2908043" cy="400535"/>
              <a:chOff x="7856692" y="8340989"/>
              <a:chExt cx="2908043" cy="400535"/>
            </a:xfrm>
          </p:grpSpPr>
          <p:sp>
            <p:nvSpPr>
              <p:cNvPr id="813" name="角丸四角形 190">
                <a:extLst>
                  <a:ext uri="{FF2B5EF4-FFF2-40B4-BE49-F238E27FC236}">
                    <a16:creationId xmlns:a16="http://schemas.microsoft.com/office/drawing/2014/main" id="{C56004C3-20DE-4B19-B3ED-023CE3ABBDCD}"/>
                  </a:ext>
                </a:extLst>
              </p:cNvPr>
              <p:cNvSpPr/>
              <p:nvPr/>
            </p:nvSpPr>
            <p:spPr>
              <a:xfrm>
                <a:off x="8545407" y="8340989"/>
                <a:ext cx="2219328" cy="400535"/>
              </a:xfrm>
              <a:prstGeom prst="roundRect">
                <a:avLst/>
              </a:prstGeom>
              <a:noFill/>
              <a:ln w="12700">
                <a:noFill/>
              </a:ln>
            </p:spPr>
            <p:style>
              <a:lnRef idx="3">
                <a:schemeClr val="lt1"/>
              </a:lnRef>
              <a:fillRef idx="1">
                <a:schemeClr val="accent6"/>
              </a:fillRef>
              <a:effectRef idx="1">
                <a:schemeClr val="accent6"/>
              </a:effectRef>
              <a:fontRef idx="minor">
                <a:schemeClr val="lt1"/>
              </a:fontRef>
            </p:style>
            <p:txBody>
              <a:bodyPr wrap="none" lIns="0" tIns="0" rIns="0" bIns="0" rtlCol="0" anchor="ctr">
                <a:noAutofit/>
              </a:bodyPr>
              <a:lstStyle/>
              <a:p>
                <a:r>
                  <a:rPr lang="ja-JP" altLang="en-US" sz="1600" b="1" dirty="0">
                    <a:solidFill>
                      <a:srgbClr val="4C4468"/>
                    </a:solidFill>
                    <a:latin typeface="HG丸ｺﾞｼｯｸM-PRO" panose="020F0600000000000000" pitchFamily="50" charset="-128"/>
                    <a:ea typeface="HG丸ｺﾞｼｯｸM-PRO" panose="020F0600000000000000" pitchFamily="50" charset="-128"/>
                  </a:rPr>
                  <a:t>中小企業庁</a:t>
                </a:r>
                <a:r>
                  <a:rPr lang="ja-JP" altLang="en-US" sz="1800" b="1" dirty="0">
                    <a:solidFill>
                      <a:srgbClr val="4C4468"/>
                    </a:solidFill>
                    <a:latin typeface="HG丸ｺﾞｼｯｸM-PRO" panose="020F0600000000000000" pitchFamily="50" charset="-128"/>
                    <a:ea typeface="HG丸ｺﾞｼｯｸM-PRO" panose="020F0600000000000000" pitchFamily="50" charset="-128"/>
                  </a:rPr>
                  <a:t>　福岡県よろず支援拠点</a:t>
                </a:r>
                <a:endParaRPr lang="en-US" altLang="ja-JP" sz="1800" b="1" dirty="0">
                  <a:solidFill>
                    <a:srgbClr val="4C4468"/>
                  </a:solidFill>
                  <a:latin typeface="HG丸ｺﾞｼｯｸM-PRO" panose="020F0600000000000000" pitchFamily="50" charset="-128"/>
                  <a:ea typeface="HG丸ｺﾞｼｯｸM-PRO" panose="020F0600000000000000" pitchFamily="50" charset="-128"/>
                </a:endParaRPr>
              </a:p>
            </p:txBody>
          </p:sp>
          <p:sp>
            <p:nvSpPr>
              <p:cNvPr id="814" name="角丸四角形 220">
                <a:extLst>
                  <a:ext uri="{FF2B5EF4-FFF2-40B4-BE49-F238E27FC236}">
                    <a16:creationId xmlns:a16="http://schemas.microsoft.com/office/drawing/2014/main" id="{9AE3BF16-8C81-40B7-B45D-406E72F3E9F8}"/>
                  </a:ext>
                </a:extLst>
              </p:cNvPr>
              <p:cNvSpPr/>
              <p:nvPr/>
            </p:nvSpPr>
            <p:spPr>
              <a:xfrm>
                <a:off x="7856692" y="8424686"/>
                <a:ext cx="578380" cy="288920"/>
              </a:xfrm>
              <a:prstGeom prst="roundRect">
                <a:avLst/>
              </a:prstGeom>
              <a:solidFill>
                <a:srgbClr val="6E6397"/>
              </a:solidFill>
              <a:ln>
                <a:solidFill>
                  <a:srgbClr val="6E6397"/>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600" b="1" dirty="0">
                    <a:latin typeface="HG丸ｺﾞｼｯｸM-PRO" panose="020F0600000000000000" pitchFamily="50" charset="-128"/>
                    <a:ea typeface="HG丸ｺﾞｼｯｸM-PRO" panose="020F0600000000000000" pitchFamily="50" charset="-128"/>
                  </a:rPr>
                  <a:t>申込</a:t>
                </a:r>
              </a:p>
            </p:txBody>
          </p:sp>
        </p:grpSp>
      </p:grpSp>
      <p:sp>
        <p:nvSpPr>
          <p:cNvPr id="232" name="角丸四角形 231"/>
          <p:cNvSpPr/>
          <p:nvPr/>
        </p:nvSpPr>
        <p:spPr>
          <a:xfrm>
            <a:off x="-8980380" y="-127993"/>
            <a:ext cx="6985029" cy="1815292"/>
          </a:xfrm>
          <a:prstGeom prst="roundRect">
            <a:avLst/>
          </a:prstGeom>
          <a:solidFill>
            <a:srgbClr val="FFFFC9"/>
          </a:solidFill>
          <a:ln>
            <a:solidFill>
              <a:srgbClr val="4C4468"/>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198" dirty="0">
              <a:latin typeface="HGP創英角ｺﾞｼｯｸUB" panose="020B0900000000000000" pitchFamily="50" charset="-128"/>
              <a:ea typeface="HGP創英角ｺﾞｼｯｸUB" panose="020B0900000000000000" pitchFamily="50" charset="-128"/>
            </a:endParaRPr>
          </a:p>
        </p:txBody>
      </p:sp>
      <p:sp>
        <p:nvSpPr>
          <p:cNvPr id="234" name="テキスト ボックス 233">
            <a:extLst>
              <a:ext uri="{FF2B5EF4-FFF2-40B4-BE49-F238E27FC236}">
                <a16:creationId xmlns:a16="http://schemas.microsoft.com/office/drawing/2014/main" id="{ECA8E953-2A23-4DBD-98F1-A1DADCEB7B46}"/>
              </a:ext>
            </a:extLst>
          </p:cNvPr>
          <p:cNvSpPr txBox="1"/>
          <p:nvPr/>
        </p:nvSpPr>
        <p:spPr>
          <a:xfrm>
            <a:off x="-8927104" y="-63888"/>
            <a:ext cx="4818104" cy="331853"/>
          </a:xfrm>
          <a:prstGeom prst="rect">
            <a:avLst/>
          </a:prstGeom>
          <a:noFill/>
        </p:spPr>
        <p:txBody>
          <a:bodyPr wrap="square" rtlCol="0">
            <a:spAutoFit/>
          </a:bodyPr>
          <a:lstStyle/>
          <a:p>
            <a:r>
              <a:rPr lang="en-US" altLang="ja-JP" sz="1568" b="1" u="sng" dirty="0">
                <a:ln w="0"/>
                <a:solidFill>
                  <a:srgbClr val="4C4468"/>
                </a:solidFill>
                <a:latin typeface="HG丸ｺﾞｼｯｸM-PRO" panose="020F0600000000000000" pitchFamily="50" charset="-128"/>
                <a:ea typeface="HG丸ｺﾞｼｯｸM-PRO" panose="020F0600000000000000" pitchFamily="50" charset="-128"/>
              </a:rPr>
              <a:t>『</a:t>
            </a:r>
            <a:r>
              <a:rPr lang="ja-JP" altLang="en-US" sz="1568" b="1" u="sng" dirty="0">
                <a:ln w="0"/>
                <a:solidFill>
                  <a:srgbClr val="4C4468"/>
                </a:solidFill>
                <a:latin typeface="HG丸ｺﾞｼｯｸM-PRO" panose="020F0600000000000000" pitchFamily="50" charset="-128"/>
                <a:ea typeface="HG丸ｺﾞｼｯｸM-PRO" panose="020F0600000000000000" pitchFamily="50" charset="-128"/>
              </a:rPr>
              <a:t>テレビ電話相談窓口</a:t>
            </a:r>
            <a:r>
              <a:rPr lang="en-US" altLang="ja-JP" sz="1568" b="1" u="sng" dirty="0">
                <a:ln w="0"/>
                <a:solidFill>
                  <a:srgbClr val="4C4468"/>
                </a:solidFill>
                <a:latin typeface="HG丸ｺﾞｼｯｸM-PRO" panose="020F0600000000000000" pitchFamily="50" charset="-128"/>
                <a:ea typeface="HG丸ｺﾞｼｯｸM-PRO" panose="020F0600000000000000" pitchFamily="50" charset="-128"/>
              </a:rPr>
              <a:t>』</a:t>
            </a:r>
            <a:r>
              <a:rPr lang="ja-JP" altLang="en-US" sz="1568" b="1" u="sng" dirty="0">
                <a:ln w="0"/>
                <a:solidFill>
                  <a:srgbClr val="4C4468"/>
                </a:solidFill>
                <a:latin typeface="HG丸ｺﾞｼｯｸM-PRO" panose="020F0600000000000000" pitchFamily="50" charset="-128"/>
                <a:ea typeface="HG丸ｺﾞｼｯｸM-PRO" panose="020F0600000000000000" pitchFamily="50" charset="-128"/>
              </a:rPr>
              <a:t>も開設しています！</a:t>
            </a:r>
          </a:p>
        </p:txBody>
      </p:sp>
      <p:sp>
        <p:nvSpPr>
          <p:cNvPr id="235" name="正方形/長方形 234"/>
          <p:cNvSpPr/>
          <p:nvPr/>
        </p:nvSpPr>
        <p:spPr>
          <a:xfrm>
            <a:off x="-8665773" y="294613"/>
            <a:ext cx="6980527" cy="1279068"/>
          </a:xfrm>
          <a:prstGeom prst="rect">
            <a:avLst/>
          </a:prstGeom>
          <a:noFill/>
          <a:ln>
            <a:noFill/>
          </a:ln>
        </p:spPr>
        <p:txBody>
          <a:bodyPr wrap="square" lIns="0" tIns="0" rIns="0" bIns="0">
            <a:spAutoFit/>
          </a:bodyPr>
          <a:lstStyle/>
          <a:p>
            <a:r>
              <a:rPr lang="ja-JP" altLang="en-US" sz="1200" dirty="0">
                <a:ln w="0"/>
                <a:solidFill>
                  <a:srgbClr val="4C4468"/>
                </a:solidFill>
                <a:latin typeface="HG丸ｺﾞｼｯｸM-PRO" panose="020F0600000000000000" pitchFamily="50" charset="-128"/>
                <a:ea typeface="HG丸ｺﾞｼｯｸM-PRO" panose="020F0600000000000000" pitchFamily="50" charset="-128"/>
              </a:rPr>
              <a:t>ご予約後、くるめ創業ロケットにお越しいただければ、コンサルタントと</a:t>
            </a:r>
            <a:endParaRPr lang="en-US" altLang="ja-JP" sz="1200" dirty="0">
              <a:ln w="0"/>
              <a:solidFill>
                <a:srgbClr val="4C4468"/>
              </a:solidFill>
              <a:latin typeface="HG丸ｺﾞｼｯｸM-PRO" panose="020F0600000000000000" pitchFamily="50" charset="-128"/>
              <a:ea typeface="HG丸ｺﾞｼｯｸM-PRO" panose="020F0600000000000000" pitchFamily="50" charset="-128"/>
            </a:endParaRPr>
          </a:p>
          <a:p>
            <a:r>
              <a:rPr lang="ja-JP" altLang="en-US" sz="1200" dirty="0">
                <a:ln w="0"/>
                <a:solidFill>
                  <a:srgbClr val="4C4468"/>
                </a:solidFill>
                <a:latin typeface="HG丸ｺﾞｼｯｸM-PRO" panose="020F0600000000000000" pitchFamily="50" charset="-128"/>
                <a:ea typeface="HG丸ｺﾞｼｯｸM-PRO" panose="020F0600000000000000" pitchFamily="50" charset="-128"/>
              </a:rPr>
              <a:t>テレビ電話で相談が可能です！画面に向かって話しかけるだけ！</a:t>
            </a:r>
            <a:endParaRPr lang="en-US" altLang="ja-JP" sz="196" dirty="0">
              <a:ln w="0"/>
              <a:solidFill>
                <a:srgbClr val="4C4468"/>
              </a:solidFill>
              <a:latin typeface="HG丸ｺﾞｼｯｸM-PRO" panose="020F0600000000000000" pitchFamily="50" charset="-128"/>
              <a:ea typeface="HG丸ｺﾞｼｯｸM-PRO" panose="020F0600000000000000" pitchFamily="50" charset="-128"/>
            </a:endParaRPr>
          </a:p>
          <a:p>
            <a:endParaRPr lang="en-US" altLang="ja-JP" sz="200" b="1" dirty="0">
              <a:ln w="0"/>
              <a:solidFill>
                <a:srgbClr val="4C4468"/>
              </a:solidFill>
              <a:latin typeface="HG丸ｺﾞｼｯｸM-PRO" panose="020F0600000000000000" pitchFamily="50" charset="-128"/>
              <a:ea typeface="HG丸ｺﾞｼｯｸM-PRO" panose="020F0600000000000000" pitchFamily="50" charset="-128"/>
            </a:endParaRPr>
          </a:p>
          <a:p>
            <a:r>
              <a:rPr lang="ja-JP" altLang="en-US" sz="1400" b="1" dirty="0">
                <a:ln w="0"/>
                <a:solidFill>
                  <a:srgbClr val="4C4468"/>
                </a:solidFill>
                <a:latin typeface="HG丸ｺﾞｼｯｸM-PRO" panose="020F0600000000000000" pitchFamily="50" charset="-128"/>
                <a:ea typeface="HG丸ｺﾞｼｯｸM-PRO" panose="020F0600000000000000" pitchFamily="50" charset="-128"/>
              </a:rPr>
              <a:t>＜相談枠＞</a:t>
            </a:r>
            <a:endParaRPr lang="en-US" altLang="ja-JP" sz="1400" b="1" dirty="0">
              <a:ln w="0"/>
              <a:solidFill>
                <a:srgbClr val="4C4468"/>
              </a:solidFill>
              <a:latin typeface="HG丸ｺﾞｼｯｸM-PRO" panose="020F0600000000000000" pitchFamily="50" charset="-128"/>
              <a:ea typeface="HG丸ｺﾞｼｯｸM-PRO" panose="020F0600000000000000" pitchFamily="50" charset="-128"/>
            </a:endParaRPr>
          </a:p>
          <a:p>
            <a:r>
              <a:rPr lang="ja-JP" altLang="en-US" sz="1200" dirty="0">
                <a:ln w="0"/>
                <a:solidFill>
                  <a:srgbClr val="4C4468"/>
                </a:solidFill>
                <a:latin typeface="HG丸ｺﾞｼｯｸM-PRO" panose="020F0600000000000000" pitchFamily="50" charset="-128"/>
                <a:ea typeface="HG丸ｺﾞｼｯｸM-PRO" panose="020F0600000000000000" pitchFamily="50" charset="-128"/>
              </a:rPr>
              <a:t>①</a:t>
            </a:r>
            <a:r>
              <a:rPr lang="en-US" altLang="ja-JP" sz="1200" dirty="0">
                <a:ln w="0"/>
                <a:solidFill>
                  <a:srgbClr val="4C4468"/>
                </a:solidFill>
                <a:latin typeface="HG丸ｺﾞｼｯｸM-PRO" panose="020F0600000000000000" pitchFamily="50" charset="-128"/>
                <a:ea typeface="HG丸ｺﾞｼｯｸM-PRO" panose="020F0600000000000000" pitchFamily="50" charset="-128"/>
              </a:rPr>
              <a:t>10</a:t>
            </a:r>
            <a:r>
              <a:rPr lang="ja-JP" altLang="en-US" sz="1200" dirty="0">
                <a:ln w="0"/>
                <a:solidFill>
                  <a:srgbClr val="4C4468"/>
                </a:solidFill>
                <a:latin typeface="HG丸ｺﾞｼｯｸM-PRO" panose="020F0600000000000000" pitchFamily="50" charset="-128"/>
                <a:ea typeface="HG丸ｺﾞｼｯｸM-PRO" panose="020F0600000000000000" pitchFamily="50" charset="-128"/>
              </a:rPr>
              <a:t>：</a:t>
            </a:r>
            <a:r>
              <a:rPr lang="en-US" altLang="ja-JP" sz="1200" dirty="0">
                <a:ln w="0"/>
                <a:solidFill>
                  <a:srgbClr val="4C4468"/>
                </a:solidFill>
                <a:latin typeface="HG丸ｺﾞｼｯｸM-PRO" panose="020F0600000000000000" pitchFamily="50" charset="-128"/>
                <a:ea typeface="HG丸ｺﾞｼｯｸM-PRO" panose="020F0600000000000000" pitchFamily="50" charset="-128"/>
              </a:rPr>
              <a:t>45</a:t>
            </a:r>
            <a:r>
              <a:rPr lang="ja-JP" altLang="en-US" sz="1200" dirty="0">
                <a:ln w="0"/>
                <a:solidFill>
                  <a:srgbClr val="4C4468"/>
                </a:solidFill>
                <a:latin typeface="HG丸ｺﾞｼｯｸM-PRO" panose="020F0600000000000000" pitchFamily="50" charset="-128"/>
                <a:ea typeface="HG丸ｺﾞｼｯｸM-PRO" panose="020F0600000000000000" pitchFamily="50" charset="-128"/>
              </a:rPr>
              <a:t>～</a:t>
            </a:r>
            <a:r>
              <a:rPr lang="en-US" altLang="ja-JP" sz="1200" dirty="0">
                <a:ln w="0"/>
                <a:solidFill>
                  <a:srgbClr val="4C4468"/>
                </a:solidFill>
                <a:latin typeface="HG丸ｺﾞｼｯｸM-PRO" panose="020F0600000000000000" pitchFamily="50" charset="-128"/>
                <a:ea typeface="HG丸ｺﾞｼｯｸM-PRO" panose="020F0600000000000000" pitchFamily="50" charset="-128"/>
              </a:rPr>
              <a:t>11</a:t>
            </a:r>
            <a:r>
              <a:rPr lang="ja-JP" altLang="en-US" sz="1200" dirty="0">
                <a:ln w="0"/>
                <a:solidFill>
                  <a:srgbClr val="4C4468"/>
                </a:solidFill>
                <a:latin typeface="HG丸ｺﾞｼｯｸM-PRO" panose="020F0600000000000000" pitchFamily="50" charset="-128"/>
                <a:ea typeface="HG丸ｺﾞｼｯｸM-PRO" panose="020F0600000000000000" pitchFamily="50" charset="-128"/>
              </a:rPr>
              <a:t>：</a:t>
            </a:r>
            <a:r>
              <a:rPr lang="en-US" altLang="ja-JP" sz="1200" dirty="0">
                <a:ln w="0"/>
                <a:solidFill>
                  <a:srgbClr val="4C4468"/>
                </a:solidFill>
                <a:latin typeface="HG丸ｺﾞｼｯｸM-PRO" panose="020F0600000000000000" pitchFamily="50" charset="-128"/>
                <a:ea typeface="HG丸ｺﾞｼｯｸM-PRO" panose="020F0600000000000000" pitchFamily="50" charset="-128"/>
              </a:rPr>
              <a:t>45 </a:t>
            </a:r>
            <a:r>
              <a:rPr lang="ja-JP" altLang="en-US" sz="1200" dirty="0">
                <a:ln w="0"/>
                <a:solidFill>
                  <a:srgbClr val="4C4468"/>
                </a:solidFill>
                <a:latin typeface="HG丸ｺﾞｼｯｸM-PRO" panose="020F0600000000000000" pitchFamily="50" charset="-128"/>
                <a:ea typeface="HG丸ｺﾞｼｯｸM-PRO" panose="020F0600000000000000" pitchFamily="50" charset="-128"/>
              </a:rPr>
              <a:t>　②</a:t>
            </a:r>
            <a:r>
              <a:rPr lang="en-US" altLang="ja-JP" sz="1200" dirty="0">
                <a:ln w="0"/>
                <a:solidFill>
                  <a:srgbClr val="4C4468"/>
                </a:solidFill>
                <a:latin typeface="HG丸ｺﾞｼｯｸM-PRO" panose="020F0600000000000000" pitchFamily="50" charset="-128"/>
                <a:ea typeface="HG丸ｺﾞｼｯｸM-PRO" panose="020F0600000000000000" pitchFamily="50" charset="-128"/>
              </a:rPr>
              <a:t>13</a:t>
            </a:r>
            <a:r>
              <a:rPr lang="ja-JP" altLang="en-US" sz="1200" dirty="0">
                <a:ln w="0"/>
                <a:solidFill>
                  <a:srgbClr val="4C4468"/>
                </a:solidFill>
                <a:latin typeface="HG丸ｺﾞｼｯｸM-PRO" panose="020F0600000000000000" pitchFamily="50" charset="-128"/>
                <a:ea typeface="HG丸ｺﾞｼｯｸM-PRO" panose="020F0600000000000000" pitchFamily="50" charset="-128"/>
              </a:rPr>
              <a:t>：</a:t>
            </a:r>
            <a:r>
              <a:rPr lang="en-US" altLang="ja-JP" sz="1200" dirty="0">
                <a:ln w="0"/>
                <a:solidFill>
                  <a:srgbClr val="4C4468"/>
                </a:solidFill>
                <a:latin typeface="HG丸ｺﾞｼｯｸM-PRO" panose="020F0600000000000000" pitchFamily="50" charset="-128"/>
                <a:ea typeface="HG丸ｺﾞｼｯｸM-PRO" panose="020F0600000000000000" pitchFamily="50" charset="-128"/>
              </a:rPr>
              <a:t>00</a:t>
            </a:r>
            <a:r>
              <a:rPr lang="ja-JP" altLang="en-US" sz="1200" dirty="0">
                <a:ln w="0"/>
                <a:solidFill>
                  <a:srgbClr val="4C4468"/>
                </a:solidFill>
                <a:latin typeface="HG丸ｺﾞｼｯｸM-PRO" panose="020F0600000000000000" pitchFamily="50" charset="-128"/>
                <a:ea typeface="HG丸ｺﾞｼｯｸM-PRO" panose="020F0600000000000000" pitchFamily="50" charset="-128"/>
              </a:rPr>
              <a:t>～</a:t>
            </a:r>
            <a:r>
              <a:rPr lang="en-US" altLang="ja-JP" sz="1200" dirty="0">
                <a:ln w="0"/>
                <a:solidFill>
                  <a:srgbClr val="4C4468"/>
                </a:solidFill>
                <a:latin typeface="HG丸ｺﾞｼｯｸM-PRO" panose="020F0600000000000000" pitchFamily="50" charset="-128"/>
                <a:ea typeface="HG丸ｺﾞｼｯｸM-PRO" panose="020F0600000000000000" pitchFamily="50" charset="-128"/>
              </a:rPr>
              <a:t>14</a:t>
            </a:r>
            <a:r>
              <a:rPr lang="ja-JP" altLang="en-US" sz="1200" dirty="0">
                <a:ln w="0"/>
                <a:solidFill>
                  <a:srgbClr val="4C4468"/>
                </a:solidFill>
                <a:latin typeface="HG丸ｺﾞｼｯｸM-PRO" panose="020F0600000000000000" pitchFamily="50" charset="-128"/>
                <a:ea typeface="HG丸ｺﾞｼｯｸM-PRO" panose="020F0600000000000000" pitchFamily="50" charset="-128"/>
              </a:rPr>
              <a:t>：</a:t>
            </a:r>
            <a:r>
              <a:rPr lang="en-US" altLang="ja-JP" sz="1200" dirty="0">
                <a:ln w="0"/>
                <a:solidFill>
                  <a:srgbClr val="4C4468"/>
                </a:solidFill>
                <a:latin typeface="HG丸ｺﾞｼｯｸM-PRO" panose="020F0600000000000000" pitchFamily="50" charset="-128"/>
                <a:ea typeface="HG丸ｺﾞｼｯｸM-PRO" panose="020F0600000000000000" pitchFamily="50" charset="-128"/>
              </a:rPr>
              <a:t>00</a:t>
            </a:r>
            <a:r>
              <a:rPr lang="ja-JP" altLang="en-US" sz="1200" dirty="0">
                <a:ln w="0"/>
                <a:solidFill>
                  <a:srgbClr val="4C4468"/>
                </a:solidFill>
                <a:latin typeface="HG丸ｺﾞｼｯｸM-PRO" panose="020F0600000000000000" pitchFamily="50" charset="-128"/>
                <a:ea typeface="HG丸ｺﾞｼｯｸM-PRO" panose="020F0600000000000000" pitchFamily="50" charset="-128"/>
              </a:rPr>
              <a:t>　 </a:t>
            </a:r>
            <a:endParaRPr lang="en-US" altLang="ja-JP" sz="1200" dirty="0">
              <a:ln w="0"/>
              <a:solidFill>
                <a:srgbClr val="4C4468"/>
              </a:solidFill>
              <a:latin typeface="HG丸ｺﾞｼｯｸM-PRO" panose="020F0600000000000000" pitchFamily="50" charset="-128"/>
              <a:ea typeface="HG丸ｺﾞｼｯｸM-PRO" panose="020F0600000000000000" pitchFamily="50" charset="-128"/>
            </a:endParaRPr>
          </a:p>
          <a:p>
            <a:r>
              <a:rPr lang="ja-JP" altLang="en-US" sz="1200" dirty="0">
                <a:ln w="0"/>
                <a:solidFill>
                  <a:srgbClr val="4C4468"/>
                </a:solidFill>
                <a:latin typeface="HG丸ｺﾞｼｯｸM-PRO" panose="020F0600000000000000" pitchFamily="50" charset="-128"/>
                <a:ea typeface="HG丸ｺﾞｼｯｸM-PRO" panose="020F0600000000000000" pitchFamily="50" charset="-128"/>
              </a:rPr>
              <a:t>③</a:t>
            </a:r>
            <a:r>
              <a:rPr lang="en-US" altLang="ja-JP" sz="1200" dirty="0">
                <a:ln w="0"/>
                <a:solidFill>
                  <a:srgbClr val="4C4468"/>
                </a:solidFill>
                <a:latin typeface="HG丸ｺﾞｼｯｸM-PRO" panose="020F0600000000000000" pitchFamily="50" charset="-128"/>
                <a:ea typeface="HG丸ｺﾞｼｯｸM-PRO" panose="020F0600000000000000" pitchFamily="50" charset="-128"/>
              </a:rPr>
              <a:t>14</a:t>
            </a:r>
            <a:r>
              <a:rPr lang="ja-JP" altLang="en-US" sz="1200" dirty="0">
                <a:ln w="0"/>
                <a:solidFill>
                  <a:srgbClr val="4C4468"/>
                </a:solidFill>
                <a:latin typeface="HG丸ｺﾞｼｯｸM-PRO" panose="020F0600000000000000" pitchFamily="50" charset="-128"/>
                <a:ea typeface="HG丸ｺﾞｼｯｸM-PRO" panose="020F0600000000000000" pitchFamily="50" charset="-128"/>
              </a:rPr>
              <a:t>：</a:t>
            </a:r>
            <a:r>
              <a:rPr lang="en-US" altLang="ja-JP" sz="1200" dirty="0">
                <a:ln w="0"/>
                <a:solidFill>
                  <a:srgbClr val="4C4468"/>
                </a:solidFill>
                <a:latin typeface="HG丸ｺﾞｼｯｸM-PRO" panose="020F0600000000000000" pitchFamily="50" charset="-128"/>
                <a:ea typeface="HG丸ｺﾞｼｯｸM-PRO" panose="020F0600000000000000" pitchFamily="50" charset="-128"/>
              </a:rPr>
              <a:t>15</a:t>
            </a:r>
            <a:r>
              <a:rPr lang="ja-JP" altLang="en-US" sz="1200" dirty="0">
                <a:ln w="0"/>
                <a:solidFill>
                  <a:srgbClr val="4C4468"/>
                </a:solidFill>
                <a:latin typeface="HG丸ｺﾞｼｯｸM-PRO" panose="020F0600000000000000" pitchFamily="50" charset="-128"/>
                <a:ea typeface="HG丸ｺﾞｼｯｸM-PRO" panose="020F0600000000000000" pitchFamily="50" charset="-128"/>
              </a:rPr>
              <a:t>～</a:t>
            </a:r>
            <a:r>
              <a:rPr lang="en-US" altLang="ja-JP" sz="1200" dirty="0">
                <a:ln w="0"/>
                <a:solidFill>
                  <a:srgbClr val="4C4468"/>
                </a:solidFill>
                <a:latin typeface="HG丸ｺﾞｼｯｸM-PRO" panose="020F0600000000000000" pitchFamily="50" charset="-128"/>
                <a:ea typeface="HG丸ｺﾞｼｯｸM-PRO" panose="020F0600000000000000" pitchFamily="50" charset="-128"/>
              </a:rPr>
              <a:t>15</a:t>
            </a:r>
            <a:r>
              <a:rPr lang="ja-JP" altLang="en-US" sz="1200" dirty="0">
                <a:ln w="0"/>
                <a:solidFill>
                  <a:srgbClr val="4C4468"/>
                </a:solidFill>
                <a:latin typeface="HG丸ｺﾞｼｯｸM-PRO" panose="020F0600000000000000" pitchFamily="50" charset="-128"/>
                <a:ea typeface="HG丸ｺﾞｼｯｸM-PRO" panose="020F0600000000000000" pitchFamily="50" charset="-128"/>
              </a:rPr>
              <a:t>：</a:t>
            </a:r>
            <a:r>
              <a:rPr lang="en-US" altLang="ja-JP" sz="1200" dirty="0">
                <a:ln w="0"/>
                <a:solidFill>
                  <a:srgbClr val="4C4468"/>
                </a:solidFill>
                <a:latin typeface="HG丸ｺﾞｼｯｸM-PRO" panose="020F0600000000000000" pitchFamily="50" charset="-128"/>
                <a:ea typeface="HG丸ｺﾞｼｯｸM-PRO" panose="020F0600000000000000" pitchFamily="50" charset="-128"/>
              </a:rPr>
              <a:t>15</a:t>
            </a:r>
            <a:r>
              <a:rPr lang="ja-JP" altLang="en-US" sz="1200" dirty="0">
                <a:ln w="0"/>
                <a:solidFill>
                  <a:srgbClr val="4C4468"/>
                </a:solidFill>
                <a:latin typeface="HG丸ｺﾞｼｯｸM-PRO" panose="020F0600000000000000" pitchFamily="50" charset="-128"/>
                <a:ea typeface="HG丸ｺﾞｼｯｸM-PRO" panose="020F0600000000000000" pitchFamily="50" charset="-128"/>
              </a:rPr>
              <a:t>　 ④</a:t>
            </a:r>
            <a:r>
              <a:rPr lang="en-US" altLang="ja-JP" sz="1200" dirty="0">
                <a:ln w="0"/>
                <a:solidFill>
                  <a:srgbClr val="4C4468"/>
                </a:solidFill>
                <a:latin typeface="HG丸ｺﾞｼｯｸM-PRO" panose="020F0600000000000000" pitchFamily="50" charset="-128"/>
                <a:ea typeface="HG丸ｺﾞｼｯｸM-PRO" panose="020F0600000000000000" pitchFamily="50" charset="-128"/>
              </a:rPr>
              <a:t>15</a:t>
            </a:r>
            <a:r>
              <a:rPr lang="ja-JP" altLang="en-US" sz="1200" dirty="0">
                <a:ln w="0"/>
                <a:solidFill>
                  <a:srgbClr val="4C4468"/>
                </a:solidFill>
                <a:latin typeface="HG丸ｺﾞｼｯｸM-PRO" panose="020F0600000000000000" pitchFamily="50" charset="-128"/>
                <a:ea typeface="HG丸ｺﾞｼｯｸM-PRO" panose="020F0600000000000000" pitchFamily="50" charset="-128"/>
              </a:rPr>
              <a:t>：</a:t>
            </a:r>
            <a:r>
              <a:rPr lang="en-US" altLang="ja-JP" sz="1200" dirty="0">
                <a:ln w="0"/>
                <a:solidFill>
                  <a:srgbClr val="4C4468"/>
                </a:solidFill>
                <a:latin typeface="HG丸ｺﾞｼｯｸM-PRO" panose="020F0600000000000000" pitchFamily="50" charset="-128"/>
                <a:ea typeface="HG丸ｺﾞｼｯｸM-PRO" panose="020F0600000000000000" pitchFamily="50" charset="-128"/>
              </a:rPr>
              <a:t>30</a:t>
            </a:r>
            <a:r>
              <a:rPr lang="ja-JP" altLang="en-US" sz="1200" dirty="0">
                <a:ln w="0"/>
                <a:solidFill>
                  <a:srgbClr val="4C4468"/>
                </a:solidFill>
                <a:latin typeface="HG丸ｺﾞｼｯｸM-PRO" panose="020F0600000000000000" pitchFamily="50" charset="-128"/>
                <a:ea typeface="HG丸ｺﾞｼｯｸM-PRO" panose="020F0600000000000000" pitchFamily="50" charset="-128"/>
              </a:rPr>
              <a:t>～</a:t>
            </a:r>
            <a:r>
              <a:rPr lang="en-US" altLang="ja-JP" sz="1200" dirty="0">
                <a:ln w="0"/>
                <a:solidFill>
                  <a:srgbClr val="4C4468"/>
                </a:solidFill>
                <a:latin typeface="HG丸ｺﾞｼｯｸM-PRO" panose="020F0600000000000000" pitchFamily="50" charset="-128"/>
                <a:ea typeface="HG丸ｺﾞｼｯｸM-PRO" panose="020F0600000000000000" pitchFamily="50" charset="-128"/>
              </a:rPr>
              <a:t>16</a:t>
            </a:r>
            <a:r>
              <a:rPr lang="ja-JP" altLang="en-US" sz="1200" dirty="0">
                <a:ln w="0"/>
                <a:solidFill>
                  <a:srgbClr val="4C4468"/>
                </a:solidFill>
                <a:latin typeface="HG丸ｺﾞｼｯｸM-PRO" panose="020F0600000000000000" pitchFamily="50" charset="-128"/>
                <a:ea typeface="HG丸ｺﾞｼｯｸM-PRO" panose="020F0600000000000000" pitchFamily="50" charset="-128"/>
              </a:rPr>
              <a:t>：</a:t>
            </a:r>
            <a:r>
              <a:rPr lang="en-US" altLang="ja-JP" sz="1200" dirty="0">
                <a:ln w="0"/>
                <a:solidFill>
                  <a:srgbClr val="4C4468"/>
                </a:solidFill>
                <a:latin typeface="HG丸ｺﾞｼｯｸM-PRO" panose="020F0600000000000000" pitchFamily="50" charset="-128"/>
                <a:ea typeface="HG丸ｺﾞｼｯｸM-PRO" panose="020F0600000000000000" pitchFamily="50" charset="-128"/>
              </a:rPr>
              <a:t>30</a:t>
            </a:r>
          </a:p>
          <a:p>
            <a:endParaRPr lang="en-US" altLang="ja-JP" sz="200" dirty="0">
              <a:ln w="0"/>
              <a:solidFill>
                <a:srgbClr val="4C4468"/>
              </a:solidFill>
              <a:latin typeface="HG丸ｺﾞｼｯｸM-PRO" panose="020F0600000000000000" pitchFamily="50" charset="-128"/>
              <a:ea typeface="HG丸ｺﾞｼｯｸM-PRO" panose="020F0600000000000000" pitchFamily="50" charset="-128"/>
            </a:endParaRPr>
          </a:p>
          <a:p>
            <a:r>
              <a:rPr lang="ja-JP" altLang="en-US" sz="1568" b="1" dirty="0">
                <a:ln w="0"/>
                <a:solidFill>
                  <a:srgbClr val="4C4468"/>
                </a:solidFill>
                <a:latin typeface="HG丸ｺﾞｼｯｸM-PRO" panose="020F0600000000000000" pitchFamily="50" charset="-128"/>
                <a:ea typeface="HG丸ｺﾞｼｯｸM-PRO" panose="020F0600000000000000" pitchFamily="50" charset="-128"/>
              </a:rPr>
              <a:t>    ご予約、お問合せ ： </a:t>
            </a:r>
            <a:r>
              <a:rPr lang="en-US" altLang="ja-JP" sz="1568" b="1" dirty="0">
                <a:ln w="0"/>
                <a:solidFill>
                  <a:srgbClr val="D60057"/>
                </a:solidFill>
                <a:latin typeface="HG丸ｺﾞｼｯｸM-PRO" panose="020F0600000000000000" pitchFamily="50" charset="-128"/>
                <a:ea typeface="HG丸ｺﾞｼｯｸM-PRO" panose="020F0600000000000000" pitchFamily="50" charset="-128"/>
              </a:rPr>
              <a:t>092-622-7809</a:t>
            </a:r>
          </a:p>
        </p:txBody>
      </p:sp>
      <p:sp>
        <p:nvSpPr>
          <p:cNvPr id="249" name="円/楕円 55"/>
          <p:cNvSpPr/>
          <p:nvPr/>
        </p:nvSpPr>
        <p:spPr>
          <a:xfrm>
            <a:off x="-3919039" y="1172049"/>
            <a:ext cx="454961" cy="17029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078" dirty="0">
                <a:solidFill>
                  <a:srgbClr val="4C4468"/>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rPr>
              <a:t>（受付時間／平日</a:t>
            </a:r>
            <a:r>
              <a:rPr lang="en-US" altLang="ja-JP" sz="1078" dirty="0">
                <a:solidFill>
                  <a:srgbClr val="4C4468"/>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rPr>
              <a:t>9:00</a:t>
            </a:r>
            <a:r>
              <a:rPr lang="ja-JP" altLang="en-US" sz="1078" dirty="0">
                <a:solidFill>
                  <a:srgbClr val="4C4468"/>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rPr>
              <a:t>～</a:t>
            </a:r>
            <a:r>
              <a:rPr lang="en-US" altLang="ja-JP" sz="1078" dirty="0">
                <a:solidFill>
                  <a:srgbClr val="4C4468"/>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rPr>
              <a:t>17:00</a:t>
            </a:r>
            <a:r>
              <a:rPr lang="ja-JP" altLang="en-US" sz="1078" dirty="0">
                <a:solidFill>
                  <a:srgbClr val="4C4468"/>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rPr>
              <a:t>）</a:t>
            </a:r>
            <a:endParaRPr lang="ja-JP" altLang="en-US" sz="588" dirty="0">
              <a:solidFill>
                <a:srgbClr val="4C4468"/>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endParaRPr>
          </a:p>
        </p:txBody>
      </p:sp>
      <p:pic>
        <p:nvPicPr>
          <p:cNvPr id="250" name="図 24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94131" y="19344"/>
            <a:ext cx="907067" cy="907067"/>
          </a:xfrm>
          <a:prstGeom prst="rect">
            <a:avLst/>
          </a:prstGeom>
        </p:spPr>
      </p:pic>
      <p:sp>
        <p:nvSpPr>
          <p:cNvPr id="153" name="正方形/長方形 152"/>
          <p:cNvSpPr/>
          <p:nvPr/>
        </p:nvSpPr>
        <p:spPr>
          <a:xfrm>
            <a:off x="7928622" y="9295570"/>
            <a:ext cx="6565414" cy="502702"/>
          </a:xfrm>
          <a:prstGeom prst="rect">
            <a:avLst/>
          </a:prstGeom>
        </p:spPr>
        <p:txBody>
          <a:bodyPr wrap="square">
            <a:spAutoFit/>
          </a:bodyPr>
          <a:lstStyle/>
          <a:p>
            <a:pPr>
              <a:lnSpc>
                <a:spcPts val="1600"/>
              </a:lnSpc>
            </a:pPr>
            <a:r>
              <a:rPr lang="ja-JP" altLang="en-US" sz="1100" b="1" dirty="0">
                <a:solidFill>
                  <a:srgbClr val="4C4468"/>
                </a:solidFill>
                <a:latin typeface="HG丸ｺﾞｼｯｸM-PRO" panose="020F0600000000000000" pitchFamily="50" charset="-128"/>
                <a:ea typeface="HG丸ｺﾞｼｯｸM-PRO" panose="020F0600000000000000" pitchFamily="50" charset="-128"/>
                <a:cs typeface="メイリオ" panose="020B0604030504040204" pitchFamily="50" charset="-128"/>
              </a:rPr>
              <a:t>個別相談は経営や創業に関することなら何でもＯＫ！何も始めてないこれから始める人も歓迎です！</a:t>
            </a:r>
            <a:endParaRPr lang="en-US" altLang="ja-JP" sz="1100" b="1" dirty="0">
              <a:solidFill>
                <a:srgbClr val="4C4468"/>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nSpc>
                <a:spcPts val="1600"/>
              </a:lnSpc>
            </a:pPr>
            <a:r>
              <a:rPr lang="ja-JP" altLang="en-US" sz="1100" b="1" dirty="0">
                <a:solidFill>
                  <a:srgbClr val="4C4468"/>
                </a:solidFill>
                <a:latin typeface="HG丸ｺﾞｼｯｸM-PRO" panose="020F0600000000000000" pitchFamily="50" charset="-128"/>
                <a:ea typeface="HG丸ｺﾞｼｯｸM-PRO" panose="020F0600000000000000" pitchFamily="50" charset="-128"/>
                <a:cs typeface="メイリオ" panose="020B0604030504040204" pitchFamily="50" charset="-128"/>
              </a:rPr>
              <a:t>お申込みお待ちしております</a:t>
            </a:r>
            <a:r>
              <a:rPr lang="en-US" altLang="ja-JP" sz="1100" b="1" dirty="0">
                <a:solidFill>
                  <a:srgbClr val="4C4468"/>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p>
        </p:txBody>
      </p:sp>
      <p:pic>
        <p:nvPicPr>
          <p:cNvPr id="2" name="図 1"/>
          <p:cNvPicPr>
            <a:picLocks noChangeAspect="1"/>
          </p:cNvPicPr>
          <p:nvPr/>
        </p:nvPicPr>
        <p:blipFill>
          <a:blip r:embed="rId11" cstate="print">
            <a:extLst>
              <a:ext uri="{BEBA8EAE-BF5A-486C-A8C5-ECC9F3942E4B}">
                <a14:imgProps xmlns:a14="http://schemas.microsoft.com/office/drawing/2010/main">
                  <a14:imgLayer r:embed="rId12">
                    <a14:imgEffect>
                      <a14:backgroundRemoval t="0" b="100000" l="500" r="100000">
                        <a14:foregroundMark x1="14000" y1="46018" x2="14000" y2="46018"/>
                        <a14:foregroundMark x1="28500" y1="46018" x2="28500" y2="46018"/>
                        <a14:foregroundMark x1="39000" y1="51327" x2="39000" y2="51327"/>
                        <a14:foregroundMark x1="32500" y1="47788" x2="32500" y2="47788"/>
                        <a14:foregroundMark x1="24000" y1="47788" x2="24000" y2="47788"/>
                        <a14:foregroundMark x1="40000" y1="38938" x2="40000" y2="38938"/>
                        <a14:foregroundMark x1="52500" y1="38938" x2="52500" y2="38938"/>
                        <a14:foregroundMark x1="74000" y1="36283" x2="74000" y2="36283"/>
                        <a14:foregroundMark x1="74500" y1="50442" x2="74500" y2="50442"/>
                        <a14:foregroundMark x1="56500" y1="42478" x2="56500" y2="42478"/>
                        <a14:foregroundMark x1="58000" y1="43363" x2="58000" y2="43363"/>
                      </a14:backgroundRemoval>
                    </a14:imgEffect>
                  </a14:imgLayer>
                </a14:imgProps>
              </a:ext>
              <a:ext uri="{28A0092B-C50C-407E-A947-70E740481C1C}">
                <a14:useLocalDpi xmlns:a14="http://schemas.microsoft.com/office/drawing/2010/main" val="0"/>
              </a:ext>
            </a:extLst>
          </a:blip>
          <a:stretch>
            <a:fillRect/>
          </a:stretch>
        </p:blipFill>
        <p:spPr>
          <a:xfrm>
            <a:off x="6955898" y="12363346"/>
            <a:ext cx="799002" cy="451436"/>
          </a:xfrm>
          <a:prstGeom prst="rect">
            <a:avLst/>
          </a:prstGeom>
        </p:spPr>
      </p:pic>
      <p:pic>
        <p:nvPicPr>
          <p:cNvPr id="3" name="図 2"/>
          <p:cNvPicPr>
            <a:picLocks noChangeAspect="1"/>
          </p:cNvPicPr>
          <p:nvPr/>
        </p:nvPicPr>
        <p:blipFill>
          <a:blip r:embed="rId13"/>
          <a:stretch>
            <a:fillRect/>
          </a:stretch>
        </p:blipFill>
        <p:spPr>
          <a:xfrm>
            <a:off x="4129467" y="11446773"/>
            <a:ext cx="636281" cy="359499"/>
          </a:xfrm>
          <a:prstGeom prst="rect">
            <a:avLst/>
          </a:prstGeom>
        </p:spPr>
      </p:pic>
      <p:sp>
        <p:nvSpPr>
          <p:cNvPr id="149" name="正方形/長方形 148"/>
          <p:cNvSpPr/>
          <p:nvPr/>
        </p:nvSpPr>
        <p:spPr>
          <a:xfrm>
            <a:off x="-8202983" y="4174833"/>
            <a:ext cx="6270459" cy="522259"/>
          </a:xfrm>
          <a:prstGeom prst="rect">
            <a:avLst/>
          </a:prstGeom>
          <a:solidFill>
            <a:srgbClr val="CCFFFF"/>
          </a:solidFill>
        </p:spPr>
        <p:txBody>
          <a:bodyPr wrap="square">
            <a:spAutoFit/>
          </a:bodyPr>
          <a:lstStyle/>
          <a:p>
            <a:pPr lvl="0">
              <a:lnSpc>
                <a:spcPts val="1800"/>
              </a:lnSpc>
            </a:pPr>
            <a:r>
              <a:rPr lang="ja-JP" altLang="en-US" sz="1200" dirty="0">
                <a:ln w="0"/>
                <a:solidFill>
                  <a:prstClr val="black">
                    <a:lumMod val="85000"/>
                    <a:lumOff val="15000"/>
                  </a:prstClr>
                </a:solidFill>
                <a:latin typeface="HG丸ｺﾞｼｯｸM-PRO" panose="020F0600000000000000" pitchFamily="50" charset="-128"/>
                <a:ea typeface="HG丸ｺﾞｼｯｸM-PRO" panose="020F0600000000000000" pitchFamily="50" charset="-128"/>
              </a:rPr>
              <a:t>個別相談①</a:t>
            </a:r>
            <a:r>
              <a:rPr lang="en-US" altLang="ja-JP" sz="1200" dirty="0">
                <a:ln w="0"/>
                <a:solidFill>
                  <a:prstClr val="black"/>
                </a:solidFill>
                <a:latin typeface="HG丸ｺﾞｼｯｸM-PRO" panose="020F0600000000000000" pitchFamily="50" charset="-128"/>
                <a:ea typeface="HG丸ｺﾞｼｯｸM-PRO" panose="020F0600000000000000" pitchFamily="50" charset="-128"/>
              </a:rPr>
              <a:t>10:00</a:t>
            </a:r>
            <a:r>
              <a:rPr lang="ja-JP" altLang="en-US" sz="1200" dirty="0">
                <a:ln w="0"/>
                <a:solidFill>
                  <a:prstClr val="black"/>
                </a:solidFill>
                <a:latin typeface="HG丸ｺﾞｼｯｸM-PRO" panose="020F0600000000000000" pitchFamily="50" charset="-128"/>
                <a:ea typeface="HG丸ｺﾞｼｯｸM-PRO" panose="020F0600000000000000" pitchFamily="50" charset="-128"/>
              </a:rPr>
              <a:t>～</a:t>
            </a:r>
            <a:r>
              <a:rPr lang="en-US" altLang="ja-JP" sz="1200" dirty="0">
                <a:ln w="0"/>
                <a:solidFill>
                  <a:prstClr val="black"/>
                </a:solidFill>
                <a:latin typeface="HG丸ｺﾞｼｯｸM-PRO" panose="020F0600000000000000" pitchFamily="50" charset="-128"/>
                <a:ea typeface="HG丸ｺﾞｼｯｸM-PRO" panose="020F0600000000000000" pitchFamily="50" charset="-128"/>
              </a:rPr>
              <a:t>11:00  </a:t>
            </a:r>
            <a:r>
              <a:rPr lang="ja-JP" altLang="en-US" sz="1200" dirty="0">
                <a:ln w="0"/>
                <a:solidFill>
                  <a:prstClr val="black"/>
                </a:solidFill>
                <a:latin typeface="HG丸ｺﾞｼｯｸM-PRO" panose="020F0600000000000000" pitchFamily="50" charset="-128"/>
                <a:ea typeface="HG丸ｺﾞｼｯｸM-PRO" panose="020F0600000000000000" pitchFamily="50" charset="-128"/>
              </a:rPr>
              <a:t>　個別相談②</a:t>
            </a:r>
            <a:r>
              <a:rPr lang="en-US" altLang="ja-JP" sz="1200" dirty="0">
                <a:ln w="0"/>
                <a:solidFill>
                  <a:prstClr val="black"/>
                </a:solidFill>
                <a:latin typeface="HG丸ｺﾞｼｯｸM-PRO" panose="020F0600000000000000" pitchFamily="50" charset="-128"/>
                <a:ea typeface="HG丸ｺﾞｼｯｸM-PRO" panose="020F0600000000000000" pitchFamily="50" charset="-128"/>
              </a:rPr>
              <a:t>11:00</a:t>
            </a:r>
            <a:r>
              <a:rPr lang="ja-JP" altLang="en-US" sz="1200" dirty="0">
                <a:ln w="0"/>
                <a:solidFill>
                  <a:prstClr val="black"/>
                </a:solidFill>
                <a:latin typeface="HG丸ｺﾞｼｯｸM-PRO" panose="020F0600000000000000" pitchFamily="50" charset="-128"/>
                <a:ea typeface="HG丸ｺﾞｼｯｸM-PRO" panose="020F0600000000000000" pitchFamily="50" charset="-128"/>
              </a:rPr>
              <a:t>～</a:t>
            </a:r>
            <a:r>
              <a:rPr lang="en-US" altLang="ja-JP" sz="1200" dirty="0">
                <a:ln w="0"/>
                <a:solidFill>
                  <a:prstClr val="black"/>
                </a:solidFill>
                <a:latin typeface="HG丸ｺﾞｼｯｸM-PRO" panose="020F0600000000000000" pitchFamily="50" charset="-128"/>
                <a:ea typeface="HG丸ｺﾞｼｯｸM-PRO" panose="020F0600000000000000" pitchFamily="50" charset="-128"/>
              </a:rPr>
              <a:t>12:00</a:t>
            </a:r>
            <a:r>
              <a:rPr lang="ja-JP" altLang="en-US" sz="1200" dirty="0">
                <a:ln w="0"/>
                <a:solidFill>
                  <a:prstClr val="black"/>
                </a:solidFill>
                <a:latin typeface="HG丸ｺﾞｼｯｸM-PRO" panose="020F0600000000000000" pitchFamily="50" charset="-128"/>
                <a:ea typeface="HG丸ｺﾞｼｯｸM-PRO" panose="020F0600000000000000" pitchFamily="50" charset="-128"/>
              </a:rPr>
              <a:t>　個別相談③</a:t>
            </a:r>
            <a:r>
              <a:rPr lang="en-US" altLang="ja-JP" sz="1200" dirty="0">
                <a:ln w="0"/>
                <a:solidFill>
                  <a:prstClr val="black"/>
                </a:solidFill>
                <a:latin typeface="HG丸ｺﾞｼｯｸM-PRO" panose="020F0600000000000000" pitchFamily="50" charset="-128"/>
                <a:ea typeface="HG丸ｺﾞｼｯｸM-PRO" panose="020F0600000000000000" pitchFamily="50" charset="-128"/>
              </a:rPr>
              <a:t>13:00</a:t>
            </a:r>
            <a:r>
              <a:rPr lang="ja-JP" altLang="en-US" sz="1200" dirty="0">
                <a:ln w="0"/>
                <a:solidFill>
                  <a:prstClr val="black"/>
                </a:solidFill>
                <a:latin typeface="HG丸ｺﾞｼｯｸM-PRO" panose="020F0600000000000000" pitchFamily="50" charset="-128"/>
                <a:ea typeface="HG丸ｺﾞｼｯｸM-PRO" panose="020F0600000000000000" pitchFamily="50" charset="-128"/>
              </a:rPr>
              <a:t>～</a:t>
            </a:r>
            <a:r>
              <a:rPr lang="en-US" altLang="ja-JP" sz="1200" dirty="0">
                <a:ln w="0"/>
                <a:solidFill>
                  <a:prstClr val="black"/>
                </a:solidFill>
                <a:latin typeface="HG丸ｺﾞｼｯｸM-PRO" panose="020F0600000000000000" pitchFamily="50" charset="-128"/>
                <a:ea typeface="HG丸ｺﾞｼｯｸM-PRO" panose="020F0600000000000000" pitchFamily="50" charset="-128"/>
              </a:rPr>
              <a:t>14:00</a:t>
            </a:r>
            <a:r>
              <a:rPr lang="ja-JP" altLang="en-US" sz="1200" dirty="0">
                <a:ln w="0"/>
                <a:solidFill>
                  <a:prstClr val="black"/>
                </a:solidFill>
                <a:latin typeface="HG丸ｺﾞｼｯｸM-PRO" panose="020F0600000000000000" pitchFamily="50" charset="-128"/>
                <a:ea typeface="HG丸ｺﾞｼｯｸM-PRO" panose="020F0600000000000000" pitchFamily="50" charset="-128"/>
              </a:rPr>
              <a:t>　 </a:t>
            </a:r>
            <a:endParaRPr lang="en-US" altLang="ja-JP" sz="1200" dirty="0">
              <a:ln w="0"/>
              <a:solidFill>
                <a:prstClr val="black"/>
              </a:solidFill>
              <a:latin typeface="HG丸ｺﾞｼｯｸM-PRO" panose="020F0600000000000000" pitchFamily="50" charset="-128"/>
              <a:ea typeface="HG丸ｺﾞｼｯｸM-PRO" panose="020F0600000000000000" pitchFamily="50" charset="-128"/>
            </a:endParaRPr>
          </a:p>
          <a:p>
            <a:pPr lvl="0">
              <a:lnSpc>
                <a:spcPts val="1800"/>
              </a:lnSpc>
            </a:pPr>
            <a:r>
              <a:rPr lang="ja-JP" altLang="en-US" sz="1200" dirty="0">
                <a:ln w="0"/>
                <a:solidFill>
                  <a:prstClr val="black"/>
                </a:solidFill>
                <a:latin typeface="HG丸ｺﾞｼｯｸM-PRO" panose="020F0600000000000000" pitchFamily="50" charset="-128"/>
                <a:ea typeface="HG丸ｺﾞｼｯｸM-PRO" panose="020F0600000000000000" pitchFamily="50" charset="-128"/>
              </a:rPr>
              <a:t>個別相談④</a:t>
            </a:r>
            <a:r>
              <a:rPr lang="en-US" altLang="ja-JP" sz="1200" dirty="0">
                <a:ln w="0"/>
                <a:solidFill>
                  <a:prstClr val="black"/>
                </a:solidFill>
                <a:latin typeface="HG丸ｺﾞｼｯｸM-PRO" panose="020F0600000000000000" pitchFamily="50" charset="-128"/>
                <a:ea typeface="HG丸ｺﾞｼｯｸM-PRO" panose="020F0600000000000000" pitchFamily="50" charset="-128"/>
              </a:rPr>
              <a:t>14:15</a:t>
            </a:r>
            <a:r>
              <a:rPr lang="ja-JP" altLang="en-US" sz="1200" dirty="0">
                <a:ln w="0"/>
                <a:solidFill>
                  <a:prstClr val="black"/>
                </a:solidFill>
                <a:latin typeface="HG丸ｺﾞｼｯｸM-PRO" panose="020F0600000000000000" pitchFamily="50" charset="-128"/>
                <a:ea typeface="HG丸ｺﾞｼｯｸM-PRO" panose="020F0600000000000000" pitchFamily="50" charset="-128"/>
              </a:rPr>
              <a:t>～</a:t>
            </a:r>
            <a:r>
              <a:rPr lang="en-US" altLang="ja-JP" sz="1200" dirty="0">
                <a:ln w="0"/>
                <a:solidFill>
                  <a:prstClr val="black"/>
                </a:solidFill>
                <a:latin typeface="HG丸ｺﾞｼｯｸM-PRO" panose="020F0600000000000000" pitchFamily="50" charset="-128"/>
                <a:ea typeface="HG丸ｺﾞｼｯｸM-PRO" panose="020F0600000000000000" pitchFamily="50" charset="-128"/>
              </a:rPr>
              <a:t>15:15</a:t>
            </a:r>
            <a:r>
              <a:rPr lang="ja-JP" altLang="en-US" sz="1200" dirty="0">
                <a:ln w="0"/>
                <a:solidFill>
                  <a:prstClr val="black"/>
                </a:solidFill>
                <a:latin typeface="HG丸ｺﾞｼｯｸM-PRO" panose="020F0600000000000000" pitchFamily="50" charset="-128"/>
                <a:ea typeface="HG丸ｺﾞｼｯｸM-PRO" panose="020F0600000000000000" pitchFamily="50" charset="-128"/>
              </a:rPr>
              <a:t>　  個別相談⑤</a:t>
            </a:r>
            <a:r>
              <a:rPr lang="en-US" altLang="ja-JP" sz="1200" dirty="0">
                <a:ln w="0"/>
                <a:solidFill>
                  <a:prstClr val="black"/>
                </a:solidFill>
                <a:latin typeface="HG丸ｺﾞｼｯｸM-PRO" panose="020F0600000000000000" pitchFamily="50" charset="-128"/>
                <a:ea typeface="HG丸ｺﾞｼｯｸM-PRO" panose="020F0600000000000000" pitchFamily="50" charset="-128"/>
              </a:rPr>
              <a:t>15:30</a:t>
            </a:r>
            <a:r>
              <a:rPr lang="ja-JP" altLang="en-US" sz="1200" dirty="0">
                <a:ln w="0"/>
                <a:solidFill>
                  <a:prstClr val="black"/>
                </a:solidFill>
                <a:latin typeface="HG丸ｺﾞｼｯｸM-PRO" panose="020F0600000000000000" pitchFamily="50" charset="-128"/>
                <a:ea typeface="HG丸ｺﾞｼｯｸM-PRO" panose="020F0600000000000000" pitchFamily="50" charset="-128"/>
              </a:rPr>
              <a:t>～</a:t>
            </a:r>
            <a:r>
              <a:rPr lang="en-US" altLang="ja-JP" sz="1200" dirty="0">
                <a:ln w="0"/>
                <a:solidFill>
                  <a:prstClr val="black"/>
                </a:solidFill>
                <a:latin typeface="HG丸ｺﾞｼｯｸM-PRO" panose="020F0600000000000000" pitchFamily="50" charset="-128"/>
                <a:ea typeface="HG丸ｺﾞｼｯｸM-PRO" panose="020F0600000000000000" pitchFamily="50" charset="-128"/>
              </a:rPr>
              <a:t>16:30</a:t>
            </a:r>
          </a:p>
        </p:txBody>
      </p:sp>
      <p:sp>
        <p:nvSpPr>
          <p:cNvPr id="150" name="正方形/長方形 149"/>
          <p:cNvSpPr/>
          <p:nvPr/>
        </p:nvSpPr>
        <p:spPr>
          <a:xfrm>
            <a:off x="-8175495" y="3840422"/>
            <a:ext cx="4629995" cy="333425"/>
          </a:xfrm>
          <a:prstGeom prst="rect">
            <a:avLst/>
          </a:prstGeom>
          <a:noFill/>
          <a:ln>
            <a:noFill/>
          </a:ln>
        </p:spPr>
        <p:txBody>
          <a:bodyPr wrap="square" lIns="0" tIns="0" rIns="0" bIns="0">
            <a:spAutoFit/>
          </a:bodyPr>
          <a:lstStyle/>
          <a:p>
            <a:pPr>
              <a:lnSpc>
                <a:spcPts val="1300"/>
              </a:lnSpc>
            </a:pPr>
            <a:r>
              <a:rPr lang="ja-JP" altLang="en-US" sz="1600" dirty="0">
                <a:solidFill>
                  <a:srgbClr val="FF0000"/>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rPr>
              <a:t>　</a:t>
            </a:r>
            <a:endParaRPr lang="en-US" altLang="ja-JP" sz="1600" dirty="0">
              <a:solidFill>
                <a:srgbClr val="FF0000"/>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endParaRPr>
          </a:p>
          <a:p>
            <a:pPr>
              <a:lnSpc>
                <a:spcPts val="1300"/>
              </a:lnSpc>
            </a:pPr>
            <a:r>
              <a:rPr lang="ja-JP" altLang="en-US" sz="1050" dirty="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rPr>
              <a:t>■個別相談会スケジュールはこちら↓</a:t>
            </a:r>
            <a:endParaRPr lang="ja-JP" altLang="en-US" sz="400" dirty="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endParaRPr>
          </a:p>
        </p:txBody>
      </p:sp>
      <p:sp>
        <p:nvSpPr>
          <p:cNvPr id="151" name="正方形/長方形 150"/>
          <p:cNvSpPr/>
          <p:nvPr/>
        </p:nvSpPr>
        <p:spPr>
          <a:xfrm>
            <a:off x="-8195194" y="2992608"/>
            <a:ext cx="4629995" cy="333425"/>
          </a:xfrm>
          <a:prstGeom prst="rect">
            <a:avLst/>
          </a:prstGeom>
          <a:noFill/>
          <a:ln>
            <a:noFill/>
          </a:ln>
        </p:spPr>
        <p:txBody>
          <a:bodyPr wrap="square" lIns="0" tIns="0" rIns="0" bIns="0">
            <a:spAutoFit/>
          </a:bodyPr>
          <a:lstStyle/>
          <a:p>
            <a:pPr>
              <a:lnSpc>
                <a:spcPts val="1300"/>
              </a:lnSpc>
            </a:pPr>
            <a:r>
              <a:rPr lang="ja-JP" altLang="en-US" sz="1600" dirty="0">
                <a:solidFill>
                  <a:srgbClr val="FF0000"/>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rPr>
              <a:t>　</a:t>
            </a:r>
            <a:endParaRPr lang="en-US" altLang="ja-JP" sz="1600" dirty="0">
              <a:solidFill>
                <a:srgbClr val="FF0000"/>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endParaRPr>
          </a:p>
          <a:p>
            <a:pPr>
              <a:lnSpc>
                <a:spcPts val="1300"/>
              </a:lnSpc>
            </a:pPr>
            <a:r>
              <a:rPr lang="ja-JP" altLang="en-US" sz="1050" dirty="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rPr>
              <a:t>■</a:t>
            </a:r>
            <a:r>
              <a:rPr lang="en-US" altLang="ja-JP" sz="1050" dirty="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rPr>
              <a:t>1</a:t>
            </a:r>
            <a:r>
              <a:rPr lang="ja-JP" altLang="en-US" sz="1050" dirty="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rPr>
              <a:t>月</a:t>
            </a:r>
            <a:r>
              <a:rPr lang="en-US" altLang="ja-JP" sz="1050" dirty="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rPr>
              <a:t>5</a:t>
            </a:r>
            <a:r>
              <a:rPr lang="ja-JP" altLang="en-US" sz="1050" dirty="0" err="1">
                <a:solidFill>
                  <a:schemeClr val="tx1">
                    <a:lumMod val="85000"/>
                    <a:lumOff val="15000"/>
                  </a:schemeClr>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rPr>
              <a:t>，</a:t>
            </a:r>
            <a:r>
              <a:rPr lang="en-US" altLang="ja-JP" sz="1050" dirty="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rPr>
              <a:t>6</a:t>
            </a:r>
            <a:r>
              <a:rPr lang="ja-JP" altLang="en-US" sz="1050" dirty="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rPr>
              <a:t> ，</a:t>
            </a:r>
            <a:r>
              <a:rPr lang="en-US" altLang="ja-JP" sz="1050" dirty="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rPr>
              <a:t>13</a:t>
            </a:r>
            <a:r>
              <a:rPr lang="ja-JP" altLang="en-US" sz="1050" dirty="0" err="1">
                <a:solidFill>
                  <a:schemeClr val="tx1">
                    <a:lumMod val="85000"/>
                    <a:lumOff val="15000"/>
                  </a:schemeClr>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rPr>
              <a:t>，</a:t>
            </a:r>
            <a:r>
              <a:rPr lang="en-US" altLang="ja-JP" sz="1050" dirty="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rPr>
              <a:t>17</a:t>
            </a:r>
            <a:r>
              <a:rPr lang="ja-JP" altLang="en-US" sz="1050" dirty="0" err="1">
                <a:solidFill>
                  <a:schemeClr val="tx1">
                    <a:lumMod val="85000"/>
                    <a:lumOff val="15000"/>
                  </a:schemeClr>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rPr>
              <a:t>，</a:t>
            </a:r>
            <a:r>
              <a:rPr lang="en-US" altLang="ja-JP" sz="1050" dirty="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rPr>
              <a:t>18</a:t>
            </a:r>
            <a:r>
              <a:rPr lang="ja-JP" altLang="en-US" sz="1050" dirty="0" err="1">
                <a:solidFill>
                  <a:schemeClr val="tx1">
                    <a:lumMod val="85000"/>
                    <a:lumOff val="15000"/>
                  </a:schemeClr>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rPr>
              <a:t>，</a:t>
            </a:r>
            <a:r>
              <a:rPr lang="en-US" altLang="ja-JP" sz="1050" dirty="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rPr>
              <a:t>20</a:t>
            </a:r>
            <a:r>
              <a:rPr lang="ja-JP" altLang="en-US" sz="1050" dirty="0" err="1">
                <a:solidFill>
                  <a:schemeClr val="tx1">
                    <a:lumMod val="85000"/>
                    <a:lumOff val="15000"/>
                  </a:schemeClr>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rPr>
              <a:t>，</a:t>
            </a:r>
            <a:r>
              <a:rPr lang="en-US" altLang="ja-JP" sz="1050" dirty="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rPr>
              <a:t>27</a:t>
            </a:r>
            <a:r>
              <a:rPr lang="ja-JP" altLang="en-US" sz="1050" dirty="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rPr>
              <a:t>日はこちら↓</a:t>
            </a:r>
            <a:endParaRPr lang="ja-JP" altLang="en-US" sz="400" dirty="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endParaRPr>
          </a:p>
        </p:txBody>
      </p:sp>
      <p:grpSp>
        <p:nvGrpSpPr>
          <p:cNvPr id="292" name="グループ化 291"/>
          <p:cNvGrpSpPr/>
          <p:nvPr/>
        </p:nvGrpSpPr>
        <p:grpSpPr>
          <a:xfrm>
            <a:off x="-201992" y="7145999"/>
            <a:ext cx="7223801" cy="2968156"/>
            <a:chOff x="-371732" y="5176119"/>
            <a:chExt cx="7223801" cy="2968156"/>
          </a:xfrm>
        </p:grpSpPr>
        <p:grpSp>
          <p:nvGrpSpPr>
            <p:cNvPr id="302" name="グループ化 301"/>
            <p:cNvGrpSpPr/>
            <p:nvPr/>
          </p:nvGrpSpPr>
          <p:grpSpPr>
            <a:xfrm>
              <a:off x="-371732" y="5176119"/>
              <a:ext cx="7223801" cy="2968156"/>
              <a:chOff x="23851953" y="-1857871"/>
              <a:chExt cx="7223801" cy="2968156"/>
            </a:xfrm>
          </p:grpSpPr>
          <p:pic>
            <p:nvPicPr>
              <p:cNvPr id="306" name="図 305"/>
              <p:cNvPicPr>
                <a:picLocks noChangeAspect="1"/>
              </p:cNvPicPr>
              <p:nvPr/>
            </p:nvPicPr>
            <p:blipFill rotWithShape="1">
              <a:blip r:embed="rId14" cstate="print">
                <a:extLst>
                  <a:ext uri="{28A0092B-C50C-407E-A947-70E740481C1C}">
                    <a14:useLocalDpi xmlns:a14="http://schemas.microsoft.com/office/drawing/2010/main" val="0"/>
                  </a:ext>
                </a:extLst>
              </a:blip>
              <a:srcRect l="15173" t="6313" r="14860" b="7379"/>
              <a:stretch/>
            </p:blipFill>
            <p:spPr>
              <a:xfrm>
                <a:off x="28603735" y="-1781889"/>
                <a:ext cx="2472019" cy="1631448"/>
              </a:xfrm>
              <a:prstGeom prst="rect">
                <a:avLst/>
              </a:prstGeom>
            </p:spPr>
          </p:pic>
          <p:grpSp>
            <p:nvGrpSpPr>
              <p:cNvPr id="304" name="グループ化 303"/>
              <p:cNvGrpSpPr/>
              <p:nvPr/>
            </p:nvGrpSpPr>
            <p:grpSpPr>
              <a:xfrm>
                <a:off x="23851953" y="-1857871"/>
                <a:ext cx="4676617" cy="2968156"/>
                <a:chOff x="-1091141" y="67079"/>
                <a:chExt cx="4676617" cy="2966154"/>
              </a:xfrm>
            </p:grpSpPr>
            <p:grpSp>
              <p:nvGrpSpPr>
                <p:cNvPr id="308" name="グループ化 307"/>
                <p:cNvGrpSpPr/>
                <p:nvPr/>
              </p:nvGrpSpPr>
              <p:grpSpPr>
                <a:xfrm>
                  <a:off x="-1091141" y="67079"/>
                  <a:ext cx="3445408" cy="307570"/>
                  <a:chOff x="10445036" y="2053083"/>
                  <a:chExt cx="3514981" cy="313781"/>
                </a:xfrm>
              </p:grpSpPr>
              <p:sp>
                <p:nvSpPr>
                  <p:cNvPr id="314" name="角丸四角形 313"/>
                  <p:cNvSpPr/>
                  <p:nvPr/>
                </p:nvSpPr>
                <p:spPr>
                  <a:xfrm>
                    <a:off x="10750564" y="2064151"/>
                    <a:ext cx="2915853" cy="278937"/>
                  </a:xfrm>
                  <a:prstGeom prst="roundRect">
                    <a:avLst/>
                  </a:prstGeom>
                  <a:solidFill>
                    <a:srgbClr val="6E6397"/>
                  </a:solidFill>
                  <a:ln w="12700" cap="flat" cmpd="sng" algn="ctr">
                    <a:solidFill>
                      <a:srgbClr val="6E6397"/>
                    </a:solidFill>
                    <a:prstDash val="solid"/>
                    <a:miter lim="800000"/>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568" b="1" i="0" u="none" strike="noStrike" kern="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16" name="正方形/長方形 315"/>
                  <p:cNvSpPr/>
                  <p:nvPr/>
                </p:nvSpPr>
                <p:spPr>
                  <a:xfrm>
                    <a:off x="10445036" y="2053083"/>
                    <a:ext cx="3514981" cy="31378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30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メイリオ" panose="020B0604030504040204" pitchFamily="50" charset="-128"/>
                      </a:rPr>
                      <a:t>福岡県よろず支援拠点 とは </a:t>
                    </a:r>
                    <a:endParaRPr kumimoji="0" lang="en-US" altLang="ja-JP" sz="1400" b="1" i="0" u="sng" strike="noStrike" kern="0" cap="none" spc="30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grpSp>
            <p:sp>
              <p:nvSpPr>
                <p:cNvPr id="309" name="テキスト ボックス 308"/>
                <p:cNvSpPr txBox="1"/>
                <p:nvPr/>
              </p:nvSpPr>
              <p:spPr>
                <a:xfrm>
                  <a:off x="-340587" y="1694371"/>
                  <a:ext cx="3703203" cy="6920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rPr>
                    <a:t>所在地：福岡市博多区吉塚本町９－１５　</a:t>
                  </a:r>
                  <a:endParaRPr kumimoji="0" lang="en-US" altLang="ja-JP" sz="1200" b="0" i="0" u="none" strike="noStrike" kern="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rPr>
                    <a:t>              福岡県中小企業振興センタービル</a:t>
                  </a:r>
                  <a:r>
                    <a:rPr kumimoji="0" lang="en-US" altLang="ja-JP" sz="1100" b="0" i="0" u="none" strike="noStrike" kern="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rPr>
                    <a:t>6</a:t>
                  </a:r>
                  <a:r>
                    <a:rPr kumimoji="0" lang="ja-JP" altLang="en-US" sz="1100" b="0" i="0" u="none" strike="noStrike" kern="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rPr>
                    <a:t>階</a:t>
                  </a:r>
                  <a:endParaRPr kumimoji="0" lang="en-US" altLang="ja-JP" sz="600" b="0" i="0" u="none" strike="noStrike" kern="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endParaRPr>
                </a:p>
                <a:p>
                  <a:pPr lvl="0" defTabSz="914400">
                    <a:defRPr/>
                  </a:pPr>
                  <a:r>
                    <a:rPr kumimoji="0" lang="en-US" altLang="ja-JP" sz="1200" kern="0" dirty="0">
                      <a:solidFill>
                        <a:srgbClr val="002060"/>
                      </a:solidFill>
                      <a:latin typeface="HG丸ｺﾞｼｯｸM-PRO" panose="020F0600000000000000" pitchFamily="50" charset="-128"/>
                      <a:ea typeface="HG丸ｺﾞｼｯｸM-PRO" panose="020F0600000000000000" pitchFamily="50" charset="-128"/>
                    </a:rPr>
                    <a:t>TEL</a:t>
                  </a:r>
                  <a:r>
                    <a:rPr kumimoji="0" lang="ja-JP" altLang="en-US" sz="1200" kern="0" dirty="0">
                      <a:solidFill>
                        <a:srgbClr val="002060"/>
                      </a:solidFill>
                      <a:latin typeface="HG丸ｺﾞｼｯｸM-PRO" panose="020F0600000000000000" pitchFamily="50" charset="-128"/>
                      <a:ea typeface="HG丸ｺﾞｼｯｸM-PRO" panose="020F0600000000000000" pitchFamily="50" charset="-128"/>
                    </a:rPr>
                    <a:t>：   </a:t>
                  </a:r>
                  <a:r>
                    <a:rPr kumimoji="0" lang="de-DE" altLang="ja-JP" sz="1600" b="1" i="0" u="none" strike="noStrike" kern="0" cap="none" spc="267" normalizeH="0" baseline="0" noProof="0" dirty="0">
                      <a:ln w="0"/>
                      <a:solidFill>
                        <a:srgbClr val="FF0000"/>
                      </a:solidFill>
                      <a:effectLst/>
                      <a:uLnTx/>
                      <a:uFillTx/>
                      <a:latin typeface="HG丸ｺﾞｼｯｸM-PRO" panose="020F0600000000000000" pitchFamily="50" charset="-128"/>
                      <a:ea typeface="HG丸ｺﾞｼｯｸM-PRO" panose="020F0600000000000000" pitchFamily="50" charset="-128"/>
                    </a:rPr>
                    <a:t>092-622-7809</a:t>
                  </a:r>
                  <a:endParaRPr kumimoji="0" lang="de-DE" altLang="ja-JP" sz="1600" b="1" i="0" u="none" strike="noStrike" kern="0" cap="none" spc="294" normalizeH="0" baseline="0" noProof="0" dirty="0">
                    <a:ln w="0"/>
                    <a:solidFill>
                      <a:srgbClr val="FF0000"/>
                    </a:solidFill>
                    <a:effectLst/>
                    <a:uLnTx/>
                    <a:uFillTx/>
                    <a:latin typeface="HG丸ｺﾞｼｯｸM-PRO" panose="020F0600000000000000" pitchFamily="50" charset="-128"/>
                    <a:ea typeface="HG丸ｺﾞｼｯｸM-PRO" panose="020F0600000000000000" pitchFamily="50" charset="-128"/>
                  </a:endParaRPr>
                </a:p>
              </p:txBody>
            </p:sp>
            <p:sp>
              <p:nvSpPr>
                <p:cNvPr id="310" name="正方形/長方形 309"/>
                <p:cNvSpPr/>
                <p:nvPr/>
              </p:nvSpPr>
              <p:spPr>
                <a:xfrm>
                  <a:off x="-780470" y="455077"/>
                  <a:ext cx="4365946" cy="1029139"/>
                </a:xfrm>
                <a:prstGeom prst="rect">
                  <a:avLst/>
                </a:prstGeom>
              </p:spPr>
              <p:txBody>
                <a:bodyPr wrap="square">
                  <a:spAutoFit/>
                </a:bodyPr>
                <a:lstStyle/>
                <a:p>
                  <a:pPr>
                    <a:lnSpc>
                      <a:spcPts val="1500"/>
                    </a:lnSpc>
                  </a:pPr>
                  <a:r>
                    <a:rPr lang="en-US" altLang="ja-JP" sz="1100" dirty="0">
                      <a:ln w="0"/>
                      <a:solidFill>
                        <a:srgbClr val="002060"/>
                      </a:solidFill>
                      <a:latin typeface="HG丸ｺﾞｼｯｸM-PRO" panose="020F0600000000000000" pitchFamily="50" charset="-128"/>
                      <a:ea typeface="HG丸ｺﾞｼｯｸM-PRO" panose="020F0600000000000000" pitchFamily="50" charset="-128"/>
                    </a:rPr>
                    <a:t>『</a:t>
                  </a:r>
                  <a:r>
                    <a:rPr lang="ja-JP" altLang="en-US" sz="1100" dirty="0">
                      <a:ln w="0"/>
                      <a:solidFill>
                        <a:srgbClr val="002060"/>
                      </a:solidFill>
                      <a:latin typeface="HG丸ｺﾞｼｯｸM-PRO" panose="020F0600000000000000" pitchFamily="50" charset="-128"/>
                      <a:ea typeface="HG丸ｺﾞｼｯｸM-PRO" panose="020F0600000000000000" pitchFamily="50" charset="-128"/>
                    </a:rPr>
                    <a:t>よろず支援拠点</a:t>
                  </a:r>
                  <a:r>
                    <a:rPr lang="en-US" altLang="ja-JP" sz="1100" dirty="0">
                      <a:ln w="0"/>
                      <a:solidFill>
                        <a:srgbClr val="002060"/>
                      </a:solidFill>
                      <a:latin typeface="HG丸ｺﾞｼｯｸM-PRO" panose="020F0600000000000000" pitchFamily="50" charset="-128"/>
                      <a:ea typeface="HG丸ｺﾞｼｯｸM-PRO" panose="020F0600000000000000" pitchFamily="50" charset="-128"/>
                    </a:rPr>
                    <a:t>』</a:t>
                  </a:r>
                  <a:r>
                    <a:rPr lang="ja-JP" altLang="en-US" sz="1100" dirty="0">
                      <a:ln w="0"/>
                      <a:solidFill>
                        <a:srgbClr val="002060"/>
                      </a:solidFill>
                      <a:latin typeface="HG丸ｺﾞｼｯｸM-PRO" panose="020F0600000000000000" pitchFamily="50" charset="-128"/>
                      <a:ea typeface="HG丸ｺﾞｼｯｸM-PRO" panose="020F0600000000000000" pitchFamily="50" charset="-128"/>
                    </a:rPr>
                    <a:t>は平成２６年に国（中小企業庁）が全国４７都道府県に設置した</a:t>
                  </a:r>
                  <a:r>
                    <a:rPr lang="ja-JP" altLang="en-US" sz="1100" dirty="0">
                      <a:ln w="0"/>
                      <a:solidFill>
                        <a:srgbClr val="FF0000"/>
                      </a:solidFill>
                      <a:latin typeface="HG丸ｺﾞｼｯｸM-PRO" panose="020F0600000000000000" pitchFamily="50" charset="-128"/>
                      <a:ea typeface="HG丸ｺﾞｼｯｸM-PRO" panose="020F0600000000000000" pitchFamily="50" charset="-128"/>
                    </a:rPr>
                    <a:t>無料</a:t>
                  </a:r>
                  <a:r>
                    <a:rPr lang="ja-JP" altLang="en-US" sz="1100" dirty="0">
                      <a:ln w="0"/>
                      <a:solidFill>
                        <a:srgbClr val="002060"/>
                      </a:solidFill>
                      <a:latin typeface="HG丸ｺﾞｼｯｸM-PRO" panose="020F0600000000000000" pitchFamily="50" charset="-128"/>
                      <a:ea typeface="HG丸ｺﾞｼｯｸM-PRO" panose="020F0600000000000000" pitchFamily="50" charset="-128"/>
                    </a:rPr>
                    <a:t>の</a:t>
                  </a:r>
                  <a:r>
                    <a:rPr lang="ja-JP" altLang="en-US" sz="1100" dirty="0">
                      <a:ln w="0"/>
                      <a:solidFill>
                        <a:srgbClr val="FF0000"/>
                      </a:solidFill>
                      <a:latin typeface="HG丸ｺﾞｼｯｸM-PRO" panose="020F0600000000000000" pitchFamily="50" charset="-128"/>
                      <a:ea typeface="HG丸ｺﾞｼｯｸM-PRO" panose="020F0600000000000000" pitchFamily="50" charset="-128"/>
                    </a:rPr>
                    <a:t>経営相談窓口</a:t>
                  </a:r>
                  <a:r>
                    <a:rPr lang="ja-JP" altLang="en-US" sz="1100" dirty="0">
                      <a:ln w="0"/>
                      <a:solidFill>
                        <a:srgbClr val="002060"/>
                      </a:solidFill>
                      <a:latin typeface="HG丸ｺﾞｼｯｸM-PRO" panose="020F0600000000000000" pitchFamily="50" charset="-128"/>
                      <a:ea typeface="HG丸ｺﾞｼｯｸM-PRO" panose="020F0600000000000000" pitchFamily="50" charset="-128"/>
                    </a:rPr>
                    <a:t>です。福岡県では</a:t>
                  </a:r>
                  <a:r>
                    <a:rPr lang="en-US" altLang="ja-JP" sz="1100" dirty="0">
                      <a:ln w="0"/>
                      <a:solidFill>
                        <a:srgbClr val="002060"/>
                      </a:solidFill>
                      <a:latin typeface="HG丸ｺﾞｼｯｸM-PRO" panose="020F0600000000000000" pitchFamily="50" charset="-128"/>
                      <a:ea typeface="HG丸ｺﾞｼｯｸM-PRO" panose="020F0600000000000000" pitchFamily="50" charset="-128"/>
                    </a:rPr>
                    <a:t>(</a:t>
                  </a:r>
                  <a:r>
                    <a:rPr lang="ja-JP" altLang="en-US" sz="1100" dirty="0">
                      <a:ln w="0"/>
                      <a:solidFill>
                        <a:srgbClr val="002060"/>
                      </a:solidFill>
                      <a:latin typeface="HG丸ｺﾞｼｯｸM-PRO" panose="020F0600000000000000" pitchFamily="50" charset="-128"/>
                      <a:ea typeface="HG丸ｺﾞｼｯｸM-PRO" panose="020F0600000000000000" pitchFamily="50" charset="-128"/>
                    </a:rPr>
                    <a:t>公財</a:t>
                  </a:r>
                  <a:r>
                    <a:rPr lang="en-US" altLang="ja-JP" sz="1100" dirty="0">
                      <a:ln w="0"/>
                      <a:solidFill>
                        <a:srgbClr val="002060"/>
                      </a:solidFill>
                      <a:latin typeface="HG丸ｺﾞｼｯｸM-PRO" panose="020F0600000000000000" pitchFamily="50" charset="-128"/>
                      <a:ea typeface="HG丸ｺﾞｼｯｸM-PRO" panose="020F0600000000000000" pitchFamily="50" charset="-128"/>
                    </a:rPr>
                    <a:t>)</a:t>
                  </a:r>
                  <a:r>
                    <a:rPr lang="ja-JP" altLang="en-US" sz="1100" dirty="0">
                      <a:ln w="0"/>
                      <a:solidFill>
                        <a:srgbClr val="002060"/>
                      </a:solidFill>
                      <a:latin typeface="HG丸ｺﾞｼｯｸM-PRO" panose="020F0600000000000000" pitchFamily="50" charset="-128"/>
                      <a:ea typeface="HG丸ｺﾞｼｯｸM-PRO" panose="020F0600000000000000" pitchFamily="50" charset="-128"/>
                    </a:rPr>
                    <a:t>福岡県中小企業振興センターに</a:t>
                  </a:r>
                  <a:r>
                    <a:rPr lang="en-US" altLang="ja-JP" sz="1100" dirty="0">
                      <a:ln w="0"/>
                      <a:solidFill>
                        <a:srgbClr val="002060"/>
                      </a:solidFill>
                      <a:latin typeface="HG丸ｺﾞｼｯｸM-PRO" panose="020F0600000000000000" pitchFamily="50" charset="-128"/>
                      <a:ea typeface="HG丸ｺﾞｼｯｸM-PRO" panose="020F0600000000000000" pitchFamily="50" charset="-128"/>
                    </a:rPr>
                    <a:t>『</a:t>
                  </a:r>
                  <a:r>
                    <a:rPr lang="ja-JP" altLang="en-US" sz="1100" dirty="0">
                      <a:ln w="0"/>
                      <a:solidFill>
                        <a:srgbClr val="002060"/>
                      </a:solidFill>
                      <a:latin typeface="HG丸ｺﾞｼｯｸM-PRO" panose="020F0600000000000000" pitchFamily="50" charset="-128"/>
                      <a:ea typeface="HG丸ｺﾞｼｯｸM-PRO" panose="020F0600000000000000" pitchFamily="50" charset="-128"/>
                    </a:rPr>
                    <a:t>福岡県よろず支援拠点</a:t>
                  </a:r>
                  <a:r>
                    <a:rPr lang="en-US" altLang="ja-JP" sz="1100" dirty="0">
                      <a:ln w="0"/>
                      <a:solidFill>
                        <a:srgbClr val="002060"/>
                      </a:solidFill>
                      <a:latin typeface="HG丸ｺﾞｼｯｸM-PRO" panose="020F0600000000000000" pitchFamily="50" charset="-128"/>
                      <a:ea typeface="HG丸ｺﾞｼｯｸM-PRO" panose="020F0600000000000000" pitchFamily="50" charset="-128"/>
                    </a:rPr>
                    <a:t>』</a:t>
                  </a:r>
                  <a:r>
                    <a:rPr lang="ja-JP" altLang="en-US" sz="1100" dirty="0">
                      <a:ln w="0"/>
                      <a:solidFill>
                        <a:srgbClr val="002060"/>
                      </a:solidFill>
                      <a:latin typeface="HG丸ｺﾞｼｯｸM-PRO" panose="020F0600000000000000" pitchFamily="50" charset="-128"/>
                      <a:ea typeface="HG丸ｺﾞｼｯｸM-PRO" panose="020F0600000000000000" pitchFamily="50" charset="-128"/>
                    </a:rPr>
                    <a:t>が設置されており、</a:t>
                  </a:r>
                  <a:r>
                    <a:rPr lang="ja-JP" altLang="en-US" sz="1100" dirty="0">
                      <a:ln w="0"/>
                      <a:solidFill>
                        <a:srgbClr val="FF0000"/>
                      </a:solidFill>
                      <a:latin typeface="HG丸ｺﾞｼｯｸM-PRO" panose="020F0600000000000000" pitchFamily="50" charset="-128"/>
                      <a:ea typeface="HG丸ｺﾞｼｯｸM-PRO" panose="020F0600000000000000" pitchFamily="50" charset="-128"/>
                    </a:rPr>
                    <a:t>５６</a:t>
                  </a:r>
                  <a:r>
                    <a:rPr lang="ja-JP" altLang="en-US" sz="1100" dirty="0">
                      <a:ln w="0"/>
                      <a:solidFill>
                        <a:srgbClr val="002060"/>
                      </a:solidFill>
                      <a:latin typeface="HG丸ｺﾞｼｯｸM-PRO" panose="020F0600000000000000" pitchFamily="50" charset="-128"/>
                      <a:ea typeface="HG丸ｺﾞｼｯｸM-PRO" panose="020F0600000000000000" pitchFamily="50" charset="-128"/>
                    </a:rPr>
                    <a:t>名のコンサルタント（</a:t>
                  </a:r>
                  <a:r>
                    <a:rPr lang="ja-JP" altLang="en-US" sz="1100" dirty="0">
                      <a:ln w="0"/>
                      <a:solidFill>
                        <a:srgbClr val="FF0000"/>
                      </a:solidFill>
                      <a:latin typeface="HG丸ｺﾞｼｯｸM-PRO" panose="020F0600000000000000" pitchFamily="50" charset="-128"/>
                      <a:ea typeface="HG丸ｺﾞｼｯｸM-PRO" panose="020F0600000000000000" pitchFamily="50" charset="-128"/>
                    </a:rPr>
                    <a:t>女性も多数在籍</a:t>
                  </a:r>
                  <a:r>
                    <a:rPr lang="ja-JP" altLang="en-US" sz="1100" dirty="0">
                      <a:ln w="0"/>
                      <a:solidFill>
                        <a:srgbClr val="002060"/>
                      </a:solidFill>
                      <a:latin typeface="HG丸ｺﾞｼｯｸM-PRO" panose="020F0600000000000000" pitchFamily="50" charset="-128"/>
                      <a:ea typeface="HG丸ｺﾞｼｯｸM-PRO" panose="020F0600000000000000" pitchFamily="50" charset="-128"/>
                    </a:rPr>
                    <a:t>！）が日々、個別相談や少人数セミナーを行っています。 </a:t>
                  </a:r>
                  <a:endParaRPr lang="en-US" altLang="ja-JP" sz="800" dirty="0">
                    <a:ln w="0"/>
                    <a:solidFill>
                      <a:prstClr val="black"/>
                    </a:solidFill>
                    <a:latin typeface="HG丸ｺﾞｼｯｸM-PRO" panose="020F0600000000000000" pitchFamily="50" charset="-128"/>
                    <a:ea typeface="HG丸ｺﾞｼｯｸM-PRO" panose="020F0600000000000000" pitchFamily="50" charset="-128"/>
                  </a:endParaRPr>
                </a:p>
              </p:txBody>
            </p:sp>
            <p:grpSp>
              <p:nvGrpSpPr>
                <p:cNvPr id="311" name="グループ化 310"/>
                <p:cNvGrpSpPr/>
                <p:nvPr/>
              </p:nvGrpSpPr>
              <p:grpSpPr>
                <a:xfrm>
                  <a:off x="-371901" y="2509759"/>
                  <a:ext cx="3753991" cy="523474"/>
                  <a:chOff x="11775875" y="5083329"/>
                  <a:chExt cx="3753991" cy="523474"/>
                </a:xfrm>
              </p:grpSpPr>
              <p:pic>
                <p:nvPicPr>
                  <p:cNvPr id="312" name="図 311"/>
                  <p:cNvPicPr>
                    <a:picLocks noChangeAspect="1"/>
                  </p:cNvPicPr>
                  <p:nvPr/>
                </p:nvPicPr>
                <p:blipFill>
                  <a:blip r:embed="rId15"/>
                  <a:stretch>
                    <a:fillRect/>
                  </a:stretch>
                </p:blipFill>
                <p:spPr>
                  <a:xfrm>
                    <a:off x="12422535" y="5343260"/>
                    <a:ext cx="1510279" cy="263543"/>
                  </a:xfrm>
                  <a:prstGeom prst="rect">
                    <a:avLst/>
                  </a:prstGeom>
                </p:spPr>
              </p:pic>
              <p:sp>
                <p:nvSpPr>
                  <p:cNvPr id="313" name="角丸四角形 312"/>
                  <p:cNvSpPr/>
                  <p:nvPr/>
                </p:nvSpPr>
                <p:spPr>
                  <a:xfrm>
                    <a:off x="11775875" y="5083329"/>
                    <a:ext cx="3753991" cy="187159"/>
                  </a:xfrm>
                  <a:prstGeom prst="roundRect">
                    <a:avLst/>
                  </a:prstGeom>
                  <a:noFill/>
                  <a:ln w="12700" cap="flat" cmpd="sng" algn="ctr">
                    <a:noFill/>
                    <a:prstDash val="solid"/>
                    <a:miter lim="800000"/>
                  </a:ln>
                  <a:effectLst/>
                </p:spPr>
                <p:txBody>
                  <a:bodyPr wrap="square" lIns="0" tIns="0" rIns="0" b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　</a:t>
                    </a:r>
                    <a:r>
                      <a:rPr kumimoji="0" lang="en-US" altLang="ja-JP" sz="1100" b="0" i="0" u="none" strike="noStrike" kern="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https://yorozu-fukuoka.go.jp/</a:t>
                    </a:r>
                  </a:p>
                </p:txBody>
              </p:sp>
            </p:grpSp>
          </p:grpSp>
        </p:grpSp>
        <p:sp>
          <p:nvSpPr>
            <p:cNvPr id="303" name="円/楕円 55"/>
            <p:cNvSpPr/>
            <p:nvPr/>
          </p:nvSpPr>
          <p:spPr>
            <a:xfrm>
              <a:off x="1664972" y="7356695"/>
              <a:ext cx="971736" cy="373929"/>
            </a:xfrm>
            <a:prstGeom prst="ellipse">
              <a:avLst/>
            </a:prstGeom>
            <a:noFill/>
            <a:ln w="12700" cap="flat" cmpd="sng" algn="ctr">
              <a:noFill/>
              <a:prstDash val="solid"/>
              <a:miter lim="800000"/>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源柔ゴシックL Heavy" panose="020B0702020203020207" pitchFamily="50" charset="-128"/>
                </a:rPr>
                <a:t>（受付時間／平日 </a:t>
              </a:r>
              <a:r>
                <a:rPr kumimoji="0" lang="en-US" altLang="ja-JP" sz="1050" b="0" i="0" u="none" strike="noStrike" kern="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源柔ゴシックL Heavy" panose="020B0702020203020207" pitchFamily="50" charset="-128"/>
                </a:rPr>
                <a:t>9:00</a:t>
              </a:r>
              <a:r>
                <a:rPr kumimoji="0" lang="ja-JP" altLang="en-US" sz="1050" b="0" i="0" u="none" strike="noStrike" kern="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源柔ゴシックL Heavy" panose="020B0702020203020207" pitchFamily="50" charset="-128"/>
                </a:rPr>
                <a:t>～</a:t>
              </a:r>
              <a:r>
                <a:rPr kumimoji="0" lang="en-US" altLang="ja-JP" sz="1050" b="0" i="0" u="none" strike="noStrike" kern="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源柔ゴシックL Heavy" panose="020B0702020203020207" pitchFamily="50" charset="-128"/>
                </a:rPr>
                <a:t>16:00</a:t>
              </a:r>
              <a:r>
                <a:rPr kumimoji="0" lang="ja-JP" altLang="en-US" sz="1050" b="0" i="0" u="none" strike="noStrike" kern="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源柔ゴシックL Heavy" panose="020B0702020203020207" pitchFamily="50" charset="-128"/>
                </a:rPr>
                <a:t>）</a:t>
              </a:r>
              <a:endParaRPr kumimoji="0" lang="ja-JP" altLang="en-US" sz="600" b="0" i="0" u="none" strike="noStrike" kern="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源柔ゴシックL Heavy" panose="020B0702020203020207" pitchFamily="50" charset="-128"/>
              </a:endParaRPr>
            </a:p>
          </p:txBody>
        </p:sp>
      </p:grpSp>
      <p:sp>
        <p:nvSpPr>
          <p:cNvPr id="171" name="角丸四角形 170"/>
          <p:cNvSpPr/>
          <p:nvPr/>
        </p:nvSpPr>
        <p:spPr>
          <a:xfrm>
            <a:off x="8680736" y="8397009"/>
            <a:ext cx="2219328" cy="701803"/>
          </a:xfrm>
          <a:prstGeom prst="roundRect">
            <a:avLst/>
          </a:prstGeom>
          <a:noFill/>
          <a:ln w="12700">
            <a:noFill/>
          </a:ln>
        </p:spPr>
        <p:style>
          <a:lnRef idx="3">
            <a:schemeClr val="lt1"/>
          </a:lnRef>
          <a:fillRef idx="1">
            <a:schemeClr val="accent6"/>
          </a:fillRef>
          <a:effectRef idx="1">
            <a:schemeClr val="accent6"/>
          </a:effectRef>
          <a:fontRef idx="minor">
            <a:schemeClr val="lt1"/>
          </a:fontRef>
        </p:style>
        <p:txBody>
          <a:bodyPr wrap="none" lIns="0" tIns="0" rIns="0" bIns="0" rtlCol="0" anchor="ctr">
            <a:noAutofit/>
          </a:bodyPr>
          <a:lstStyle/>
          <a:p>
            <a:r>
              <a:rPr lang="ja-JP" altLang="en-US" sz="1400" b="1" dirty="0">
                <a:solidFill>
                  <a:srgbClr val="4C4468"/>
                </a:solidFill>
                <a:latin typeface="HG丸ｺﾞｼｯｸM-PRO" panose="020F0600000000000000" pitchFamily="50" charset="-128"/>
                <a:ea typeface="HG丸ｺﾞｼｯｸM-PRO" panose="020F0600000000000000" pitchFamily="50" charset="-128"/>
              </a:rPr>
              <a:t>・セミナー  → ホームページの申込フォームから</a:t>
            </a:r>
            <a:endParaRPr lang="en-US" altLang="ja-JP" sz="1000" b="1" dirty="0">
              <a:solidFill>
                <a:srgbClr val="4C4468"/>
              </a:solidFill>
              <a:latin typeface="HG丸ｺﾞｼｯｸM-PRO" panose="020F0600000000000000" pitchFamily="50" charset="-128"/>
              <a:ea typeface="HG丸ｺﾞｼｯｸM-PRO" panose="020F0600000000000000" pitchFamily="50" charset="-128"/>
            </a:endParaRPr>
          </a:p>
          <a:p>
            <a:endParaRPr lang="en-US" altLang="ja-JP" sz="400" b="1" dirty="0">
              <a:solidFill>
                <a:srgbClr val="4C4468"/>
              </a:solidFill>
              <a:latin typeface="HG丸ｺﾞｼｯｸM-PRO" panose="020F0600000000000000" pitchFamily="50" charset="-128"/>
              <a:ea typeface="HG丸ｺﾞｼｯｸM-PRO" panose="020F0600000000000000" pitchFamily="50" charset="-128"/>
            </a:endParaRPr>
          </a:p>
          <a:p>
            <a:r>
              <a:rPr lang="ja-JP" altLang="en-US" sz="1400" b="1" dirty="0">
                <a:solidFill>
                  <a:srgbClr val="4C4468"/>
                </a:solidFill>
                <a:latin typeface="HG丸ｺﾞｼｯｸM-PRO" panose="020F0600000000000000" pitchFamily="50" charset="-128"/>
                <a:ea typeface="HG丸ｺﾞｼｯｸM-PRO" panose="020F0600000000000000" pitchFamily="50" charset="-128"/>
              </a:rPr>
              <a:t>・個別相談</a:t>
            </a:r>
            <a:endParaRPr lang="en-US" altLang="ja-JP" sz="11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225" name="正方形/長方形 224"/>
          <p:cNvSpPr/>
          <p:nvPr/>
        </p:nvSpPr>
        <p:spPr>
          <a:xfrm>
            <a:off x="9637316" y="8648631"/>
            <a:ext cx="3663182" cy="400110"/>
          </a:xfrm>
          <a:prstGeom prst="rect">
            <a:avLst/>
          </a:prstGeom>
        </p:spPr>
        <p:txBody>
          <a:bodyPr wrap="none">
            <a:spAutoFit/>
          </a:bodyPr>
          <a:lstStyle/>
          <a:p>
            <a:pPr lvl="0"/>
            <a:r>
              <a:rPr lang="ja-JP" altLang="en-US" sz="1400" b="1" dirty="0">
                <a:solidFill>
                  <a:srgbClr val="4C4468"/>
                </a:solidFill>
                <a:latin typeface="HG丸ｺﾞｼｯｸM-PRO" panose="020F0600000000000000" pitchFamily="50" charset="-128"/>
                <a:ea typeface="HG丸ｺﾞｼｯｸM-PRO" panose="020F0600000000000000" pitchFamily="50" charset="-128"/>
              </a:rPr>
              <a:t>→</a:t>
            </a:r>
            <a:r>
              <a:rPr lang="ja-JP" altLang="en-US" sz="1400" dirty="0">
                <a:solidFill>
                  <a:srgbClr val="4C4468"/>
                </a:solidFill>
                <a:latin typeface="HG丸ｺﾞｼｯｸM-PRO" panose="020F0600000000000000" pitchFamily="50" charset="-128"/>
                <a:ea typeface="HG丸ｺﾞｼｯｸM-PRO" panose="020F0600000000000000" pitchFamily="50" charset="-128"/>
              </a:rPr>
              <a:t> </a:t>
            </a:r>
            <a:r>
              <a:rPr lang="ja-JP" altLang="en-US" sz="1400" b="1" dirty="0">
                <a:solidFill>
                  <a:srgbClr val="4C4468"/>
                </a:solidFill>
                <a:latin typeface="HG丸ｺﾞｼｯｸM-PRO" panose="020F0600000000000000" pitchFamily="50" charset="-128"/>
                <a:ea typeface="HG丸ｺﾞｼｯｸM-PRO" panose="020F0600000000000000" pitchFamily="50" charset="-128"/>
              </a:rPr>
              <a:t>電話から </a:t>
            </a:r>
            <a:r>
              <a:rPr lang="ja-JP" altLang="en-US" sz="1600" b="1" dirty="0">
                <a:solidFill>
                  <a:srgbClr val="4C4468"/>
                </a:solidFill>
                <a:latin typeface="HG丸ｺﾞｼｯｸM-PRO" panose="020F0600000000000000" pitchFamily="50" charset="-128"/>
                <a:ea typeface="HG丸ｺﾞｼｯｸM-PRO" panose="020F0600000000000000" pitchFamily="50" charset="-128"/>
              </a:rPr>
              <a:t>☎ </a:t>
            </a:r>
            <a:r>
              <a:rPr lang="en-US" altLang="ja-JP" sz="2000" b="1" dirty="0">
                <a:solidFill>
                  <a:srgbClr val="FF0000"/>
                </a:solidFill>
                <a:latin typeface="HG丸ｺﾞｼｯｸM-PRO" panose="020F0600000000000000" pitchFamily="50" charset="-128"/>
                <a:ea typeface="HG丸ｺﾞｼｯｸM-PRO" panose="020F0600000000000000" pitchFamily="50" charset="-128"/>
              </a:rPr>
              <a:t>092-622-7809</a:t>
            </a:r>
          </a:p>
        </p:txBody>
      </p:sp>
      <p:grpSp>
        <p:nvGrpSpPr>
          <p:cNvPr id="6" name="グループ化 5"/>
          <p:cNvGrpSpPr/>
          <p:nvPr/>
        </p:nvGrpSpPr>
        <p:grpSpPr>
          <a:xfrm>
            <a:off x="12905050" y="8493667"/>
            <a:ext cx="1169756" cy="204260"/>
            <a:chOff x="12722622" y="8500858"/>
            <a:chExt cx="1464135" cy="255664"/>
          </a:xfrm>
        </p:grpSpPr>
        <p:pic>
          <p:nvPicPr>
            <p:cNvPr id="260" name="図 259"/>
            <p:cNvPicPr>
              <a:picLocks noChangeAspect="1"/>
            </p:cNvPicPr>
            <p:nvPr/>
          </p:nvPicPr>
          <p:blipFill>
            <a:blip r:embed="rId15"/>
            <a:stretch>
              <a:fillRect/>
            </a:stretch>
          </p:blipFill>
          <p:spPr>
            <a:xfrm>
              <a:off x="12722622" y="8500858"/>
              <a:ext cx="1464135" cy="255664"/>
            </a:xfrm>
            <a:prstGeom prst="rect">
              <a:avLst/>
            </a:prstGeom>
          </p:spPr>
        </p:pic>
        <p:sp>
          <p:nvSpPr>
            <p:cNvPr id="261" name="テキスト ボックス 260"/>
            <p:cNvSpPr txBox="1"/>
            <p:nvPr/>
          </p:nvSpPr>
          <p:spPr>
            <a:xfrm>
              <a:off x="12769063" y="8544936"/>
              <a:ext cx="991276" cy="123200"/>
            </a:xfrm>
            <a:prstGeom prst="rect">
              <a:avLst/>
            </a:prstGeom>
            <a:solidFill>
              <a:schemeClr val="bg1"/>
            </a:solidFill>
          </p:spPr>
          <p:txBody>
            <a:bodyPr wrap="square" lIns="0" tIns="0" rIns="0" bIns="0" rtlCol="0" anchor="ctr" anchorCtr="1">
              <a:noAutofit/>
            </a:bodyPr>
            <a:lstStyle/>
            <a:p>
              <a:r>
                <a:rPr kumimoji="1" lang="ja-JP" altLang="en-US" sz="850" b="1" dirty="0">
                  <a:latin typeface="HG丸ｺﾞｼｯｸM-PRO" panose="020F0600000000000000" pitchFamily="50" charset="-128"/>
                  <a:ea typeface="HG丸ｺﾞｼｯｸM-PRO" panose="020F0600000000000000" pitchFamily="50" charset="-128"/>
                </a:rPr>
                <a:t>久留米</a:t>
              </a:r>
              <a:r>
                <a:rPr lang="ja-JP" altLang="en-US" sz="850" b="1" dirty="0">
                  <a:latin typeface="HG丸ｺﾞｼｯｸM-PRO" panose="020F0600000000000000" pitchFamily="50" charset="-128"/>
                  <a:ea typeface="HG丸ｺﾞｼｯｸM-PRO" panose="020F0600000000000000" pitchFamily="50" charset="-128"/>
                </a:rPr>
                <a:t>よろず</a:t>
              </a:r>
              <a:endParaRPr kumimoji="1" lang="en-US" altLang="ja-JP" sz="850" b="1" dirty="0">
                <a:latin typeface="HG丸ｺﾞｼｯｸM-PRO" panose="020F0600000000000000" pitchFamily="50" charset="-128"/>
                <a:ea typeface="HG丸ｺﾞｼｯｸM-PRO" panose="020F0600000000000000" pitchFamily="50" charset="-128"/>
              </a:endParaRPr>
            </a:p>
          </p:txBody>
        </p:sp>
      </p:grpSp>
      <p:sp>
        <p:nvSpPr>
          <p:cNvPr id="262" name="円/楕円 55"/>
          <p:cNvSpPr/>
          <p:nvPr/>
        </p:nvSpPr>
        <p:spPr>
          <a:xfrm>
            <a:off x="10727206" y="9038855"/>
            <a:ext cx="2709061" cy="23193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200" dirty="0">
                <a:solidFill>
                  <a:srgbClr val="4C4468"/>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rPr>
              <a:t>（受付時間／平日</a:t>
            </a:r>
            <a:r>
              <a:rPr lang="en-US" altLang="ja-JP" sz="1200" dirty="0">
                <a:solidFill>
                  <a:srgbClr val="4C4468"/>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rPr>
              <a:t>9:00</a:t>
            </a:r>
            <a:r>
              <a:rPr lang="ja-JP" altLang="en-US" sz="1200" dirty="0">
                <a:solidFill>
                  <a:srgbClr val="4C4468"/>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rPr>
              <a:t>～</a:t>
            </a:r>
            <a:r>
              <a:rPr lang="en-US" altLang="ja-JP" sz="1200" dirty="0">
                <a:solidFill>
                  <a:srgbClr val="4C4468"/>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rPr>
              <a:t>16:00</a:t>
            </a:r>
            <a:r>
              <a:rPr lang="ja-JP" altLang="en-US" sz="1200" dirty="0">
                <a:solidFill>
                  <a:srgbClr val="4C4468"/>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rPr>
              <a:t>）</a:t>
            </a:r>
            <a:endParaRPr lang="ja-JP" altLang="en-US" sz="700" dirty="0">
              <a:solidFill>
                <a:srgbClr val="4C4468"/>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endParaRPr>
          </a:p>
        </p:txBody>
      </p:sp>
      <p:pic>
        <p:nvPicPr>
          <p:cNvPr id="8" name="図 7">
            <a:extLst>
              <a:ext uri="{FF2B5EF4-FFF2-40B4-BE49-F238E27FC236}">
                <a16:creationId xmlns:a16="http://schemas.microsoft.com/office/drawing/2014/main" id="{78C50EAE-5717-4890-9C8F-134AC4BA645F}"/>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512033" y="4241202"/>
            <a:ext cx="450000" cy="450000"/>
          </a:xfrm>
          <a:prstGeom prst="rect">
            <a:avLst/>
          </a:prstGeom>
        </p:spPr>
      </p:pic>
      <p:pic>
        <p:nvPicPr>
          <p:cNvPr id="293" name="図 29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41056" y="3982428"/>
            <a:ext cx="907067" cy="907067"/>
          </a:xfrm>
          <a:prstGeom prst="rect">
            <a:avLst/>
          </a:prstGeom>
        </p:spPr>
      </p:pic>
      <p:pic>
        <p:nvPicPr>
          <p:cNvPr id="295" name="図 29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6753171" y="4841371"/>
            <a:ext cx="278867" cy="235541"/>
          </a:xfrm>
          <a:prstGeom prst="rect">
            <a:avLst/>
          </a:prstGeom>
        </p:spPr>
      </p:pic>
      <p:pic>
        <p:nvPicPr>
          <p:cNvPr id="296" name="図 29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6705203" y="5139929"/>
            <a:ext cx="366331" cy="55226"/>
          </a:xfrm>
          <a:prstGeom prst="rect">
            <a:avLst/>
          </a:prstGeom>
        </p:spPr>
      </p:pic>
      <p:sp>
        <p:nvSpPr>
          <p:cNvPr id="170" name="正方形/長方形 169">
            <a:extLst>
              <a:ext uri="{FF2B5EF4-FFF2-40B4-BE49-F238E27FC236}">
                <a16:creationId xmlns:a16="http://schemas.microsoft.com/office/drawing/2014/main" id="{0C043BF6-56A3-42DF-A76C-EDC5D6EADCA2}"/>
              </a:ext>
            </a:extLst>
          </p:cNvPr>
          <p:cNvSpPr/>
          <p:nvPr/>
        </p:nvSpPr>
        <p:spPr>
          <a:xfrm>
            <a:off x="255450" y="6543552"/>
            <a:ext cx="7238194" cy="381130"/>
          </a:xfrm>
          <a:prstGeom prst="rect">
            <a:avLst/>
          </a:prstGeom>
        </p:spPr>
        <p:txBody>
          <a:bodyPr wrap="square">
            <a:spAutoFit/>
          </a:bodyPr>
          <a:lstStyle/>
          <a:p>
            <a:pPr>
              <a:lnSpc>
                <a:spcPts val="1200"/>
              </a:lnSpc>
            </a:pPr>
            <a:r>
              <a:rPr lang="en-US" altLang="ja-JP" sz="900" dirty="0">
                <a:latin typeface="ＭＳ Ｐゴシック" panose="020B0600070205080204" pitchFamily="50" charset="-128"/>
                <a:ea typeface="ＭＳ Ｐゴシック" panose="020B0600070205080204" pitchFamily="50" charset="-128"/>
              </a:rPr>
              <a:t>※</a:t>
            </a:r>
            <a:r>
              <a:rPr lang="ja-JP" altLang="en-US" sz="900" dirty="0">
                <a:latin typeface="ＭＳ Ｐゴシック" panose="020B0600070205080204" pitchFamily="50" charset="-128"/>
                <a:ea typeface="ＭＳ Ｐゴシック" panose="020B0600070205080204" pitchFamily="50" charset="-128"/>
              </a:rPr>
              <a:t>各種コンサルタント業を主業とされる事業者、本業のかたわらコンサルに準ずる業務を請負う事業者様の、個別相談のご利用、ならびにセミナー</a:t>
            </a:r>
            <a:endParaRPr lang="en-US" altLang="ja-JP" sz="900" dirty="0">
              <a:latin typeface="ＭＳ Ｐゴシック" panose="020B0600070205080204" pitchFamily="50" charset="-128"/>
              <a:ea typeface="ＭＳ Ｐゴシック" panose="020B0600070205080204" pitchFamily="50" charset="-128"/>
            </a:endParaRPr>
          </a:p>
          <a:p>
            <a:pPr>
              <a:lnSpc>
                <a:spcPts val="1200"/>
              </a:lnSpc>
            </a:pPr>
            <a:r>
              <a:rPr lang="ja-JP" altLang="en-US" sz="900" dirty="0">
                <a:latin typeface="ＭＳ Ｐゴシック" panose="020B0600070205080204" pitchFamily="50" charset="-128"/>
                <a:ea typeface="ＭＳ Ｐゴシック" panose="020B0600070205080204" pitchFamily="50" charset="-128"/>
              </a:rPr>
              <a:t>　受講をお断りいたします。また、その他業種によっては受講をお断りさせていただく場合がございます。詳細はホームページで  ご確認ください。</a:t>
            </a:r>
          </a:p>
        </p:txBody>
      </p:sp>
      <p:sp>
        <p:nvSpPr>
          <p:cNvPr id="186" name="正方形/長方形 185">
            <a:extLst>
              <a:ext uri="{FF2B5EF4-FFF2-40B4-BE49-F238E27FC236}">
                <a16:creationId xmlns:a16="http://schemas.microsoft.com/office/drawing/2014/main" id="{8D62CC76-C539-492B-939C-9376AF98F631}"/>
              </a:ext>
            </a:extLst>
          </p:cNvPr>
          <p:cNvSpPr/>
          <p:nvPr/>
        </p:nvSpPr>
        <p:spPr>
          <a:xfrm rot="16200000">
            <a:off x="3626203" y="-2912695"/>
            <a:ext cx="297933" cy="7391425"/>
          </a:xfrm>
          <a:prstGeom prst="rect">
            <a:avLst/>
          </a:prstGeom>
          <a:solidFill>
            <a:srgbClr val="4C4468"/>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187" name="テキスト ボックス 186"/>
          <p:cNvSpPr txBox="1"/>
          <p:nvPr/>
        </p:nvSpPr>
        <p:spPr>
          <a:xfrm>
            <a:off x="166402" y="642006"/>
            <a:ext cx="4870681" cy="338554"/>
          </a:xfrm>
          <a:prstGeom prst="rect">
            <a:avLst/>
          </a:prstGeom>
          <a:noFill/>
        </p:spPr>
        <p:txBody>
          <a:bodyPr wrap="square" rtlCol="0">
            <a:spAutoFit/>
          </a:bodyPr>
          <a:lstStyle/>
          <a:p>
            <a:r>
              <a:rPr lang="en-US" altLang="ja-JP" sz="1600" b="1" dirty="0">
                <a:solidFill>
                  <a:srgbClr val="FFFF99"/>
                </a:solidFill>
                <a:latin typeface="メイリオ" panose="020B0604030504040204" pitchFamily="50" charset="-128"/>
                <a:ea typeface="メイリオ" panose="020B0604030504040204" pitchFamily="50" charset="-128"/>
                <a:cs typeface="A-OTF 見出ゴMB31 Pro MB31" panose="020B0600000000000000" pitchFamily="34" charset="-128"/>
              </a:rPr>
              <a:t>INPIT </a:t>
            </a:r>
            <a:r>
              <a:rPr lang="ja-JP" altLang="en-US" sz="1600" b="1" spc="300" dirty="0">
                <a:solidFill>
                  <a:srgbClr val="FFFF99"/>
                </a:solidFill>
                <a:latin typeface="メイリオ" panose="020B0604030504040204" pitchFamily="50" charset="-128"/>
                <a:ea typeface="メイリオ" panose="020B0604030504040204" pitchFamily="50" charset="-128"/>
                <a:cs typeface="A-OTF 見出ゴMB31 Pro MB31" panose="020B0600000000000000" pitchFamily="34" charset="-128"/>
              </a:rPr>
              <a:t>福岡県知財総合支援窓口 </a:t>
            </a:r>
            <a:r>
              <a:rPr lang="ja-JP" altLang="en-US" sz="1600" b="1" dirty="0">
                <a:solidFill>
                  <a:srgbClr val="FFFF99"/>
                </a:solidFill>
                <a:latin typeface="メイリオ" panose="020B0604030504040204" pitchFamily="50" charset="-128"/>
                <a:ea typeface="メイリオ" panose="020B0604030504040204" pitchFamily="50" charset="-128"/>
                <a:cs typeface="A-OTF 見出ゴMB31 Pro MB31" panose="020B0600000000000000" pitchFamily="34" charset="-128"/>
              </a:rPr>
              <a:t>セミナー</a:t>
            </a:r>
            <a:endParaRPr lang="en-US" altLang="ja-JP" sz="1600" b="1" dirty="0">
              <a:solidFill>
                <a:srgbClr val="FFFF99"/>
              </a:solidFill>
              <a:latin typeface="メイリオ" panose="020B0604030504040204" pitchFamily="50" charset="-128"/>
              <a:ea typeface="メイリオ" panose="020B0604030504040204" pitchFamily="50" charset="-128"/>
              <a:cs typeface="A-OTF 見出ゴMB31 Pro MB31" panose="020B0600000000000000" pitchFamily="34" charset="-128"/>
            </a:endParaRPr>
          </a:p>
        </p:txBody>
      </p:sp>
      <p:sp>
        <p:nvSpPr>
          <p:cNvPr id="190" name="正方形/長方形 189"/>
          <p:cNvSpPr/>
          <p:nvPr/>
        </p:nvSpPr>
        <p:spPr>
          <a:xfrm>
            <a:off x="77079" y="634053"/>
            <a:ext cx="7391747" cy="1779853"/>
          </a:xfrm>
          <a:prstGeom prst="rect">
            <a:avLst/>
          </a:prstGeom>
          <a:noFill/>
          <a:ln>
            <a:solidFill>
              <a:srgbClr val="4C44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テキスト ボックス 190">
            <a:extLst>
              <a:ext uri="{FF2B5EF4-FFF2-40B4-BE49-F238E27FC236}">
                <a16:creationId xmlns:a16="http://schemas.microsoft.com/office/drawing/2014/main" id="{F925E596-3EF9-4CA8-A1E9-4E4C0CDD7A5A}"/>
              </a:ext>
            </a:extLst>
          </p:cNvPr>
          <p:cNvSpPr txBox="1"/>
          <p:nvPr/>
        </p:nvSpPr>
        <p:spPr>
          <a:xfrm>
            <a:off x="4697373" y="672510"/>
            <a:ext cx="2691839" cy="221018"/>
          </a:xfrm>
          <a:prstGeom prst="rect">
            <a:avLst/>
          </a:prstGeom>
          <a:solidFill>
            <a:srgbClr val="FFFF99"/>
          </a:solidFill>
        </p:spPr>
        <p:txBody>
          <a:bodyPr wrap="square" lIns="0" tIns="36000" rIns="0" bIns="0" rtlCol="0" anchor="ctr" anchorCtr="1">
            <a:spAutoFit/>
          </a:bodyPr>
          <a:lstStyle/>
          <a:p>
            <a:pPr algn="ctr"/>
            <a:r>
              <a:rPr lang="en-US" altLang="ja-JP" sz="1200" b="1" dirty="0">
                <a:solidFill>
                  <a:srgbClr val="4C4468"/>
                </a:solidFill>
                <a:latin typeface="メイリオ" panose="020B0604030504040204" pitchFamily="50" charset="-128"/>
                <a:ea typeface="メイリオ" panose="020B0604030504040204" pitchFamily="50" charset="-128"/>
              </a:rPr>
              <a:t>【</a:t>
            </a:r>
            <a:r>
              <a:rPr lang="ja-JP" altLang="en-US" sz="1200" b="1" dirty="0">
                <a:solidFill>
                  <a:srgbClr val="4C4468"/>
                </a:solidFill>
                <a:latin typeface="メイリオ" panose="020B0604030504040204" pitchFamily="50" charset="-128"/>
                <a:ea typeface="メイリオ" panose="020B0604030504040204" pitchFamily="50" charset="-128"/>
              </a:rPr>
              <a:t>セミナー時間</a:t>
            </a:r>
            <a:r>
              <a:rPr lang="en-US" altLang="ja-JP" sz="1200" b="1" dirty="0">
                <a:solidFill>
                  <a:srgbClr val="4C4468"/>
                </a:solidFill>
                <a:latin typeface="メイリオ" panose="020B0604030504040204" pitchFamily="50" charset="-128"/>
                <a:ea typeface="メイリオ" panose="020B0604030504040204" pitchFamily="50" charset="-128"/>
              </a:rPr>
              <a:t>】  15</a:t>
            </a:r>
            <a:r>
              <a:rPr lang="ja-JP" altLang="en-US" sz="1200" b="1" dirty="0">
                <a:solidFill>
                  <a:srgbClr val="4C4468"/>
                </a:solidFill>
                <a:latin typeface="メイリオ" panose="020B0604030504040204" pitchFamily="50" charset="-128"/>
                <a:ea typeface="メイリオ" panose="020B0604030504040204" pitchFamily="50" charset="-128"/>
              </a:rPr>
              <a:t>：</a:t>
            </a:r>
            <a:r>
              <a:rPr lang="en-US" altLang="ja-JP" sz="1200" b="1" dirty="0">
                <a:solidFill>
                  <a:srgbClr val="4C4468"/>
                </a:solidFill>
                <a:latin typeface="メイリオ" panose="020B0604030504040204" pitchFamily="50" charset="-128"/>
                <a:ea typeface="メイリオ" panose="020B0604030504040204" pitchFamily="50" charset="-128"/>
              </a:rPr>
              <a:t>15</a:t>
            </a:r>
            <a:r>
              <a:rPr lang="ja-JP" altLang="en-US" sz="1200" b="1" dirty="0">
                <a:solidFill>
                  <a:srgbClr val="4C4468"/>
                </a:solidFill>
                <a:latin typeface="メイリオ" panose="020B0604030504040204" pitchFamily="50" charset="-128"/>
                <a:ea typeface="メイリオ" panose="020B0604030504040204" pitchFamily="50" charset="-128"/>
              </a:rPr>
              <a:t>～</a:t>
            </a:r>
            <a:r>
              <a:rPr lang="en-US" altLang="ja-JP" sz="1200" b="1" dirty="0">
                <a:solidFill>
                  <a:srgbClr val="4C4468"/>
                </a:solidFill>
                <a:latin typeface="メイリオ" panose="020B0604030504040204" pitchFamily="50" charset="-128"/>
                <a:ea typeface="メイリオ" panose="020B0604030504040204" pitchFamily="50" charset="-128"/>
              </a:rPr>
              <a:t>16</a:t>
            </a:r>
            <a:r>
              <a:rPr lang="ja-JP" altLang="en-US" sz="1200" b="1" dirty="0">
                <a:solidFill>
                  <a:srgbClr val="4C4468"/>
                </a:solidFill>
                <a:latin typeface="メイリオ" panose="020B0604030504040204" pitchFamily="50" charset="-128"/>
                <a:ea typeface="メイリオ" panose="020B0604030504040204" pitchFamily="50" charset="-128"/>
              </a:rPr>
              <a:t>：</a:t>
            </a:r>
            <a:r>
              <a:rPr lang="en-US" altLang="ja-JP" sz="1200" b="1" dirty="0">
                <a:solidFill>
                  <a:srgbClr val="4C4468"/>
                </a:solidFill>
                <a:latin typeface="メイリオ" panose="020B0604030504040204" pitchFamily="50" charset="-128"/>
                <a:ea typeface="メイリオ" panose="020B0604030504040204" pitchFamily="50" charset="-128"/>
              </a:rPr>
              <a:t>15</a:t>
            </a:r>
          </a:p>
        </p:txBody>
      </p:sp>
      <p:sp>
        <p:nvSpPr>
          <p:cNvPr id="212" name="テキスト ボックス 211"/>
          <p:cNvSpPr txBox="1"/>
          <p:nvPr/>
        </p:nvSpPr>
        <p:spPr>
          <a:xfrm>
            <a:off x="208669" y="1616286"/>
            <a:ext cx="5686172" cy="769441"/>
          </a:xfrm>
          <a:prstGeom prst="rect">
            <a:avLst/>
          </a:prstGeom>
          <a:noFill/>
        </p:spPr>
        <p:txBody>
          <a:bodyPr wrap="none" rtlCol="0">
            <a:spAutoFit/>
          </a:bodyPr>
          <a:lstStyle/>
          <a:p>
            <a:endParaRPr lang="ja-JP" altLang="en-US"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内容：商標権を意識せずに事業を行うと、思わぬ「落とし穴」に陥りかねません。</a:t>
            </a:r>
          </a:p>
          <a:p>
            <a:r>
              <a:rPr lang="ja-JP" altLang="en-US" sz="1100" dirty="0">
                <a:latin typeface="メイリオ" panose="020B0604030504040204" pitchFamily="50" charset="-128"/>
                <a:ea typeface="メイリオ" panose="020B0604030504040204" pitchFamily="50" charset="-128"/>
              </a:rPr>
              <a:t>　　　　　商標の基礎知識は「転ばぬ先の杖」となります。</a:t>
            </a:r>
          </a:p>
          <a:p>
            <a:r>
              <a:rPr lang="ja-JP" altLang="en-US" sz="1100" dirty="0">
                <a:latin typeface="メイリオ" panose="020B0604030504040204" pitchFamily="50" charset="-128"/>
                <a:ea typeface="メイリオ" panose="020B0604030504040204" pitchFamily="50" charset="-128"/>
              </a:rPr>
              <a:t>　　　　　本セミナーでは、初心者向けに商標を分かり易く説明します。</a:t>
            </a:r>
            <a:endParaRPr kumimoji="1" lang="ja-JP" altLang="en-US" sz="1100" dirty="0">
              <a:latin typeface="メイリオ" panose="020B0604030504040204" pitchFamily="50" charset="-128"/>
              <a:ea typeface="メイリオ" panose="020B0604030504040204" pitchFamily="50" charset="-128"/>
            </a:endParaRPr>
          </a:p>
        </p:txBody>
      </p:sp>
      <p:grpSp>
        <p:nvGrpSpPr>
          <p:cNvPr id="213" name="グループ化 212"/>
          <p:cNvGrpSpPr/>
          <p:nvPr/>
        </p:nvGrpSpPr>
        <p:grpSpPr>
          <a:xfrm>
            <a:off x="27386" y="1019164"/>
            <a:ext cx="6909984" cy="1335841"/>
            <a:chOff x="169411" y="442114"/>
            <a:chExt cx="6909984" cy="1335841"/>
          </a:xfrm>
        </p:grpSpPr>
        <p:sp>
          <p:nvSpPr>
            <p:cNvPr id="229" name="角丸四角形 92">
              <a:extLst>
                <a:ext uri="{FF2B5EF4-FFF2-40B4-BE49-F238E27FC236}">
                  <a16:creationId xmlns:a16="http://schemas.microsoft.com/office/drawing/2014/main" id="{F8D8CB7D-23A3-4A39-9396-BF69BD2E6DDC}"/>
                </a:ext>
              </a:extLst>
            </p:cNvPr>
            <p:cNvSpPr/>
            <p:nvPr/>
          </p:nvSpPr>
          <p:spPr>
            <a:xfrm>
              <a:off x="5891850" y="1373863"/>
              <a:ext cx="1129982" cy="40409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r>
                <a:rPr lang="en-US" altLang="ja-JP" sz="900" b="1" dirty="0">
                  <a:ln w="0"/>
                  <a:solidFill>
                    <a:schemeClr val="tx1"/>
                  </a:solidFill>
                  <a:latin typeface="メイリオ" panose="020B0604030504040204" pitchFamily="50" charset="-128"/>
                  <a:ea typeface="メイリオ" panose="020B0604030504040204" pitchFamily="50" charset="-128"/>
                  <a:cs typeface="A-OTF 見出ゴMB31 Pro MB31" panose="020B0600000000000000" pitchFamily="34" charset="-128"/>
                </a:rPr>
                <a:t>【</a:t>
              </a:r>
              <a:r>
                <a:rPr lang="ja-JP" altLang="en-US" sz="900" b="1" dirty="0">
                  <a:ln w="0"/>
                  <a:solidFill>
                    <a:schemeClr val="tx1"/>
                  </a:solidFill>
                  <a:latin typeface="メイリオ" panose="020B0604030504040204" pitchFamily="50" charset="-128"/>
                  <a:ea typeface="メイリオ" panose="020B0604030504040204" pitchFamily="50" charset="-128"/>
                  <a:cs typeface="A-OTF 見出ゴMB31 Pro MB31" panose="020B0600000000000000" pitchFamily="34" charset="-128"/>
                </a:rPr>
                <a:t>講師</a:t>
              </a:r>
              <a:r>
                <a:rPr lang="en-US" altLang="ja-JP" sz="900" b="1" dirty="0">
                  <a:ln w="0"/>
                  <a:solidFill>
                    <a:schemeClr val="tx1"/>
                  </a:solidFill>
                  <a:latin typeface="メイリオ" panose="020B0604030504040204" pitchFamily="50" charset="-128"/>
                  <a:ea typeface="メイリオ" panose="020B0604030504040204" pitchFamily="50" charset="-128"/>
                  <a:cs typeface="A-OTF 見出ゴMB31 Pro MB31" panose="020B0600000000000000" pitchFamily="34" charset="-128"/>
                </a:rPr>
                <a:t>】</a:t>
              </a:r>
            </a:p>
            <a:p>
              <a:r>
                <a:rPr lang="en-US" altLang="ja-JP" sz="900" b="1" dirty="0">
                  <a:ln w="0"/>
                  <a:solidFill>
                    <a:schemeClr val="tx1"/>
                  </a:solidFill>
                  <a:latin typeface="メイリオ" panose="020B0604030504040204" pitchFamily="50" charset="-128"/>
                  <a:ea typeface="メイリオ" panose="020B0604030504040204" pitchFamily="50" charset="-128"/>
                  <a:cs typeface="A-OTF 見出ゴMB31 Pro MB31" panose="020B0600000000000000" pitchFamily="34" charset="-128"/>
                </a:rPr>
                <a:t>INPIT </a:t>
              </a:r>
              <a:r>
                <a:rPr lang="zh-CN" altLang="en-US" sz="900" b="1" dirty="0">
                  <a:ln w="0"/>
                  <a:solidFill>
                    <a:schemeClr val="tx1"/>
                  </a:solidFill>
                  <a:latin typeface="メイリオ" panose="020B0604030504040204" pitchFamily="50" charset="-128"/>
                  <a:ea typeface="メイリオ" panose="020B0604030504040204" pitchFamily="50" charset="-128"/>
                  <a:cs typeface="A-OTF 見出ゴMB31 Pro MB31" panose="020B0600000000000000" pitchFamily="34" charset="-128"/>
                </a:rPr>
                <a:t>福岡県知財総合支援窓口</a:t>
              </a:r>
              <a:endParaRPr lang="en-US" altLang="zh-CN" sz="900" b="1" dirty="0">
                <a:ln w="0"/>
                <a:solidFill>
                  <a:schemeClr val="tx1"/>
                </a:solidFill>
                <a:latin typeface="メイリオ" panose="020B0604030504040204" pitchFamily="50" charset="-128"/>
                <a:ea typeface="メイリオ" panose="020B0604030504040204" pitchFamily="50" charset="-128"/>
                <a:cs typeface="A-OTF 見出ゴMB31 Pro MB31" panose="020B0600000000000000" pitchFamily="34" charset="-128"/>
              </a:endParaRPr>
            </a:p>
            <a:p>
              <a:r>
                <a:rPr lang="zh-CN" altLang="en-US" sz="900" b="1" dirty="0">
                  <a:ln w="0"/>
                  <a:solidFill>
                    <a:schemeClr val="tx1"/>
                  </a:solidFill>
                  <a:latin typeface="メイリオ" panose="020B0604030504040204" pitchFamily="50" charset="-128"/>
                  <a:ea typeface="メイリオ" panose="020B0604030504040204" pitchFamily="50" charset="-128"/>
                  <a:cs typeface="A-OTF 見出ゴMB31 Pro MB31" panose="020B0600000000000000" pitchFamily="34" charset="-128"/>
                </a:rPr>
                <a:t>窓口支援担当</a:t>
              </a:r>
              <a:r>
                <a:rPr lang="ja-JP" altLang="en-US" sz="900" b="1" dirty="0">
                  <a:ln w="0"/>
                  <a:solidFill>
                    <a:schemeClr val="tx1"/>
                  </a:solidFill>
                  <a:latin typeface="メイリオ" panose="020B0604030504040204" pitchFamily="50" charset="-128"/>
                  <a:ea typeface="メイリオ" panose="020B0604030504040204" pitchFamily="50" charset="-128"/>
                  <a:cs typeface="A-OTF 見出ゴMB31 Pro MB31" panose="020B0600000000000000" pitchFamily="34" charset="-128"/>
                </a:rPr>
                <a:t>　</a:t>
              </a:r>
              <a:r>
                <a:rPr lang="zh-CN" altLang="en-US" sz="1100" b="1" dirty="0">
                  <a:ln w="0"/>
                  <a:solidFill>
                    <a:schemeClr val="tx1"/>
                  </a:solidFill>
                  <a:latin typeface="メイリオ" panose="020B0604030504040204" pitchFamily="50" charset="-128"/>
                  <a:ea typeface="メイリオ" panose="020B0604030504040204" pitchFamily="50" charset="-128"/>
                  <a:cs typeface="A-OTF 見出ゴMB31 Pro MB31" panose="020B0600000000000000" pitchFamily="34" charset="-128"/>
                </a:rPr>
                <a:t>亀井</a:t>
              </a:r>
              <a:r>
                <a:rPr lang="ja-JP" altLang="en-US" sz="1100" b="1" dirty="0">
                  <a:ln w="0"/>
                  <a:solidFill>
                    <a:schemeClr val="tx1"/>
                  </a:solidFill>
                  <a:latin typeface="メイリオ" panose="020B0604030504040204" pitchFamily="50" charset="-128"/>
                  <a:ea typeface="メイリオ" panose="020B0604030504040204" pitchFamily="50" charset="-128"/>
                  <a:cs typeface="A-OTF 見出ゴMB31 Pro MB31" panose="020B0600000000000000" pitchFamily="34" charset="-128"/>
                </a:rPr>
                <a:t> </a:t>
              </a:r>
              <a:r>
                <a:rPr lang="zh-CN" altLang="en-US" sz="1100" b="1" dirty="0">
                  <a:ln w="0"/>
                  <a:solidFill>
                    <a:schemeClr val="tx1"/>
                  </a:solidFill>
                  <a:latin typeface="メイリオ" panose="020B0604030504040204" pitchFamily="50" charset="-128"/>
                  <a:ea typeface="メイリオ" panose="020B0604030504040204" pitchFamily="50" charset="-128"/>
                  <a:cs typeface="A-OTF 見出ゴMB31 Pro MB31" panose="020B0600000000000000" pitchFamily="34" charset="-128"/>
                </a:rPr>
                <a:t>英徳</a:t>
              </a:r>
              <a:endParaRPr lang="ja-JP" altLang="en-US" sz="1100" b="1" dirty="0">
                <a:ln w="0"/>
                <a:solidFill>
                  <a:schemeClr val="tx1"/>
                </a:solidFill>
                <a:latin typeface="メイリオ" panose="020B0604030504040204" pitchFamily="50" charset="-128"/>
                <a:ea typeface="メイリオ" panose="020B0604030504040204" pitchFamily="50" charset="-128"/>
                <a:cs typeface="A-OTF 見出ゴMB31 Pro MB31" panose="020B0600000000000000" pitchFamily="34" charset="-128"/>
              </a:endParaRPr>
            </a:p>
          </p:txBody>
        </p:sp>
        <p:sp>
          <p:nvSpPr>
            <p:cNvPr id="230" name="テキスト ボックス 229">
              <a:extLst>
                <a:ext uri="{FF2B5EF4-FFF2-40B4-BE49-F238E27FC236}">
                  <a16:creationId xmlns:a16="http://schemas.microsoft.com/office/drawing/2014/main" id="{ECA8E953-2A23-4DBD-98F1-A1DADCEB7B46}"/>
                </a:ext>
              </a:extLst>
            </p:cNvPr>
            <p:cNvSpPr txBox="1"/>
            <p:nvPr/>
          </p:nvSpPr>
          <p:spPr>
            <a:xfrm>
              <a:off x="4987224" y="546907"/>
              <a:ext cx="2092171" cy="338554"/>
            </a:xfrm>
            <a:prstGeom prst="rect">
              <a:avLst/>
            </a:prstGeom>
            <a:noFill/>
          </p:spPr>
          <p:txBody>
            <a:bodyPr wrap="square" rtlCol="0">
              <a:spAutoFit/>
            </a:bodyPr>
            <a:lstStyle/>
            <a:p>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31" name="テキスト ボックス 230">
              <a:extLst>
                <a:ext uri="{FF2B5EF4-FFF2-40B4-BE49-F238E27FC236}">
                  <a16:creationId xmlns:a16="http://schemas.microsoft.com/office/drawing/2014/main" id="{33281F9A-2FD2-4B2F-A28A-28F160C53A98}"/>
                </a:ext>
              </a:extLst>
            </p:cNvPr>
            <p:cNvSpPr txBox="1"/>
            <p:nvPr/>
          </p:nvSpPr>
          <p:spPr>
            <a:xfrm>
              <a:off x="217364" y="805311"/>
              <a:ext cx="6015070" cy="461665"/>
            </a:xfrm>
            <a:prstGeom prst="rect">
              <a:avLst/>
            </a:prstGeom>
            <a:noFill/>
          </p:spPr>
          <p:txBody>
            <a:bodyPr wrap="square" rtlCol="0">
              <a:spAutoFit/>
            </a:bodyPr>
            <a:lstStyle/>
            <a:p>
              <a:r>
                <a:rPr lang="ja-JP" altLang="en-US" sz="2400" b="1" dirty="0">
                  <a:ln w="0"/>
                  <a:solidFill>
                    <a:srgbClr val="FF0000"/>
                  </a:solidFill>
                  <a:latin typeface="メイリオ" panose="020B0604030504040204" pitchFamily="50" charset="-128"/>
                  <a:ea typeface="メイリオ" panose="020B0604030504040204" pitchFamily="50" charset="-128"/>
                </a:rPr>
                <a:t>「知っておきたい商標の基礎知識」</a:t>
              </a:r>
              <a:r>
                <a:rPr lang="ja-JP" altLang="en-US" sz="1400" dirty="0">
                  <a:ln w="0"/>
                  <a:latin typeface="メイリオ" panose="020B0604030504040204" pitchFamily="50" charset="-128"/>
                  <a:ea typeface="メイリオ" panose="020B0604030504040204" pitchFamily="50" charset="-128"/>
                </a:rPr>
                <a:t>セミナー</a:t>
              </a: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51" name="テキスト ボックス 250"/>
            <p:cNvSpPr txBox="1"/>
            <p:nvPr/>
          </p:nvSpPr>
          <p:spPr>
            <a:xfrm>
              <a:off x="169411" y="442114"/>
              <a:ext cx="2367222" cy="400110"/>
            </a:xfrm>
            <a:prstGeom prst="rect">
              <a:avLst/>
            </a:prstGeom>
            <a:noFill/>
          </p:spPr>
          <p:txBody>
            <a:bodyPr wrap="square" rtlCol="0">
              <a:spAutoFit/>
            </a:bodyPr>
            <a:lstStyle/>
            <a:p>
              <a:pPr lvl="0"/>
              <a:r>
                <a:rPr lang="en-US" altLang="ja-JP" sz="2000" b="1" dirty="0">
                  <a:solidFill>
                    <a:prstClr val="black"/>
                  </a:solidFill>
                  <a:latin typeface="メイリオ" panose="020B0604030504040204" pitchFamily="50" charset="-128"/>
                  <a:ea typeface="メイリオ" panose="020B0604030504040204" pitchFamily="50" charset="-128"/>
                  <a:cs typeface="A-OTF 見出ゴMB31 Pro MB31" panose="020B0600000000000000" pitchFamily="34" charset="-128"/>
                </a:rPr>
                <a:t>2025/5/19(</a:t>
              </a:r>
              <a:r>
                <a:rPr lang="ja-JP" altLang="en-US" sz="2000" b="1" dirty="0">
                  <a:solidFill>
                    <a:prstClr val="black"/>
                  </a:solidFill>
                  <a:latin typeface="メイリオ" panose="020B0604030504040204" pitchFamily="50" charset="-128"/>
                  <a:ea typeface="メイリオ" panose="020B0604030504040204" pitchFamily="50" charset="-128"/>
                  <a:cs typeface="A-OTF 見出ゴMB31 Pro MB31" panose="020B0600000000000000" pitchFamily="34" charset="-128"/>
                </a:rPr>
                <a:t>月</a:t>
              </a:r>
              <a:r>
                <a:rPr lang="en-US" altLang="ja-JP" sz="2000" b="1" dirty="0">
                  <a:solidFill>
                    <a:prstClr val="black"/>
                  </a:solidFill>
                  <a:latin typeface="メイリオ" panose="020B0604030504040204" pitchFamily="50" charset="-128"/>
                  <a:ea typeface="メイリオ" panose="020B0604030504040204" pitchFamily="50" charset="-128"/>
                  <a:cs typeface="A-OTF 見出ゴMB31 Pro MB31" panose="020B0600000000000000" pitchFamily="34" charset="-128"/>
                </a:rPr>
                <a:t>)</a:t>
              </a:r>
              <a:endParaRPr lang="en-US" altLang="ja-JP" sz="1100" b="1" dirty="0">
                <a:solidFill>
                  <a:prstClr val="black"/>
                </a:solidFill>
                <a:latin typeface="メイリオ" panose="020B0604030504040204" pitchFamily="50" charset="-128"/>
                <a:ea typeface="メイリオ" panose="020B0604030504040204" pitchFamily="50" charset="-128"/>
                <a:cs typeface="A-OTF 見出ゴMB31 Pro MB31" panose="020B0600000000000000" pitchFamily="34" charset="-128"/>
              </a:endParaRPr>
            </a:p>
          </p:txBody>
        </p:sp>
      </p:grpSp>
      <p:pic>
        <p:nvPicPr>
          <p:cNvPr id="252" name="図 251"/>
          <p:cNvPicPr>
            <a:picLocks noChangeAspect="1"/>
          </p:cNvPicPr>
          <p:nvPr/>
        </p:nvPicPr>
        <p:blipFill rotWithShape="1">
          <a:blip r:embed="rId19" cstate="print">
            <a:extLst>
              <a:ext uri="{28A0092B-C50C-407E-A947-70E740481C1C}">
                <a14:useLocalDpi xmlns:a14="http://schemas.microsoft.com/office/drawing/2010/main" val="0"/>
              </a:ext>
            </a:extLst>
          </a:blip>
          <a:srcRect l="26191" t="30639" r="29762" b="31480"/>
          <a:stretch/>
        </p:blipFill>
        <p:spPr>
          <a:xfrm>
            <a:off x="6276473" y="1265771"/>
            <a:ext cx="626824" cy="762352"/>
          </a:xfrm>
          <a:prstGeom prst="rect">
            <a:avLst/>
          </a:prstGeom>
        </p:spPr>
      </p:pic>
      <p:pic>
        <p:nvPicPr>
          <p:cNvPr id="297" name="図 29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829468" y="9600605"/>
            <a:ext cx="468000" cy="468000"/>
          </a:xfrm>
          <a:prstGeom prst="rect">
            <a:avLst/>
          </a:prstGeom>
        </p:spPr>
      </p:pic>
      <p:grpSp>
        <p:nvGrpSpPr>
          <p:cNvPr id="14" name="グループ化 13"/>
          <p:cNvGrpSpPr/>
          <p:nvPr/>
        </p:nvGrpSpPr>
        <p:grpSpPr>
          <a:xfrm>
            <a:off x="277983" y="4961144"/>
            <a:ext cx="7200221" cy="1424188"/>
            <a:chOff x="277983" y="4701201"/>
            <a:chExt cx="7200221" cy="1424188"/>
          </a:xfrm>
        </p:grpSpPr>
        <p:sp>
          <p:nvSpPr>
            <p:cNvPr id="287" name="正方形/長方形 286">
              <a:extLst>
                <a:ext uri="{FF2B5EF4-FFF2-40B4-BE49-F238E27FC236}">
                  <a16:creationId xmlns:a16="http://schemas.microsoft.com/office/drawing/2014/main" id="{77BF0C70-0546-47B7-8EF8-AE0E908696DF}"/>
                </a:ext>
              </a:extLst>
            </p:cNvPr>
            <p:cNvSpPr/>
            <p:nvPr/>
          </p:nvSpPr>
          <p:spPr>
            <a:xfrm>
              <a:off x="7063347" y="4998228"/>
              <a:ext cx="272396" cy="107722"/>
            </a:xfrm>
            <a:prstGeom prst="rect">
              <a:avLst/>
            </a:prstGeom>
            <a:noFill/>
            <a:ln w="12700" cap="flat" cmpd="sng" algn="ctr">
              <a:noFill/>
              <a:prstDash val="solid"/>
              <a:miter lim="800000"/>
            </a:ln>
            <a:effectLst/>
          </p:spPr>
          <p:txBody>
            <a:bodyPr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700" b="1" i="0" u="none" strike="noStrike" kern="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88" name="角丸四角形 287"/>
            <p:cNvSpPr/>
            <p:nvPr/>
          </p:nvSpPr>
          <p:spPr>
            <a:xfrm>
              <a:off x="277983" y="4701201"/>
              <a:ext cx="7200221" cy="1424188"/>
            </a:xfrm>
            <a:prstGeom prst="roundRect">
              <a:avLst/>
            </a:prstGeom>
            <a:solidFill>
              <a:srgbClr val="FFFFC9"/>
            </a:solidFill>
            <a:ln>
              <a:solidFill>
                <a:srgbClr val="4C4468"/>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198" dirty="0">
                <a:latin typeface="HGP創英角ｺﾞｼｯｸUB" panose="020B0900000000000000" pitchFamily="50" charset="-128"/>
                <a:ea typeface="HGP創英角ｺﾞｼｯｸUB" panose="020B0900000000000000" pitchFamily="50" charset="-128"/>
              </a:endParaRPr>
            </a:p>
          </p:txBody>
        </p:sp>
        <p:sp>
          <p:nvSpPr>
            <p:cNvPr id="289" name="テキスト ボックス 288">
              <a:extLst>
                <a:ext uri="{FF2B5EF4-FFF2-40B4-BE49-F238E27FC236}">
                  <a16:creationId xmlns:a16="http://schemas.microsoft.com/office/drawing/2014/main" id="{ECA8E953-2A23-4DBD-98F1-A1DADCEB7B46}"/>
                </a:ext>
              </a:extLst>
            </p:cNvPr>
            <p:cNvSpPr txBox="1"/>
            <p:nvPr/>
          </p:nvSpPr>
          <p:spPr>
            <a:xfrm>
              <a:off x="424089" y="4761321"/>
              <a:ext cx="4818104" cy="307777"/>
            </a:xfrm>
            <a:prstGeom prst="rect">
              <a:avLst/>
            </a:prstGeom>
            <a:noFill/>
          </p:spPr>
          <p:txBody>
            <a:bodyPr wrap="square" rtlCol="0">
              <a:spAutoFit/>
            </a:bodyPr>
            <a:lstStyle/>
            <a:p>
              <a:r>
                <a:rPr lang="en-US" altLang="ja-JP" sz="1400" b="1" u="sng" dirty="0">
                  <a:ln w="0"/>
                  <a:solidFill>
                    <a:srgbClr val="4C4468"/>
                  </a:solidFill>
                  <a:latin typeface="HG丸ｺﾞｼｯｸM-PRO" panose="020F0600000000000000" pitchFamily="50" charset="-128"/>
                  <a:ea typeface="HG丸ｺﾞｼｯｸM-PRO" panose="020F0600000000000000" pitchFamily="50" charset="-128"/>
                </a:rPr>
                <a:t>『</a:t>
              </a:r>
              <a:r>
                <a:rPr lang="ja-JP" altLang="en-US" sz="1400" b="1" u="sng" dirty="0">
                  <a:ln w="0"/>
                  <a:solidFill>
                    <a:srgbClr val="4C4468"/>
                  </a:solidFill>
                  <a:latin typeface="HG丸ｺﾞｼｯｸM-PRO" panose="020F0600000000000000" pitchFamily="50" charset="-128"/>
                  <a:ea typeface="HG丸ｺﾞｼｯｸM-PRO" panose="020F0600000000000000" pitchFamily="50" charset="-128"/>
                </a:rPr>
                <a:t>テレビ電話相談窓口</a:t>
              </a:r>
              <a:r>
                <a:rPr lang="en-US" altLang="ja-JP" sz="1400" b="1" u="sng" dirty="0">
                  <a:ln w="0"/>
                  <a:solidFill>
                    <a:srgbClr val="4C4468"/>
                  </a:solidFill>
                  <a:latin typeface="HG丸ｺﾞｼｯｸM-PRO" panose="020F0600000000000000" pitchFamily="50" charset="-128"/>
                  <a:ea typeface="HG丸ｺﾞｼｯｸM-PRO" panose="020F0600000000000000" pitchFamily="50" charset="-128"/>
                </a:rPr>
                <a:t>』</a:t>
              </a:r>
              <a:r>
                <a:rPr lang="ja-JP" altLang="en-US" sz="1400" b="1" u="sng" dirty="0">
                  <a:ln w="0"/>
                  <a:solidFill>
                    <a:srgbClr val="4C4468"/>
                  </a:solidFill>
                  <a:latin typeface="HG丸ｺﾞｼｯｸM-PRO" panose="020F0600000000000000" pitchFamily="50" charset="-128"/>
                  <a:ea typeface="HG丸ｺﾞｼｯｸM-PRO" panose="020F0600000000000000" pitchFamily="50" charset="-128"/>
                </a:rPr>
                <a:t>も開設しています！</a:t>
              </a:r>
            </a:p>
          </p:txBody>
        </p:sp>
        <p:sp>
          <p:nvSpPr>
            <p:cNvPr id="290" name="円/楕円 55"/>
            <p:cNvSpPr/>
            <p:nvPr/>
          </p:nvSpPr>
          <p:spPr>
            <a:xfrm>
              <a:off x="4893154" y="5879993"/>
              <a:ext cx="454961" cy="17029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050" dirty="0">
                  <a:solidFill>
                    <a:srgbClr val="4C4468"/>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rPr>
                <a:t>（受付時間／平日</a:t>
              </a:r>
              <a:r>
                <a:rPr lang="en-US" altLang="ja-JP" sz="1050" dirty="0">
                  <a:solidFill>
                    <a:srgbClr val="4C4468"/>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rPr>
                <a:t>9:00</a:t>
              </a:r>
              <a:r>
                <a:rPr lang="ja-JP" altLang="en-US" sz="1050" dirty="0">
                  <a:solidFill>
                    <a:srgbClr val="4C4468"/>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rPr>
                <a:t>～</a:t>
              </a:r>
              <a:r>
                <a:rPr lang="en-US" altLang="ja-JP" sz="1050" dirty="0">
                  <a:solidFill>
                    <a:srgbClr val="4C4468"/>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rPr>
                <a:t>16:00</a:t>
              </a:r>
              <a:r>
                <a:rPr lang="ja-JP" altLang="en-US" sz="1050" dirty="0">
                  <a:solidFill>
                    <a:srgbClr val="4C4468"/>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rPr>
                <a:t>）</a:t>
              </a:r>
              <a:endParaRPr lang="ja-JP" altLang="en-US" sz="500" dirty="0">
                <a:solidFill>
                  <a:srgbClr val="4C4468"/>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endParaRPr>
            </a:p>
          </p:txBody>
        </p:sp>
        <p:sp>
          <p:nvSpPr>
            <p:cNvPr id="294" name="正方形/長方形 293"/>
            <p:cNvSpPr/>
            <p:nvPr/>
          </p:nvSpPr>
          <p:spPr>
            <a:xfrm>
              <a:off x="646291" y="5105694"/>
              <a:ext cx="6779504" cy="938719"/>
            </a:xfrm>
            <a:prstGeom prst="rect">
              <a:avLst/>
            </a:prstGeom>
            <a:noFill/>
            <a:ln>
              <a:noFill/>
            </a:ln>
          </p:spPr>
          <p:txBody>
            <a:bodyPr wrap="square" lIns="0" tIns="0" rIns="0" bIns="0">
              <a:spAutoFit/>
            </a:bodyPr>
            <a:lstStyle/>
            <a:p>
              <a:r>
                <a:rPr lang="ja-JP" altLang="en-US" sz="1100" dirty="0">
                  <a:ln w="0"/>
                  <a:solidFill>
                    <a:srgbClr val="4C4468"/>
                  </a:solidFill>
                  <a:latin typeface="HG丸ｺﾞｼｯｸM-PRO" panose="020F0600000000000000" pitchFamily="50" charset="-128"/>
                  <a:ea typeface="HG丸ｺﾞｼｯｸM-PRO" panose="020F0600000000000000" pitchFamily="50" charset="-128"/>
                </a:rPr>
                <a:t>ご予約後、くるめ創業ロケットにお越しいただければ、コンサルタントと</a:t>
              </a:r>
              <a:endParaRPr lang="en-US" altLang="ja-JP" sz="1100" dirty="0">
                <a:ln w="0"/>
                <a:solidFill>
                  <a:srgbClr val="4C4468"/>
                </a:solidFill>
                <a:latin typeface="HG丸ｺﾞｼｯｸM-PRO" panose="020F0600000000000000" pitchFamily="50" charset="-128"/>
                <a:ea typeface="HG丸ｺﾞｼｯｸM-PRO" panose="020F0600000000000000" pitchFamily="50" charset="-128"/>
              </a:endParaRPr>
            </a:p>
            <a:p>
              <a:r>
                <a:rPr lang="ja-JP" altLang="en-US" sz="1100" dirty="0">
                  <a:ln w="0"/>
                  <a:solidFill>
                    <a:srgbClr val="4C4468"/>
                  </a:solidFill>
                  <a:latin typeface="HG丸ｺﾞｼｯｸM-PRO" panose="020F0600000000000000" pitchFamily="50" charset="-128"/>
                  <a:ea typeface="HG丸ｺﾞｼｯｸM-PRO" panose="020F0600000000000000" pitchFamily="50" charset="-128"/>
                </a:rPr>
                <a:t>テレビ電話で相談が可能です！画面に向かって話しかけるだけ！</a:t>
              </a:r>
              <a:endParaRPr lang="en-US" altLang="ja-JP" sz="100" dirty="0">
                <a:ln w="0"/>
                <a:solidFill>
                  <a:srgbClr val="4C4468"/>
                </a:solidFill>
                <a:latin typeface="HG丸ｺﾞｼｯｸM-PRO" panose="020F0600000000000000" pitchFamily="50" charset="-128"/>
                <a:ea typeface="HG丸ｺﾞｼｯｸM-PRO" panose="020F0600000000000000" pitchFamily="50" charset="-128"/>
              </a:endParaRPr>
            </a:p>
            <a:p>
              <a:endParaRPr lang="en-US" altLang="ja-JP" sz="100" b="1" dirty="0">
                <a:ln w="0"/>
                <a:solidFill>
                  <a:srgbClr val="4C4468"/>
                </a:solidFill>
                <a:latin typeface="HG丸ｺﾞｼｯｸM-PRO" panose="020F0600000000000000" pitchFamily="50" charset="-128"/>
                <a:ea typeface="HG丸ｺﾞｼｯｸM-PRO" panose="020F0600000000000000" pitchFamily="50" charset="-128"/>
              </a:endParaRPr>
            </a:p>
            <a:p>
              <a:r>
                <a:rPr lang="ja-JP" altLang="en-US" sz="1200" b="1" dirty="0">
                  <a:ln w="0"/>
                  <a:solidFill>
                    <a:srgbClr val="4C4468"/>
                  </a:solidFill>
                  <a:latin typeface="HG丸ｺﾞｼｯｸM-PRO" panose="020F0600000000000000" pitchFamily="50" charset="-128"/>
                  <a:ea typeface="HG丸ｺﾞｼｯｸM-PRO" panose="020F0600000000000000" pitchFamily="50" charset="-128"/>
                </a:rPr>
                <a:t>＜相談枠＞</a:t>
              </a:r>
              <a:endParaRPr lang="en-US" altLang="ja-JP" sz="1200" b="1" dirty="0">
                <a:ln w="0"/>
                <a:solidFill>
                  <a:srgbClr val="4C4468"/>
                </a:solidFill>
                <a:latin typeface="HG丸ｺﾞｼｯｸM-PRO" panose="020F0600000000000000" pitchFamily="50" charset="-128"/>
                <a:ea typeface="HG丸ｺﾞｼｯｸM-PRO" panose="020F0600000000000000" pitchFamily="50" charset="-128"/>
              </a:endParaRPr>
            </a:p>
            <a:p>
              <a:r>
                <a:rPr lang="ja-JP" altLang="en-US" sz="1100" dirty="0">
                  <a:ln w="0"/>
                  <a:solidFill>
                    <a:srgbClr val="4C4468"/>
                  </a:solidFill>
                  <a:latin typeface="HG丸ｺﾞｼｯｸM-PRO" panose="020F0600000000000000" pitchFamily="50" charset="-128"/>
                  <a:ea typeface="HG丸ｺﾞｼｯｸM-PRO" panose="020F0600000000000000" pitchFamily="50" charset="-128"/>
                </a:rPr>
                <a:t>①</a:t>
              </a:r>
              <a:r>
                <a:rPr lang="en-US" altLang="ja-JP" sz="1100" dirty="0">
                  <a:ln w="0"/>
                  <a:solidFill>
                    <a:srgbClr val="4C4468"/>
                  </a:solidFill>
                  <a:latin typeface="HG丸ｺﾞｼｯｸM-PRO" panose="020F0600000000000000" pitchFamily="50" charset="-128"/>
                  <a:ea typeface="HG丸ｺﾞｼｯｸM-PRO" panose="020F0600000000000000" pitchFamily="50" charset="-128"/>
                </a:rPr>
                <a:t>10</a:t>
              </a:r>
              <a:r>
                <a:rPr lang="ja-JP" altLang="en-US" sz="1100" dirty="0">
                  <a:ln w="0"/>
                  <a:solidFill>
                    <a:srgbClr val="4C4468"/>
                  </a:solidFill>
                  <a:latin typeface="HG丸ｺﾞｼｯｸM-PRO" panose="020F0600000000000000" pitchFamily="50" charset="-128"/>
                  <a:ea typeface="HG丸ｺﾞｼｯｸM-PRO" panose="020F0600000000000000" pitchFamily="50" charset="-128"/>
                </a:rPr>
                <a:t>：</a:t>
              </a:r>
              <a:r>
                <a:rPr lang="en-US" altLang="ja-JP" sz="1100" dirty="0">
                  <a:ln w="0"/>
                  <a:solidFill>
                    <a:srgbClr val="4C4468"/>
                  </a:solidFill>
                  <a:latin typeface="HG丸ｺﾞｼｯｸM-PRO" panose="020F0600000000000000" pitchFamily="50" charset="-128"/>
                  <a:ea typeface="HG丸ｺﾞｼｯｸM-PRO" panose="020F0600000000000000" pitchFamily="50" charset="-128"/>
                </a:rPr>
                <a:t>45</a:t>
              </a:r>
              <a:r>
                <a:rPr lang="ja-JP" altLang="en-US" sz="1100" dirty="0">
                  <a:ln w="0"/>
                  <a:solidFill>
                    <a:srgbClr val="4C4468"/>
                  </a:solidFill>
                  <a:latin typeface="HG丸ｺﾞｼｯｸM-PRO" panose="020F0600000000000000" pitchFamily="50" charset="-128"/>
                  <a:ea typeface="HG丸ｺﾞｼｯｸM-PRO" panose="020F0600000000000000" pitchFamily="50" charset="-128"/>
                </a:rPr>
                <a:t>～</a:t>
              </a:r>
              <a:r>
                <a:rPr lang="en-US" altLang="ja-JP" sz="1100" dirty="0">
                  <a:ln w="0"/>
                  <a:solidFill>
                    <a:srgbClr val="4C4468"/>
                  </a:solidFill>
                  <a:latin typeface="HG丸ｺﾞｼｯｸM-PRO" panose="020F0600000000000000" pitchFamily="50" charset="-128"/>
                  <a:ea typeface="HG丸ｺﾞｼｯｸM-PRO" panose="020F0600000000000000" pitchFamily="50" charset="-128"/>
                </a:rPr>
                <a:t>11</a:t>
              </a:r>
              <a:r>
                <a:rPr lang="ja-JP" altLang="en-US" sz="1100" dirty="0">
                  <a:ln w="0"/>
                  <a:solidFill>
                    <a:srgbClr val="4C4468"/>
                  </a:solidFill>
                  <a:latin typeface="HG丸ｺﾞｼｯｸM-PRO" panose="020F0600000000000000" pitchFamily="50" charset="-128"/>
                  <a:ea typeface="HG丸ｺﾞｼｯｸM-PRO" panose="020F0600000000000000" pitchFamily="50" charset="-128"/>
                </a:rPr>
                <a:t>：</a:t>
              </a:r>
              <a:r>
                <a:rPr lang="en-US" altLang="ja-JP" sz="1100" dirty="0">
                  <a:ln w="0"/>
                  <a:solidFill>
                    <a:srgbClr val="4C4468"/>
                  </a:solidFill>
                  <a:latin typeface="HG丸ｺﾞｼｯｸM-PRO" panose="020F0600000000000000" pitchFamily="50" charset="-128"/>
                  <a:ea typeface="HG丸ｺﾞｼｯｸM-PRO" panose="020F0600000000000000" pitchFamily="50" charset="-128"/>
                </a:rPr>
                <a:t>45 </a:t>
              </a:r>
              <a:r>
                <a:rPr lang="ja-JP" altLang="en-US" sz="1100" dirty="0">
                  <a:ln w="0"/>
                  <a:solidFill>
                    <a:srgbClr val="4C4468"/>
                  </a:solidFill>
                  <a:latin typeface="HG丸ｺﾞｼｯｸM-PRO" panose="020F0600000000000000" pitchFamily="50" charset="-128"/>
                  <a:ea typeface="HG丸ｺﾞｼｯｸM-PRO" panose="020F0600000000000000" pitchFamily="50" charset="-128"/>
                </a:rPr>
                <a:t>　②</a:t>
              </a:r>
              <a:r>
                <a:rPr lang="en-US" altLang="ja-JP" sz="1100" dirty="0">
                  <a:ln w="0"/>
                  <a:solidFill>
                    <a:srgbClr val="4C4468"/>
                  </a:solidFill>
                  <a:latin typeface="HG丸ｺﾞｼｯｸM-PRO" panose="020F0600000000000000" pitchFamily="50" charset="-128"/>
                  <a:ea typeface="HG丸ｺﾞｼｯｸM-PRO" panose="020F0600000000000000" pitchFamily="50" charset="-128"/>
                </a:rPr>
                <a:t>13</a:t>
              </a:r>
              <a:r>
                <a:rPr lang="ja-JP" altLang="en-US" sz="1100" dirty="0">
                  <a:ln w="0"/>
                  <a:solidFill>
                    <a:srgbClr val="4C4468"/>
                  </a:solidFill>
                  <a:latin typeface="HG丸ｺﾞｼｯｸM-PRO" panose="020F0600000000000000" pitchFamily="50" charset="-128"/>
                  <a:ea typeface="HG丸ｺﾞｼｯｸM-PRO" panose="020F0600000000000000" pitchFamily="50" charset="-128"/>
                </a:rPr>
                <a:t>：</a:t>
              </a:r>
              <a:r>
                <a:rPr lang="en-US" altLang="ja-JP" sz="1100" dirty="0">
                  <a:ln w="0"/>
                  <a:solidFill>
                    <a:srgbClr val="4C4468"/>
                  </a:solidFill>
                  <a:latin typeface="HG丸ｺﾞｼｯｸM-PRO" panose="020F0600000000000000" pitchFamily="50" charset="-128"/>
                  <a:ea typeface="HG丸ｺﾞｼｯｸM-PRO" panose="020F0600000000000000" pitchFamily="50" charset="-128"/>
                </a:rPr>
                <a:t>00</a:t>
              </a:r>
              <a:r>
                <a:rPr lang="ja-JP" altLang="en-US" sz="1100" dirty="0">
                  <a:ln w="0"/>
                  <a:solidFill>
                    <a:srgbClr val="4C4468"/>
                  </a:solidFill>
                  <a:latin typeface="HG丸ｺﾞｼｯｸM-PRO" panose="020F0600000000000000" pitchFamily="50" charset="-128"/>
                  <a:ea typeface="HG丸ｺﾞｼｯｸM-PRO" panose="020F0600000000000000" pitchFamily="50" charset="-128"/>
                </a:rPr>
                <a:t>～</a:t>
              </a:r>
              <a:r>
                <a:rPr lang="en-US" altLang="ja-JP" sz="1100" dirty="0">
                  <a:ln w="0"/>
                  <a:solidFill>
                    <a:srgbClr val="4C4468"/>
                  </a:solidFill>
                  <a:latin typeface="HG丸ｺﾞｼｯｸM-PRO" panose="020F0600000000000000" pitchFamily="50" charset="-128"/>
                  <a:ea typeface="HG丸ｺﾞｼｯｸM-PRO" panose="020F0600000000000000" pitchFamily="50" charset="-128"/>
                </a:rPr>
                <a:t>14</a:t>
              </a:r>
              <a:r>
                <a:rPr lang="ja-JP" altLang="en-US" sz="1100" dirty="0">
                  <a:ln w="0"/>
                  <a:solidFill>
                    <a:srgbClr val="4C4468"/>
                  </a:solidFill>
                  <a:latin typeface="HG丸ｺﾞｼｯｸM-PRO" panose="020F0600000000000000" pitchFamily="50" charset="-128"/>
                  <a:ea typeface="HG丸ｺﾞｼｯｸM-PRO" panose="020F0600000000000000" pitchFamily="50" charset="-128"/>
                </a:rPr>
                <a:t>：</a:t>
              </a:r>
              <a:r>
                <a:rPr lang="en-US" altLang="ja-JP" sz="1100" dirty="0">
                  <a:ln w="0"/>
                  <a:solidFill>
                    <a:srgbClr val="4C4468"/>
                  </a:solidFill>
                  <a:latin typeface="HG丸ｺﾞｼｯｸM-PRO" panose="020F0600000000000000" pitchFamily="50" charset="-128"/>
                  <a:ea typeface="HG丸ｺﾞｼｯｸM-PRO" panose="020F0600000000000000" pitchFamily="50" charset="-128"/>
                </a:rPr>
                <a:t>00</a:t>
              </a:r>
              <a:r>
                <a:rPr lang="ja-JP" altLang="en-US" sz="1100" dirty="0">
                  <a:ln w="0"/>
                  <a:solidFill>
                    <a:srgbClr val="4C4468"/>
                  </a:solidFill>
                  <a:latin typeface="HG丸ｺﾞｼｯｸM-PRO" panose="020F0600000000000000" pitchFamily="50" charset="-128"/>
                  <a:ea typeface="HG丸ｺﾞｼｯｸM-PRO" panose="020F0600000000000000" pitchFamily="50" charset="-128"/>
                </a:rPr>
                <a:t>　 ③</a:t>
              </a:r>
              <a:r>
                <a:rPr lang="en-US" altLang="ja-JP" sz="1100" dirty="0">
                  <a:ln w="0"/>
                  <a:solidFill>
                    <a:srgbClr val="4C4468"/>
                  </a:solidFill>
                  <a:latin typeface="HG丸ｺﾞｼｯｸM-PRO" panose="020F0600000000000000" pitchFamily="50" charset="-128"/>
                  <a:ea typeface="HG丸ｺﾞｼｯｸM-PRO" panose="020F0600000000000000" pitchFamily="50" charset="-128"/>
                </a:rPr>
                <a:t>14</a:t>
              </a:r>
              <a:r>
                <a:rPr lang="ja-JP" altLang="en-US" sz="1100" dirty="0">
                  <a:ln w="0"/>
                  <a:solidFill>
                    <a:srgbClr val="4C4468"/>
                  </a:solidFill>
                  <a:latin typeface="HG丸ｺﾞｼｯｸM-PRO" panose="020F0600000000000000" pitchFamily="50" charset="-128"/>
                  <a:ea typeface="HG丸ｺﾞｼｯｸM-PRO" panose="020F0600000000000000" pitchFamily="50" charset="-128"/>
                </a:rPr>
                <a:t>：</a:t>
              </a:r>
              <a:r>
                <a:rPr lang="en-US" altLang="ja-JP" sz="1100" dirty="0">
                  <a:ln w="0"/>
                  <a:solidFill>
                    <a:srgbClr val="4C4468"/>
                  </a:solidFill>
                  <a:latin typeface="HG丸ｺﾞｼｯｸM-PRO" panose="020F0600000000000000" pitchFamily="50" charset="-128"/>
                  <a:ea typeface="HG丸ｺﾞｼｯｸM-PRO" panose="020F0600000000000000" pitchFamily="50" charset="-128"/>
                </a:rPr>
                <a:t>15</a:t>
              </a:r>
              <a:r>
                <a:rPr lang="ja-JP" altLang="en-US" sz="1100" dirty="0">
                  <a:ln w="0"/>
                  <a:solidFill>
                    <a:srgbClr val="4C4468"/>
                  </a:solidFill>
                  <a:latin typeface="HG丸ｺﾞｼｯｸM-PRO" panose="020F0600000000000000" pitchFamily="50" charset="-128"/>
                  <a:ea typeface="HG丸ｺﾞｼｯｸM-PRO" panose="020F0600000000000000" pitchFamily="50" charset="-128"/>
                </a:rPr>
                <a:t>～</a:t>
              </a:r>
              <a:r>
                <a:rPr lang="en-US" altLang="ja-JP" sz="1100" dirty="0">
                  <a:ln w="0"/>
                  <a:solidFill>
                    <a:srgbClr val="4C4468"/>
                  </a:solidFill>
                  <a:latin typeface="HG丸ｺﾞｼｯｸM-PRO" panose="020F0600000000000000" pitchFamily="50" charset="-128"/>
                  <a:ea typeface="HG丸ｺﾞｼｯｸM-PRO" panose="020F0600000000000000" pitchFamily="50" charset="-128"/>
                </a:rPr>
                <a:t>15</a:t>
              </a:r>
              <a:r>
                <a:rPr lang="ja-JP" altLang="en-US" sz="1100" dirty="0">
                  <a:ln w="0"/>
                  <a:solidFill>
                    <a:srgbClr val="4C4468"/>
                  </a:solidFill>
                  <a:latin typeface="HG丸ｺﾞｼｯｸM-PRO" panose="020F0600000000000000" pitchFamily="50" charset="-128"/>
                  <a:ea typeface="HG丸ｺﾞｼｯｸM-PRO" panose="020F0600000000000000" pitchFamily="50" charset="-128"/>
                </a:rPr>
                <a:t>：</a:t>
              </a:r>
              <a:r>
                <a:rPr lang="en-US" altLang="ja-JP" sz="1100" dirty="0">
                  <a:ln w="0"/>
                  <a:solidFill>
                    <a:srgbClr val="4C4468"/>
                  </a:solidFill>
                  <a:latin typeface="HG丸ｺﾞｼｯｸM-PRO" panose="020F0600000000000000" pitchFamily="50" charset="-128"/>
                  <a:ea typeface="HG丸ｺﾞｼｯｸM-PRO" panose="020F0600000000000000" pitchFamily="50" charset="-128"/>
                </a:rPr>
                <a:t>15</a:t>
              </a:r>
              <a:r>
                <a:rPr lang="ja-JP" altLang="en-US" sz="1100" dirty="0">
                  <a:ln w="0"/>
                  <a:solidFill>
                    <a:srgbClr val="4C4468"/>
                  </a:solidFill>
                  <a:latin typeface="HG丸ｺﾞｼｯｸM-PRO" panose="020F0600000000000000" pitchFamily="50" charset="-128"/>
                  <a:ea typeface="HG丸ｺﾞｼｯｸM-PRO" panose="020F0600000000000000" pitchFamily="50" charset="-128"/>
                </a:rPr>
                <a:t>　 ④</a:t>
              </a:r>
              <a:r>
                <a:rPr lang="en-US" altLang="ja-JP" sz="1100" dirty="0">
                  <a:ln w="0"/>
                  <a:solidFill>
                    <a:srgbClr val="4C4468"/>
                  </a:solidFill>
                  <a:latin typeface="HG丸ｺﾞｼｯｸM-PRO" panose="020F0600000000000000" pitchFamily="50" charset="-128"/>
                  <a:ea typeface="HG丸ｺﾞｼｯｸM-PRO" panose="020F0600000000000000" pitchFamily="50" charset="-128"/>
                </a:rPr>
                <a:t>15</a:t>
              </a:r>
              <a:r>
                <a:rPr lang="ja-JP" altLang="en-US" sz="1100" dirty="0">
                  <a:ln w="0"/>
                  <a:solidFill>
                    <a:srgbClr val="4C4468"/>
                  </a:solidFill>
                  <a:latin typeface="HG丸ｺﾞｼｯｸM-PRO" panose="020F0600000000000000" pitchFamily="50" charset="-128"/>
                  <a:ea typeface="HG丸ｺﾞｼｯｸM-PRO" panose="020F0600000000000000" pitchFamily="50" charset="-128"/>
                </a:rPr>
                <a:t>：</a:t>
              </a:r>
              <a:r>
                <a:rPr lang="en-US" altLang="ja-JP" sz="1100" dirty="0">
                  <a:ln w="0"/>
                  <a:solidFill>
                    <a:srgbClr val="4C4468"/>
                  </a:solidFill>
                  <a:latin typeface="HG丸ｺﾞｼｯｸM-PRO" panose="020F0600000000000000" pitchFamily="50" charset="-128"/>
                  <a:ea typeface="HG丸ｺﾞｼｯｸM-PRO" panose="020F0600000000000000" pitchFamily="50" charset="-128"/>
                </a:rPr>
                <a:t>30</a:t>
              </a:r>
              <a:r>
                <a:rPr lang="ja-JP" altLang="en-US" sz="1100" dirty="0">
                  <a:ln w="0"/>
                  <a:solidFill>
                    <a:srgbClr val="4C4468"/>
                  </a:solidFill>
                  <a:latin typeface="HG丸ｺﾞｼｯｸM-PRO" panose="020F0600000000000000" pitchFamily="50" charset="-128"/>
                  <a:ea typeface="HG丸ｺﾞｼｯｸM-PRO" panose="020F0600000000000000" pitchFamily="50" charset="-128"/>
                </a:rPr>
                <a:t>～</a:t>
              </a:r>
              <a:r>
                <a:rPr lang="en-US" altLang="ja-JP" sz="1100" dirty="0">
                  <a:ln w="0"/>
                  <a:solidFill>
                    <a:srgbClr val="4C4468"/>
                  </a:solidFill>
                  <a:latin typeface="HG丸ｺﾞｼｯｸM-PRO" panose="020F0600000000000000" pitchFamily="50" charset="-128"/>
                  <a:ea typeface="HG丸ｺﾞｼｯｸM-PRO" panose="020F0600000000000000" pitchFamily="50" charset="-128"/>
                </a:rPr>
                <a:t>16</a:t>
              </a:r>
              <a:r>
                <a:rPr lang="ja-JP" altLang="en-US" sz="1100" dirty="0">
                  <a:ln w="0"/>
                  <a:solidFill>
                    <a:srgbClr val="4C4468"/>
                  </a:solidFill>
                  <a:latin typeface="HG丸ｺﾞｼｯｸM-PRO" panose="020F0600000000000000" pitchFamily="50" charset="-128"/>
                  <a:ea typeface="HG丸ｺﾞｼｯｸM-PRO" panose="020F0600000000000000" pitchFamily="50" charset="-128"/>
                </a:rPr>
                <a:t>：</a:t>
              </a:r>
              <a:r>
                <a:rPr lang="en-US" altLang="ja-JP" sz="1100" dirty="0">
                  <a:ln w="0"/>
                  <a:solidFill>
                    <a:srgbClr val="4C4468"/>
                  </a:solidFill>
                  <a:latin typeface="HG丸ｺﾞｼｯｸM-PRO" panose="020F0600000000000000" pitchFamily="50" charset="-128"/>
                  <a:ea typeface="HG丸ｺﾞｼｯｸM-PRO" panose="020F0600000000000000" pitchFamily="50" charset="-128"/>
                </a:rPr>
                <a:t>30</a:t>
              </a:r>
            </a:p>
            <a:p>
              <a:endParaRPr lang="en-US" altLang="ja-JP" sz="100" dirty="0">
                <a:ln w="0"/>
                <a:solidFill>
                  <a:srgbClr val="4C4468"/>
                </a:solidFill>
                <a:latin typeface="HG丸ｺﾞｼｯｸM-PRO" panose="020F0600000000000000" pitchFamily="50" charset="-128"/>
                <a:ea typeface="HG丸ｺﾞｼｯｸM-PRO" panose="020F0600000000000000" pitchFamily="50" charset="-128"/>
              </a:endParaRPr>
            </a:p>
            <a:p>
              <a:r>
                <a:rPr lang="ja-JP" altLang="en-US" sz="1400" b="1" dirty="0">
                  <a:ln w="0"/>
                  <a:solidFill>
                    <a:srgbClr val="4C4468"/>
                  </a:solidFill>
                  <a:latin typeface="HG丸ｺﾞｼｯｸM-PRO" panose="020F0600000000000000" pitchFamily="50" charset="-128"/>
                  <a:ea typeface="HG丸ｺﾞｼｯｸM-PRO" panose="020F0600000000000000" pitchFamily="50" charset="-128"/>
                </a:rPr>
                <a:t>    ご予約、お問合せ ： </a:t>
              </a:r>
              <a:r>
                <a:rPr lang="en-US" altLang="ja-JP" sz="1400" b="1" dirty="0">
                  <a:ln w="0"/>
                  <a:solidFill>
                    <a:srgbClr val="D60057"/>
                  </a:solidFill>
                  <a:latin typeface="HG丸ｺﾞｼｯｸM-PRO" panose="020F0600000000000000" pitchFamily="50" charset="-128"/>
                  <a:ea typeface="HG丸ｺﾞｼｯｸM-PRO" panose="020F0600000000000000" pitchFamily="50" charset="-128"/>
                </a:rPr>
                <a:t>092-622-7809</a:t>
              </a:r>
            </a:p>
          </p:txBody>
        </p:sp>
        <p:pic>
          <p:nvPicPr>
            <p:cNvPr id="4" name="図 3"/>
            <p:cNvPicPr>
              <a:picLocks noChangeAspect="1"/>
            </p:cNvPicPr>
            <p:nvPr/>
          </p:nvPicPr>
          <p:blipFill>
            <a:blip r:embed="rId21" cstate="print">
              <a:extLst>
                <a:ext uri="{BEBA8EAE-BF5A-486C-A8C5-ECC9F3942E4B}">
                  <a14:imgProps xmlns:a14="http://schemas.microsoft.com/office/drawing/2010/main">
                    <a14:imgLayer r:embed="rId22">
                      <a14:imgEffect>
                        <a14:backgroundRemoval t="250" b="89833" l="625" r="99625">
                          <a14:foregroundMark x1="66000" y1="21833" x2="59000" y2="63333"/>
                          <a14:foregroundMark x1="78938" y1="41000" x2="75938" y2="70000"/>
                          <a14:foregroundMark x1="76938" y1="31167" x2="74063" y2="39417"/>
                          <a14:foregroundMark x1="49563" y1="61417" x2="60875" y2="54833"/>
                          <a14:foregroundMark x1="20250" y1="70167" x2="20375" y2="89333"/>
                          <a14:foregroundMark x1="24750" y1="72250" x2="24063" y2="89167"/>
                          <a14:foregroundMark x1="27500" y1="83917" x2="27500" y2="89333"/>
                          <a14:foregroundMark x1="15500" y1="87417" x2="15750" y2="88667"/>
                          <a14:foregroundMark x1="14313" y1="89000" x2="31188" y2="89333"/>
                          <a14:foregroundMark x1="39875" y1="54917" x2="42688" y2="64500"/>
                          <a14:foregroundMark x1="33813" y1="24083" x2="34125" y2="45333"/>
                          <a14:foregroundMark x1="26813" y1="48000" x2="26813" y2="51500"/>
                          <a14:foregroundMark x1="25776" y1="14876" x2="24224" y2="44215"/>
                          <a14:foregroundMark x1="19255" y1="18595" x2="17702" y2="42975"/>
                          <a14:foregroundMark x1="25776" y1="52066" x2="25776" y2="69835"/>
                          <a14:foregroundMark x1="29814" y1="53719" x2="31056" y2="80579"/>
                          <a14:foregroundMark x1="31677" y1="56198" x2="39130" y2="80165"/>
                          <a14:foregroundMark x1="14907" y1="36777" x2="15217" y2="41322"/>
                          <a14:foregroundMark x1="6211" y1="61157" x2="15217" y2="64050"/>
                          <a14:foregroundMark x1="77329" y1="84711" x2="84472" y2="86777"/>
                        </a14:backgroundRemoval>
                      </a14:imgEffect>
                    </a14:imgLayer>
                  </a14:imgProps>
                </a:ext>
                <a:ext uri="{28A0092B-C50C-407E-A947-70E740481C1C}">
                  <a14:useLocalDpi xmlns:a14="http://schemas.microsoft.com/office/drawing/2010/main" val="0"/>
                </a:ext>
              </a:extLst>
            </a:blip>
            <a:stretch>
              <a:fillRect/>
            </a:stretch>
          </p:blipFill>
          <p:spPr>
            <a:xfrm>
              <a:off x="5759886" y="4771134"/>
              <a:ext cx="1183263" cy="887448"/>
            </a:xfrm>
            <a:prstGeom prst="rect">
              <a:avLst/>
            </a:prstGeom>
          </p:spPr>
        </p:pic>
      </p:grpSp>
      <p:grpSp>
        <p:nvGrpSpPr>
          <p:cNvPr id="13" name="グループ化 12"/>
          <p:cNvGrpSpPr/>
          <p:nvPr/>
        </p:nvGrpSpPr>
        <p:grpSpPr>
          <a:xfrm>
            <a:off x="2464711" y="2878584"/>
            <a:ext cx="2006616" cy="1238400"/>
            <a:chOff x="3176639" y="3094178"/>
            <a:chExt cx="2045237" cy="1216059"/>
          </a:xfrm>
        </p:grpSpPr>
        <p:sp>
          <p:nvSpPr>
            <p:cNvPr id="7" name="四角形吹き出し 6"/>
            <p:cNvSpPr/>
            <p:nvPr/>
          </p:nvSpPr>
          <p:spPr>
            <a:xfrm>
              <a:off x="3176639" y="3094178"/>
              <a:ext cx="2045237" cy="1216059"/>
            </a:xfrm>
            <a:prstGeom prst="wedgeRectCallout">
              <a:avLst>
                <a:gd name="adj1" fmla="val 89413"/>
                <a:gd name="adj2" fmla="val 68767"/>
              </a:avLst>
            </a:prstGeom>
            <a:solidFill>
              <a:srgbClr val="FFB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rotWithShape="1">
            <a:blip r:embed="rId23" cstate="print">
              <a:extLst>
                <a:ext uri="{28A0092B-C50C-407E-A947-70E740481C1C}">
                  <a14:useLocalDpi xmlns:a14="http://schemas.microsoft.com/office/drawing/2010/main" val="0"/>
                </a:ext>
              </a:extLst>
            </a:blip>
            <a:srcRect l="2419" t="7227" r="2867" b="8966"/>
            <a:stretch/>
          </p:blipFill>
          <p:spPr>
            <a:xfrm>
              <a:off x="3210404" y="3124133"/>
              <a:ext cx="1973168" cy="1163664"/>
            </a:xfrm>
            <a:prstGeom prst="rect">
              <a:avLst/>
            </a:prstGeom>
          </p:spPr>
        </p:pic>
      </p:grpSp>
      <p:sp>
        <p:nvSpPr>
          <p:cNvPr id="221" name="テキスト ボックス 220"/>
          <p:cNvSpPr txBox="1"/>
          <p:nvPr/>
        </p:nvSpPr>
        <p:spPr>
          <a:xfrm>
            <a:off x="10225009" y="3847484"/>
            <a:ext cx="2129878" cy="784380"/>
          </a:xfrm>
          <a:prstGeom prst="rect">
            <a:avLst/>
          </a:prstGeom>
          <a:noFill/>
        </p:spPr>
        <p:txBody>
          <a:bodyPr wrap="square" lIns="0" tIns="0" rIns="0" bIns="0" rtlCol="0">
            <a:spAutoFit/>
          </a:bodyPr>
          <a:lstStyle/>
          <a:p>
            <a:r>
              <a:rPr lang="ja-JP" altLang="en-US" sz="1274" b="1" dirty="0">
                <a:solidFill>
                  <a:srgbClr val="4C4468"/>
                </a:solidFill>
                <a:latin typeface="HG丸ｺﾞｼｯｸM-PRO" panose="020F0600000000000000" pitchFamily="50" charset="-128"/>
                <a:ea typeface="HG丸ｺﾞｼｯｸM-PRO" panose="020F0600000000000000" pitchFamily="50" charset="-128"/>
              </a:rPr>
              <a:t>起業したいけど</a:t>
            </a:r>
            <a:endParaRPr lang="en-US" altLang="ja-JP" sz="1274" b="1" dirty="0">
              <a:solidFill>
                <a:srgbClr val="4C4468"/>
              </a:solidFill>
              <a:latin typeface="HG丸ｺﾞｼｯｸM-PRO" panose="020F0600000000000000" pitchFamily="50" charset="-128"/>
              <a:ea typeface="HG丸ｺﾞｼｯｸM-PRO" panose="020F0600000000000000" pitchFamily="50" charset="-128"/>
            </a:endParaRPr>
          </a:p>
          <a:p>
            <a:r>
              <a:rPr lang="ja-JP" altLang="en-US" sz="1274" b="1" dirty="0">
                <a:solidFill>
                  <a:srgbClr val="4C4468"/>
                </a:solidFill>
                <a:latin typeface="HG丸ｺﾞｼｯｸM-PRO" panose="020F0600000000000000" pitchFamily="50" charset="-128"/>
                <a:ea typeface="HG丸ｺﾞｼｯｸM-PRO" panose="020F0600000000000000" pitchFamily="50" charset="-128"/>
              </a:rPr>
              <a:t>何から始めたら</a:t>
            </a:r>
            <a:endParaRPr lang="en-US" altLang="ja-JP" sz="1274" b="1" dirty="0">
              <a:solidFill>
                <a:srgbClr val="4C4468"/>
              </a:solidFill>
              <a:latin typeface="HG丸ｺﾞｼｯｸM-PRO" panose="020F0600000000000000" pitchFamily="50" charset="-128"/>
              <a:ea typeface="HG丸ｺﾞｼｯｸM-PRO" panose="020F0600000000000000" pitchFamily="50" charset="-128"/>
            </a:endParaRPr>
          </a:p>
          <a:p>
            <a:r>
              <a:rPr lang="ja-JP" altLang="en-US" sz="1274" b="1" dirty="0">
                <a:solidFill>
                  <a:srgbClr val="4C4468"/>
                </a:solidFill>
                <a:latin typeface="HG丸ｺﾞｼｯｸM-PRO" panose="020F0600000000000000" pitchFamily="50" charset="-128"/>
                <a:ea typeface="HG丸ｺﾞｼｯｸM-PRO" panose="020F0600000000000000" pitchFamily="50" charset="-128"/>
              </a:rPr>
              <a:t>いいのか</a:t>
            </a:r>
            <a:endParaRPr lang="en-US" altLang="ja-JP" sz="1274" b="1" dirty="0">
              <a:solidFill>
                <a:srgbClr val="4C4468"/>
              </a:solidFill>
              <a:latin typeface="HG丸ｺﾞｼｯｸM-PRO" panose="020F0600000000000000" pitchFamily="50" charset="-128"/>
              <a:ea typeface="HG丸ｺﾞｼｯｸM-PRO" panose="020F0600000000000000" pitchFamily="50" charset="-128"/>
            </a:endParaRPr>
          </a:p>
          <a:p>
            <a:r>
              <a:rPr lang="ja-JP" altLang="en-US" sz="1274" b="1" dirty="0">
                <a:solidFill>
                  <a:srgbClr val="4C4468"/>
                </a:solidFill>
                <a:latin typeface="HG丸ｺﾞｼｯｸM-PRO" panose="020F0600000000000000" pitchFamily="50" charset="-128"/>
                <a:ea typeface="HG丸ｺﾞｼｯｸM-PRO" panose="020F0600000000000000" pitchFamily="50" charset="-128"/>
              </a:rPr>
              <a:t>分からない</a:t>
            </a:r>
            <a:endParaRPr lang="en-US" altLang="ja-JP" sz="1274" b="1" dirty="0">
              <a:solidFill>
                <a:srgbClr val="4C4468"/>
              </a:solidFill>
              <a:latin typeface="HG丸ｺﾞｼｯｸM-PRO" panose="020F0600000000000000" pitchFamily="50" charset="-128"/>
              <a:ea typeface="HG丸ｺﾞｼｯｸM-PRO" panose="020F0600000000000000" pitchFamily="50" charset="-128"/>
            </a:endParaRPr>
          </a:p>
        </p:txBody>
      </p:sp>
      <p:pic>
        <p:nvPicPr>
          <p:cNvPr id="222" name="図 221"/>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9271101" y="3763892"/>
            <a:ext cx="793668" cy="793668"/>
          </a:xfrm>
          <a:prstGeom prst="rect">
            <a:avLst/>
          </a:prstGeom>
        </p:spPr>
      </p:pic>
      <p:sp>
        <p:nvSpPr>
          <p:cNvPr id="223" name="角丸四角形 222"/>
          <p:cNvSpPr/>
          <p:nvPr/>
        </p:nvSpPr>
        <p:spPr>
          <a:xfrm>
            <a:off x="7795854" y="3774953"/>
            <a:ext cx="2260312" cy="937738"/>
          </a:xfrm>
          <a:prstGeom prst="roundRect">
            <a:avLst>
              <a:gd name="adj" fmla="val 2923"/>
            </a:avLst>
          </a:prstGeom>
          <a:noFill/>
          <a:ln w="19050">
            <a:solidFill>
              <a:srgbClr val="4C44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98"/>
          </a:p>
        </p:txBody>
      </p:sp>
      <p:sp>
        <p:nvSpPr>
          <p:cNvPr id="224" name="角丸四角形 223"/>
          <p:cNvSpPr/>
          <p:nvPr/>
        </p:nvSpPr>
        <p:spPr>
          <a:xfrm>
            <a:off x="10136259" y="3773019"/>
            <a:ext cx="2261802" cy="939672"/>
          </a:xfrm>
          <a:prstGeom prst="roundRect">
            <a:avLst>
              <a:gd name="adj" fmla="val 2923"/>
            </a:avLst>
          </a:prstGeom>
          <a:noFill/>
          <a:ln w="19050">
            <a:solidFill>
              <a:srgbClr val="4C44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98"/>
          </a:p>
        </p:txBody>
      </p:sp>
      <p:sp>
        <p:nvSpPr>
          <p:cNvPr id="226" name="角丸四角形 225"/>
          <p:cNvSpPr/>
          <p:nvPr/>
        </p:nvSpPr>
        <p:spPr>
          <a:xfrm>
            <a:off x="7805377" y="4795601"/>
            <a:ext cx="2260312" cy="945187"/>
          </a:xfrm>
          <a:prstGeom prst="roundRect">
            <a:avLst>
              <a:gd name="adj" fmla="val 2923"/>
            </a:avLst>
          </a:prstGeom>
          <a:noFill/>
          <a:ln w="19050">
            <a:solidFill>
              <a:srgbClr val="4C44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98"/>
          </a:p>
        </p:txBody>
      </p:sp>
      <p:sp>
        <p:nvSpPr>
          <p:cNvPr id="227" name="角丸四角形 226"/>
          <p:cNvSpPr/>
          <p:nvPr/>
        </p:nvSpPr>
        <p:spPr>
          <a:xfrm>
            <a:off x="10137748" y="4795847"/>
            <a:ext cx="2260312" cy="945187"/>
          </a:xfrm>
          <a:prstGeom prst="roundRect">
            <a:avLst>
              <a:gd name="adj" fmla="val 2923"/>
            </a:avLst>
          </a:prstGeom>
          <a:noFill/>
          <a:ln w="19050">
            <a:solidFill>
              <a:srgbClr val="4C44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98"/>
          </a:p>
        </p:txBody>
      </p:sp>
      <p:sp>
        <p:nvSpPr>
          <p:cNvPr id="228" name="角丸四角形 227"/>
          <p:cNvSpPr/>
          <p:nvPr/>
        </p:nvSpPr>
        <p:spPr>
          <a:xfrm>
            <a:off x="12474487" y="3770850"/>
            <a:ext cx="2260312" cy="937738"/>
          </a:xfrm>
          <a:prstGeom prst="roundRect">
            <a:avLst>
              <a:gd name="adj" fmla="val 2923"/>
            </a:avLst>
          </a:prstGeom>
          <a:noFill/>
          <a:ln w="19050">
            <a:solidFill>
              <a:srgbClr val="4C44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98"/>
          </a:p>
        </p:txBody>
      </p:sp>
      <p:sp>
        <p:nvSpPr>
          <p:cNvPr id="253" name="角丸四角形 252"/>
          <p:cNvSpPr/>
          <p:nvPr/>
        </p:nvSpPr>
        <p:spPr>
          <a:xfrm>
            <a:off x="12474487" y="4793214"/>
            <a:ext cx="2260312" cy="945187"/>
          </a:xfrm>
          <a:prstGeom prst="roundRect">
            <a:avLst>
              <a:gd name="adj" fmla="val 2923"/>
            </a:avLst>
          </a:prstGeom>
          <a:noFill/>
          <a:ln w="19050">
            <a:solidFill>
              <a:srgbClr val="4C44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98"/>
          </a:p>
        </p:txBody>
      </p:sp>
      <p:sp>
        <p:nvSpPr>
          <p:cNvPr id="259" name="テキスト ボックス 258"/>
          <p:cNvSpPr txBox="1"/>
          <p:nvPr/>
        </p:nvSpPr>
        <p:spPr>
          <a:xfrm>
            <a:off x="7878558" y="3850783"/>
            <a:ext cx="1596416" cy="784380"/>
          </a:xfrm>
          <a:prstGeom prst="rect">
            <a:avLst/>
          </a:prstGeom>
          <a:noFill/>
        </p:spPr>
        <p:txBody>
          <a:bodyPr wrap="square" lIns="0" tIns="0" rIns="0" bIns="0" rtlCol="0">
            <a:spAutoFit/>
          </a:bodyPr>
          <a:lstStyle/>
          <a:p>
            <a:r>
              <a:rPr lang="ja-JP" altLang="en-US" sz="1274" b="1" dirty="0">
                <a:solidFill>
                  <a:srgbClr val="4C4468"/>
                </a:solidFill>
                <a:latin typeface="HG丸ｺﾞｼｯｸM-PRO" panose="020F0600000000000000" pitchFamily="50" charset="-128"/>
                <a:ea typeface="HG丸ｺﾞｼｯｸM-PRO" panose="020F0600000000000000" pitchFamily="50" charset="-128"/>
              </a:rPr>
              <a:t>ホームページや</a:t>
            </a:r>
            <a:endParaRPr lang="en-US" altLang="ja-JP" sz="1274" b="1" dirty="0">
              <a:solidFill>
                <a:srgbClr val="4C4468"/>
              </a:solidFill>
              <a:latin typeface="HG丸ｺﾞｼｯｸM-PRO" panose="020F0600000000000000" pitchFamily="50" charset="-128"/>
              <a:ea typeface="HG丸ｺﾞｼｯｸM-PRO" panose="020F0600000000000000" pitchFamily="50" charset="-128"/>
            </a:endParaRPr>
          </a:p>
          <a:p>
            <a:r>
              <a:rPr lang="ja-JP" altLang="en-US" sz="1274" b="1" dirty="0">
                <a:solidFill>
                  <a:srgbClr val="4C4468"/>
                </a:solidFill>
                <a:latin typeface="HG丸ｺﾞｼｯｸM-PRO" panose="020F0600000000000000" pitchFamily="50" charset="-128"/>
                <a:ea typeface="HG丸ｺﾞｼｯｸM-PRO" panose="020F0600000000000000" pitchFamily="50" charset="-128"/>
              </a:rPr>
              <a:t>ＳＮＳを</a:t>
            </a:r>
            <a:endParaRPr lang="en-US" altLang="ja-JP" sz="1274" b="1" dirty="0">
              <a:solidFill>
                <a:srgbClr val="4C4468"/>
              </a:solidFill>
              <a:latin typeface="HG丸ｺﾞｼｯｸM-PRO" panose="020F0600000000000000" pitchFamily="50" charset="-128"/>
              <a:ea typeface="HG丸ｺﾞｼｯｸM-PRO" panose="020F0600000000000000" pitchFamily="50" charset="-128"/>
            </a:endParaRPr>
          </a:p>
          <a:p>
            <a:r>
              <a:rPr lang="ja-JP" altLang="en-US" sz="1274" b="1" dirty="0">
                <a:solidFill>
                  <a:srgbClr val="4C4468"/>
                </a:solidFill>
                <a:latin typeface="HG丸ｺﾞｼｯｸM-PRO" panose="020F0600000000000000" pitchFamily="50" charset="-128"/>
                <a:ea typeface="HG丸ｺﾞｼｯｸM-PRO" panose="020F0600000000000000" pitchFamily="50" charset="-128"/>
              </a:rPr>
              <a:t>使って</a:t>
            </a:r>
            <a:endParaRPr lang="en-US" altLang="ja-JP" sz="1274" b="1" dirty="0">
              <a:solidFill>
                <a:srgbClr val="4C4468"/>
              </a:solidFill>
              <a:latin typeface="HG丸ｺﾞｼｯｸM-PRO" panose="020F0600000000000000" pitchFamily="50" charset="-128"/>
              <a:ea typeface="HG丸ｺﾞｼｯｸM-PRO" panose="020F0600000000000000" pitchFamily="50" charset="-128"/>
            </a:endParaRPr>
          </a:p>
          <a:p>
            <a:r>
              <a:rPr lang="ja-JP" altLang="en-US" sz="1274" b="1" dirty="0">
                <a:solidFill>
                  <a:srgbClr val="4C4468"/>
                </a:solidFill>
                <a:latin typeface="HG丸ｺﾞｼｯｸM-PRO" panose="020F0600000000000000" pitchFamily="50" charset="-128"/>
                <a:ea typeface="HG丸ｺﾞｼｯｸM-PRO" panose="020F0600000000000000" pitchFamily="50" charset="-128"/>
              </a:rPr>
              <a:t>集客したい！</a:t>
            </a:r>
            <a:endParaRPr lang="en-US" altLang="ja-JP" sz="1274" b="1" dirty="0">
              <a:solidFill>
                <a:srgbClr val="4C4468"/>
              </a:solidFill>
              <a:latin typeface="HG丸ｺﾞｼｯｸM-PRO" panose="020F0600000000000000" pitchFamily="50" charset="-128"/>
              <a:ea typeface="HG丸ｺﾞｼｯｸM-PRO" panose="020F0600000000000000" pitchFamily="50" charset="-128"/>
            </a:endParaRPr>
          </a:p>
        </p:txBody>
      </p:sp>
      <p:sp>
        <p:nvSpPr>
          <p:cNvPr id="263" name="テキスト ボックス 262"/>
          <p:cNvSpPr txBox="1"/>
          <p:nvPr/>
        </p:nvSpPr>
        <p:spPr>
          <a:xfrm>
            <a:off x="12554721" y="3835567"/>
            <a:ext cx="2129878" cy="784380"/>
          </a:xfrm>
          <a:prstGeom prst="rect">
            <a:avLst/>
          </a:prstGeom>
          <a:noFill/>
        </p:spPr>
        <p:txBody>
          <a:bodyPr wrap="square" lIns="0" tIns="0" rIns="0" bIns="0" rtlCol="0">
            <a:spAutoFit/>
          </a:bodyPr>
          <a:lstStyle/>
          <a:p>
            <a:r>
              <a:rPr lang="ja-JP" altLang="en-US" sz="1274" b="1" dirty="0">
                <a:solidFill>
                  <a:srgbClr val="4C4468"/>
                </a:solidFill>
                <a:latin typeface="HG丸ｺﾞｼｯｸM-PRO" panose="020F0600000000000000" pitchFamily="50" charset="-128"/>
                <a:ea typeface="HG丸ｺﾞｼｯｸM-PRO" panose="020F0600000000000000" pitchFamily="50" charset="-128"/>
              </a:rPr>
              <a:t>融資を受ける</a:t>
            </a:r>
            <a:endParaRPr lang="en-US" altLang="ja-JP" sz="1274" b="1" dirty="0">
              <a:solidFill>
                <a:srgbClr val="4C4468"/>
              </a:solidFill>
              <a:latin typeface="HG丸ｺﾞｼｯｸM-PRO" panose="020F0600000000000000" pitchFamily="50" charset="-128"/>
              <a:ea typeface="HG丸ｺﾞｼｯｸM-PRO" panose="020F0600000000000000" pitchFamily="50" charset="-128"/>
            </a:endParaRPr>
          </a:p>
          <a:p>
            <a:r>
              <a:rPr lang="ja-JP" altLang="en-US" sz="1274" b="1" dirty="0">
                <a:solidFill>
                  <a:srgbClr val="4C4468"/>
                </a:solidFill>
                <a:latin typeface="HG丸ｺﾞｼｯｸM-PRO" panose="020F0600000000000000" pitchFamily="50" charset="-128"/>
                <a:ea typeface="HG丸ｺﾞｼｯｸM-PRO" panose="020F0600000000000000" pitchFamily="50" charset="-128"/>
              </a:rPr>
              <a:t>ための手続き</a:t>
            </a:r>
            <a:endParaRPr lang="en-US" altLang="ja-JP" sz="1274" b="1" dirty="0">
              <a:solidFill>
                <a:srgbClr val="4C4468"/>
              </a:solidFill>
              <a:latin typeface="HG丸ｺﾞｼｯｸM-PRO" panose="020F0600000000000000" pitchFamily="50" charset="-128"/>
              <a:ea typeface="HG丸ｺﾞｼｯｸM-PRO" panose="020F0600000000000000" pitchFamily="50" charset="-128"/>
            </a:endParaRPr>
          </a:p>
          <a:p>
            <a:r>
              <a:rPr lang="ja-JP" altLang="en-US" sz="1274" b="1" dirty="0">
                <a:solidFill>
                  <a:srgbClr val="4C4468"/>
                </a:solidFill>
                <a:latin typeface="HG丸ｺﾞｼｯｸM-PRO" panose="020F0600000000000000" pitchFamily="50" charset="-128"/>
                <a:ea typeface="HG丸ｺﾞｼｯｸM-PRO" panose="020F0600000000000000" pitchFamily="50" charset="-128"/>
              </a:rPr>
              <a:t>やコツを</a:t>
            </a:r>
            <a:endParaRPr lang="en-US" altLang="ja-JP" sz="1274" b="1" dirty="0">
              <a:solidFill>
                <a:srgbClr val="4C4468"/>
              </a:solidFill>
              <a:latin typeface="HG丸ｺﾞｼｯｸM-PRO" panose="020F0600000000000000" pitchFamily="50" charset="-128"/>
              <a:ea typeface="HG丸ｺﾞｼｯｸM-PRO" panose="020F0600000000000000" pitchFamily="50" charset="-128"/>
            </a:endParaRPr>
          </a:p>
          <a:p>
            <a:r>
              <a:rPr lang="ja-JP" altLang="en-US" sz="1274" b="1" dirty="0">
                <a:solidFill>
                  <a:srgbClr val="4C4468"/>
                </a:solidFill>
                <a:latin typeface="HG丸ｺﾞｼｯｸM-PRO" panose="020F0600000000000000" pitchFamily="50" charset="-128"/>
                <a:ea typeface="HG丸ｺﾞｼｯｸM-PRO" panose="020F0600000000000000" pitchFamily="50" charset="-128"/>
              </a:rPr>
              <a:t>知りたい！</a:t>
            </a:r>
            <a:endParaRPr lang="en-US" altLang="ja-JP" sz="1274" b="1" dirty="0">
              <a:solidFill>
                <a:srgbClr val="4C4468"/>
              </a:solidFill>
              <a:latin typeface="HG丸ｺﾞｼｯｸM-PRO" panose="020F0600000000000000" pitchFamily="50" charset="-128"/>
              <a:ea typeface="HG丸ｺﾞｼｯｸM-PRO" panose="020F0600000000000000" pitchFamily="50" charset="-128"/>
            </a:endParaRPr>
          </a:p>
        </p:txBody>
      </p:sp>
      <p:sp>
        <p:nvSpPr>
          <p:cNvPr id="264" name="テキスト ボックス 263"/>
          <p:cNvSpPr txBox="1"/>
          <p:nvPr/>
        </p:nvSpPr>
        <p:spPr>
          <a:xfrm>
            <a:off x="7892840" y="4854340"/>
            <a:ext cx="2129878" cy="784380"/>
          </a:xfrm>
          <a:prstGeom prst="rect">
            <a:avLst/>
          </a:prstGeom>
          <a:noFill/>
        </p:spPr>
        <p:txBody>
          <a:bodyPr wrap="square" lIns="0" tIns="0" rIns="0" bIns="0" rtlCol="0">
            <a:spAutoFit/>
          </a:bodyPr>
          <a:lstStyle/>
          <a:p>
            <a:r>
              <a:rPr lang="ja-JP" altLang="en-US" sz="1274" b="1" dirty="0">
                <a:solidFill>
                  <a:srgbClr val="4C4468"/>
                </a:solidFill>
                <a:latin typeface="HG丸ｺﾞｼｯｸM-PRO" panose="020F0600000000000000" pitchFamily="50" charset="-128"/>
                <a:ea typeface="HG丸ｺﾞｼｯｸM-PRO" panose="020F0600000000000000" pitchFamily="50" charset="-128"/>
              </a:rPr>
              <a:t>もっと</a:t>
            </a:r>
            <a:endParaRPr lang="en-US" altLang="ja-JP" sz="1274" b="1" dirty="0">
              <a:solidFill>
                <a:srgbClr val="4C4468"/>
              </a:solidFill>
              <a:latin typeface="HG丸ｺﾞｼｯｸM-PRO" panose="020F0600000000000000" pitchFamily="50" charset="-128"/>
              <a:ea typeface="HG丸ｺﾞｼｯｸM-PRO" panose="020F0600000000000000" pitchFamily="50" charset="-128"/>
            </a:endParaRPr>
          </a:p>
          <a:p>
            <a:r>
              <a:rPr lang="ja-JP" altLang="en-US" sz="1274" b="1" dirty="0">
                <a:solidFill>
                  <a:srgbClr val="4C4468"/>
                </a:solidFill>
                <a:latin typeface="HG丸ｺﾞｼｯｸM-PRO" panose="020F0600000000000000" pitchFamily="50" charset="-128"/>
                <a:ea typeface="HG丸ｺﾞｼｯｸM-PRO" panose="020F0600000000000000" pitchFamily="50" charset="-128"/>
              </a:rPr>
              <a:t>効果のある</a:t>
            </a:r>
            <a:endParaRPr lang="en-US" altLang="ja-JP" sz="1274" b="1" dirty="0">
              <a:solidFill>
                <a:srgbClr val="4C4468"/>
              </a:solidFill>
              <a:latin typeface="HG丸ｺﾞｼｯｸM-PRO" panose="020F0600000000000000" pitchFamily="50" charset="-128"/>
              <a:ea typeface="HG丸ｺﾞｼｯｸM-PRO" panose="020F0600000000000000" pitchFamily="50" charset="-128"/>
            </a:endParaRPr>
          </a:p>
          <a:p>
            <a:r>
              <a:rPr lang="ja-JP" altLang="en-US" sz="1274" b="1" dirty="0">
                <a:solidFill>
                  <a:srgbClr val="4C4468"/>
                </a:solidFill>
                <a:latin typeface="HG丸ｺﾞｼｯｸM-PRO" panose="020F0600000000000000" pitchFamily="50" charset="-128"/>
                <a:ea typeface="HG丸ｺﾞｼｯｸM-PRO" panose="020F0600000000000000" pitchFamily="50" charset="-128"/>
              </a:rPr>
              <a:t>広告・チラシ</a:t>
            </a:r>
            <a:endParaRPr lang="en-US" altLang="ja-JP" sz="1274" b="1" dirty="0">
              <a:solidFill>
                <a:srgbClr val="4C4468"/>
              </a:solidFill>
              <a:latin typeface="HG丸ｺﾞｼｯｸM-PRO" panose="020F0600000000000000" pitchFamily="50" charset="-128"/>
              <a:ea typeface="HG丸ｺﾞｼｯｸM-PRO" panose="020F0600000000000000" pitchFamily="50" charset="-128"/>
            </a:endParaRPr>
          </a:p>
          <a:p>
            <a:r>
              <a:rPr lang="ja-JP" altLang="en-US" sz="1274" b="1" dirty="0">
                <a:solidFill>
                  <a:srgbClr val="4C4468"/>
                </a:solidFill>
                <a:latin typeface="HG丸ｺﾞｼｯｸM-PRO" panose="020F0600000000000000" pitchFamily="50" charset="-128"/>
                <a:ea typeface="HG丸ｺﾞｼｯｸM-PRO" panose="020F0600000000000000" pitchFamily="50" charset="-128"/>
              </a:rPr>
              <a:t>を作りたい！</a:t>
            </a:r>
            <a:endParaRPr lang="en-US" altLang="ja-JP" sz="1274" b="1" dirty="0">
              <a:solidFill>
                <a:srgbClr val="4C4468"/>
              </a:solidFill>
              <a:latin typeface="HG丸ｺﾞｼｯｸM-PRO" panose="020F0600000000000000" pitchFamily="50" charset="-128"/>
              <a:ea typeface="HG丸ｺﾞｼｯｸM-PRO" panose="020F0600000000000000" pitchFamily="50" charset="-128"/>
            </a:endParaRPr>
          </a:p>
        </p:txBody>
      </p:sp>
      <p:sp>
        <p:nvSpPr>
          <p:cNvPr id="265" name="テキスト ボックス 264"/>
          <p:cNvSpPr txBox="1"/>
          <p:nvPr/>
        </p:nvSpPr>
        <p:spPr>
          <a:xfrm>
            <a:off x="12554720" y="4964082"/>
            <a:ext cx="2129878" cy="588285"/>
          </a:xfrm>
          <a:prstGeom prst="rect">
            <a:avLst/>
          </a:prstGeom>
          <a:noFill/>
        </p:spPr>
        <p:txBody>
          <a:bodyPr wrap="square" lIns="0" tIns="0" rIns="0" bIns="0" rtlCol="0">
            <a:spAutoFit/>
          </a:bodyPr>
          <a:lstStyle/>
          <a:p>
            <a:r>
              <a:rPr lang="ja-JP" altLang="en-US" sz="1274" b="1" dirty="0">
                <a:solidFill>
                  <a:srgbClr val="4C4468"/>
                </a:solidFill>
                <a:latin typeface="HG丸ｺﾞｼｯｸM-PRO" panose="020F0600000000000000" pitchFamily="50" charset="-128"/>
                <a:ea typeface="HG丸ｺﾞｼｯｸM-PRO" panose="020F0600000000000000" pitchFamily="50" charset="-128"/>
              </a:rPr>
              <a:t>人材不足を</a:t>
            </a:r>
            <a:endParaRPr lang="en-US" altLang="ja-JP" sz="1274" b="1" dirty="0">
              <a:solidFill>
                <a:srgbClr val="4C4468"/>
              </a:solidFill>
              <a:latin typeface="HG丸ｺﾞｼｯｸM-PRO" panose="020F0600000000000000" pitchFamily="50" charset="-128"/>
              <a:ea typeface="HG丸ｺﾞｼｯｸM-PRO" panose="020F0600000000000000" pitchFamily="50" charset="-128"/>
            </a:endParaRPr>
          </a:p>
          <a:p>
            <a:r>
              <a:rPr lang="ja-JP" altLang="en-US" sz="1274" b="1" dirty="0">
                <a:solidFill>
                  <a:srgbClr val="4C4468"/>
                </a:solidFill>
                <a:latin typeface="HG丸ｺﾞｼｯｸM-PRO" panose="020F0600000000000000" pitchFamily="50" charset="-128"/>
                <a:ea typeface="HG丸ｺﾞｼｯｸM-PRO" panose="020F0600000000000000" pitchFamily="50" charset="-128"/>
              </a:rPr>
              <a:t>どうにか</a:t>
            </a:r>
            <a:endParaRPr lang="en-US" altLang="ja-JP" sz="1274" b="1" dirty="0">
              <a:solidFill>
                <a:srgbClr val="4C4468"/>
              </a:solidFill>
              <a:latin typeface="HG丸ｺﾞｼｯｸM-PRO" panose="020F0600000000000000" pitchFamily="50" charset="-128"/>
              <a:ea typeface="HG丸ｺﾞｼｯｸM-PRO" panose="020F0600000000000000" pitchFamily="50" charset="-128"/>
            </a:endParaRPr>
          </a:p>
          <a:p>
            <a:r>
              <a:rPr lang="ja-JP" altLang="en-US" sz="1274" b="1" dirty="0">
                <a:solidFill>
                  <a:srgbClr val="4C4468"/>
                </a:solidFill>
                <a:latin typeface="HG丸ｺﾞｼｯｸM-PRO" panose="020F0600000000000000" pitchFamily="50" charset="-128"/>
                <a:ea typeface="HG丸ｺﾞｼｯｸM-PRO" panose="020F0600000000000000" pitchFamily="50" charset="-128"/>
              </a:rPr>
              <a:t>したい！！</a:t>
            </a:r>
            <a:endParaRPr lang="en-US" altLang="ja-JP" sz="1274" b="1" dirty="0">
              <a:solidFill>
                <a:srgbClr val="4C4468"/>
              </a:solidFill>
              <a:latin typeface="HG丸ｺﾞｼｯｸM-PRO" panose="020F0600000000000000" pitchFamily="50" charset="-128"/>
              <a:ea typeface="HG丸ｺﾞｼｯｸM-PRO" panose="020F0600000000000000" pitchFamily="50" charset="-128"/>
            </a:endParaRPr>
          </a:p>
        </p:txBody>
      </p:sp>
      <p:sp>
        <p:nvSpPr>
          <p:cNvPr id="266" name="テキスト ボックス 265"/>
          <p:cNvSpPr txBox="1"/>
          <p:nvPr/>
        </p:nvSpPr>
        <p:spPr>
          <a:xfrm>
            <a:off x="10225008" y="4852007"/>
            <a:ext cx="1607849" cy="784380"/>
          </a:xfrm>
          <a:prstGeom prst="rect">
            <a:avLst/>
          </a:prstGeom>
          <a:noFill/>
        </p:spPr>
        <p:txBody>
          <a:bodyPr wrap="square" lIns="0" tIns="0" rIns="0" bIns="0" rtlCol="0">
            <a:spAutoFit/>
          </a:bodyPr>
          <a:lstStyle/>
          <a:p>
            <a:r>
              <a:rPr lang="ja-JP" altLang="en-US" sz="1274" b="1" dirty="0">
                <a:solidFill>
                  <a:srgbClr val="4C4468"/>
                </a:solidFill>
                <a:latin typeface="HG丸ｺﾞｼｯｸM-PRO" panose="020F0600000000000000" pitchFamily="50" charset="-128"/>
                <a:ea typeface="HG丸ｺﾞｼｯｸM-PRO" panose="020F0600000000000000" pitchFamily="50" charset="-128"/>
              </a:rPr>
              <a:t>自社商品が</a:t>
            </a:r>
            <a:endParaRPr lang="en-US" altLang="ja-JP" sz="1274" b="1" dirty="0">
              <a:solidFill>
                <a:srgbClr val="4C4468"/>
              </a:solidFill>
              <a:latin typeface="HG丸ｺﾞｼｯｸM-PRO" panose="020F0600000000000000" pitchFamily="50" charset="-128"/>
              <a:ea typeface="HG丸ｺﾞｼｯｸM-PRO" panose="020F0600000000000000" pitchFamily="50" charset="-128"/>
            </a:endParaRPr>
          </a:p>
          <a:p>
            <a:r>
              <a:rPr lang="ja-JP" altLang="en-US" sz="1274" b="1" dirty="0">
                <a:solidFill>
                  <a:srgbClr val="4C4468"/>
                </a:solidFill>
                <a:latin typeface="HG丸ｺﾞｼｯｸM-PRO" panose="020F0600000000000000" pitchFamily="50" charset="-128"/>
                <a:ea typeface="HG丸ｺﾞｼｯｸM-PRO" panose="020F0600000000000000" pitchFamily="50" charset="-128"/>
              </a:rPr>
              <a:t>もっと売れる</a:t>
            </a:r>
            <a:endParaRPr lang="en-US" altLang="ja-JP" sz="1274" b="1" dirty="0">
              <a:solidFill>
                <a:srgbClr val="4C4468"/>
              </a:solidFill>
              <a:latin typeface="HG丸ｺﾞｼｯｸM-PRO" panose="020F0600000000000000" pitchFamily="50" charset="-128"/>
              <a:ea typeface="HG丸ｺﾞｼｯｸM-PRO" panose="020F0600000000000000" pitchFamily="50" charset="-128"/>
            </a:endParaRPr>
          </a:p>
          <a:p>
            <a:r>
              <a:rPr lang="ja-JP" altLang="en-US" sz="1274" b="1" dirty="0">
                <a:solidFill>
                  <a:srgbClr val="4C4468"/>
                </a:solidFill>
                <a:latin typeface="HG丸ｺﾞｼｯｸM-PRO" panose="020F0600000000000000" pitchFamily="50" charset="-128"/>
                <a:ea typeface="HG丸ｺﾞｼｯｸM-PRO" panose="020F0600000000000000" pitchFamily="50" charset="-128"/>
              </a:rPr>
              <a:t>ためのアドバイス</a:t>
            </a:r>
            <a:endParaRPr lang="en-US" altLang="ja-JP" sz="1274" b="1" dirty="0">
              <a:solidFill>
                <a:srgbClr val="4C4468"/>
              </a:solidFill>
              <a:latin typeface="HG丸ｺﾞｼｯｸM-PRO" panose="020F0600000000000000" pitchFamily="50" charset="-128"/>
              <a:ea typeface="HG丸ｺﾞｼｯｸM-PRO" panose="020F0600000000000000" pitchFamily="50" charset="-128"/>
            </a:endParaRPr>
          </a:p>
          <a:p>
            <a:r>
              <a:rPr lang="ja-JP" altLang="en-US" sz="1274" b="1" dirty="0">
                <a:solidFill>
                  <a:srgbClr val="4C4468"/>
                </a:solidFill>
                <a:latin typeface="HG丸ｺﾞｼｯｸM-PRO" panose="020F0600000000000000" pitchFamily="50" charset="-128"/>
                <a:ea typeface="HG丸ｺﾞｼｯｸM-PRO" panose="020F0600000000000000" pitchFamily="50" charset="-128"/>
              </a:rPr>
              <a:t>が欲しい！</a:t>
            </a:r>
            <a:endParaRPr lang="en-US" altLang="ja-JP" sz="1274" b="1" dirty="0">
              <a:solidFill>
                <a:srgbClr val="4C4468"/>
              </a:solidFill>
              <a:latin typeface="HG丸ｺﾞｼｯｸM-PRO" panose="020F0600000000000000" pitchFamily="50" charset="-128"/>
              <a:ea typeface="HG丸ｺﾞｼｯｸM-PRO" panose="020F0600000000000000" pitchFamily="50" charset="-128"/>
            </a:endParaRPr>
          </a:p>
        </p:txBody>
      </p:sp>
      <p:pic>
        <p:nvPicPr>
          <p:cNvPr id="267" name="図 266"/>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8856308" y="3840944"/>
            <a:ext cx="1127106" cy="845329"/>
          </a:xfrm>
          <a:prstGeom prst="rect">
            <a:avLst/>
          </a:prstGeom>
        </p:spPr>
      </p:pic>
      <p:pic>
        <p:nvPicPr>
          <p:cNvPr id="268" name="図 267"/>
          <p:cNvPicPr>
            <a:picLocks noChangeAspect="1"/>
          </p:cNvPicPr>
          <p:nvPr/>
        </p:nvPicPr>
        <p:blipFill rotWithShape="1">
          <a:blip r:embed="rId26" cstate="print">
            <a:extLst>
              <a:ext uri="{28A0092B-C50C-407E-A947-70E740481C1C}">
                <a14:useLocalDpi xmlns:a14="http://schemas.microsoft.com/office/drawing/2010/main" val="0"/>
              </a:ext>
            </a:extLst>
          </a:blip>
          <a:srcRect r="42389"/>
          <a:stretch/>
        </p:blipFill>
        <p:spPr>
          <a:xfrm>
            <a:off x="11409057" y="4896450"/>
            <a:ext cx="959159" cy="908523"/>
          </a:xfrm>
          <a:prstGeom prst="rect">
            <a:avLst/>
          </a:prstGeom>
        </p:spPr>
      </p:pic>
      <p:pic>
        <p:nvPicPr>
          <p:cNvPr id="269" name="図 268"/>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3396776" y="4824346"/>
            <a:ext cx="1251005" cy="938253"/>
          </a:xfrm>
          <a:prstGeom prst="rect">
            <a:avLst/>
          </a:prstGeom>
        </p:spPr>
      </p:pic>
      <p:pic>
        <p:nvPicPr>
          <p:cNvPr id="270" name="図 269"/>
          <p:cNvPicPr>
            <a:picLocks noChangeAspect="1"/>
          </p:cNvPicPr>
          <p:nvPr/>
        </p:nvPicPr>
        <p:blipFill rotWithShape="1">
          <a:blip r:embed="rId28" cstate="print">
            <a:extLst>
              <a:ext uri="{28A0092B-C50C-407E-A947-70E740481C1C}">
                <a14:useLocalDpi xmlns:a14="http://schemas.microsoft.com/office/drawing/2010/main" val="0"/>
              </a:ext>
            </a:extLst>
          </a:blip>
          <a:srcRect b="27910"/>
          <a:stretch/>
        </p:blipFill>
        <p:spPr>
          <a:xfrm>
            <a:off x="13420956" y="3770130"/>
            <a:ext cx="1662297" cy="898751"/>
          </a:xfrm>
          <a:prstGeom prst="rect">
            <a:avLst/>
          </a:prstGeom>
        </p:spPr>
      </p:pic>
      <p:pic>
        <p:nvPicPr>
          <p:cNvPr id="271" name="図 270"/>
          <p:cNvPicPr>
            <a:picLocks noChangeAspect="1"/>
          </p:cNvPicPr>
          <p:nvPr/>
        </p:nvPicPr>
        <p:blipFill rotWithShape="1">
          <a:blip r:embed="rId29" cstate="print">
            <a:extLst>
              <a:ext uri="{28A0092B-C50C-407E-A947-70E740481C1C}">
                <a14:useLocalDpi xmlns:a14="http://schemas.microsoft.com/office/drawing/2010/main" val="0"/>
              </a:ext>
            </a:extLst>
          </a:blip>
          <a:srcRect b="14422"/>
          <a:stretch/>
        </p:blipFill>
        <p:spPr>
          <a:xfrm>
            <a:off x="8977339" y="4911204"/>
            <a:ext cx="757033" cy="816626"/>
          </a:xfrm>
          <a:prstGeom prst="rect">
            <a:avLst/>
          </a:prstGeom>
        </p:spPr>
      </p:pic>
      <p:grpSp>
        <p:nvGrpSpPr>
          <p:cNvPr id="272" name="グループ化 271"/>
          <p:cNvGrpSpPr/>
          <p:nvPr/>
        </p:nvGrpSpPr>
        <p:grpSpPr>
          <a:xfrm>
            <a:off x="9068332" y="4824346"/>
            <a:ext cx="189137" cy="219520"/>
            <a:chOff x="9061568" y="4944366"/>
            <a:chExt cx="119554" cy="140206"/>
          </a:xfrm>
        </p:grpSpPr>
        <p:cxnSp>
          <p:nvCxnSpPr>
            <p:cNvPr id="273" name="直線コネクタ 272"/>
            <p:cNvCxnSpPr/>
            <p:nvPr/>
          </p:nvCxnSpPr>
          <p:spPr>
            <a:xfrm>
              <a:off x="9061568" y="5071420"/>
              <a:ext cx="65440" cy="13152"/>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4" name="直線コネクタ 273"/>
            <p:cNvCxnSpPr/>
            <p:nvPr/>
          </p:nvCxnSpPr>
          <p:spPr>
            <a:xfrm>
              <a:off x="9103626" y="4992150"/>
              <a:ext cx="52158" cy="57451"/>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83" name="直線コネクタ 282"/>
            <p:cNvCxnSpPr/>
            <p:nvPr/>
          </p:nvCxnSpPr>
          <p:spPr>
            <a:xfrm>
              <a:off x="9175955" y="4944366"/>
              <a:ext cx="5167" cy="82796"/>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84" name="グループ化 283"/>
          <p:cNvGrpSpPr/>
          <p:nvPr/>
        </p:nvGrpSpPr>
        <p:grpSpPr>
          <a:xfrm>
            <a:off x="9612313" y="5133130"/>
            <a:ext cx="348216" cy="354446"/>
            <a:chOff x="9639131" y="5315246"/>
            <a:chExt cx="273757" cy="278655"/>
          </a:xfrm>
        </p:grpSpPr>
        <p:sp>
          <p:nvSpPr>
            <p:cNvPr id="300" name="星 4 299"/>
            <p:cNvSpPr/>
            <p:nvPr/>
          </p:nvSpPr>
          <p:spPr>
            <a:xfrm>
              <a:off x="9813546" y="5472268"/>
              <a:ext cx="99342" cy="108024"/>
            </a:xfrm>
            <a:prstGeom prst="star4">
              <a:avLst>
                <a:gd name="adj" fmla="val 1911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1" name="星 4 300"/>
            <p:cNvSpPr/>
            <p:nvPr/>
          </p:nvSpPr>
          <p:spPr>
            <a:xfrm>
              <a:off x="9726276" y="5526587"/>
              <a:ext cx="87270" cy="67314"/>
            </a:xfrm>
            <a:prstGeom prst="star4">
              <a:avLst>
                <a:gd name="adj" fmla="val 1911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7" name="星 4 306"/>
            <p:cNvSpPr/>
            <p:nvPr/>
          </p:nvSpPr>
          <p:spPr>
            <a:xfrm>
              <a:off x="9639131" y="5361052"/>
              <a:ext cx="87442" cy="86735"/>
            </a:xfrm>
            <a:prstGeom prst="star4">
              <a:avLst>
                <a:gd name="adj" fmla="val 1690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7" name="星 4 316"/>
            <p:cNvSpPr/>
            <p:nvPr/>
          </p:nvSpPr>
          <p:spPr>
            <a:xfrm>
              <a:off x="9736128" y="5411283"/>
              <a:ext cx="87270" cy="67314"/>
            </a:xfrm>
            <a:prstGeom prst="star4">
              <a:avLst>
                <a:gd name="adj" fmla="val 1911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1" name="星 4 320"/>
            <p:cNvSpPr/>
            <p:nvPr/>
          </p:nvSpPr>
          <p:spPr>
            <a:xfrm>
              <a:off x="9781552" y="5315246"/>
              <a:ext cx="87270" cy="67314"/>
            </a:xfrm>
            <a:prstGeom prst="star4">
              <a:avLst>
                <a:gd name="adj" fmla="val 1911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22" name="正方形/長方形 321"/>
          <p:cNvSpPr/>
          <p:nvPr/>
        </p:nvSpPr>
        <p:spPr>
          <a:xfrm>
            <a:off x="13454690" y="4852007"/>
            <a:ext cx="513787" cy="40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3" name="図 322">
            <a:extLst>
              <a:ext uri="{FF2B5EF4-FFF2-40B4-BE49-F238E27FC236}">
                <a16:creationId xmlns:a16="http://schemas.microsoft.com/office/drawing/2014/main" id="{33B175BA-DD67-45EF-877F-30AAB77669DE}"/>
              </a:ext>
            </a:extLst>
          </p:cNvPr>
          <p:cNvPicPr>
            <a:picLocks noChangeAspect="1"/>
          </p:cNvPicPr>
          <p:nvPr/>
        </p:nvPicPr>
        <p:blipFill rotWithShape="1">
          <a:blip r:embed="rId30" cstate="print">
            <a:extLst>
              <a:ext uri="{28A0092B-C50C-407E-A947-70E740481C1C}">
                <a14:useLocalDpi xmlns:a14="http://schemas.microsoft.com/office/drawing/2010/main" val="0"/>
              </a:ext>
            </a:extLst>
          </a:blip>
          <a:srcRect l="64657" b="64277"/>
          <a:stretch/>
        </p:blipFill>
        <p:spPr>
          <a:xfrm flipH="1">
            <a:off x="13541001" y="4811074"/>
            <a:ext cx="351377" cy="395169"/>
          </a:xfrm>
          <a:prstGeom prst="rect">
            <a:avLst/>
          </a:prstGeom>
          <a:noFill/>
        </p:spPr>
      </p:pic>
      <p:pic>
        <p:nvPicPr>
          <p:cNvPr id="5" name="図 4"/>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4241176" y="8145356"/>
            <a:ext cx="540000" cy="540000"/>
          </a:xfrm>
          <a:prstGeom prst="rect">
            <a:avLst/>
          </a:prstGeom>
        </p:spPr>
      </p:pic>
      <p:grpSp>
        <p:nvGrpSpPr>
          <p:cNvPr id="192" name="グループ化 191"/>
          <p:cNvGrpSpPr/>
          <p:nvPr/>
        </p:nvGrpSpPr>
        <p:grpSpPr>
          <a:xfrm>
            <a:off x="13301090" y="8755607"/>
            <a:ext cx="1340568" cy="458125"/>
            <a:chOff x="13033822" y="9120050"/>
            <a:chExt cx="1363756" cy="458125"/>
          </a:xfrm>
        </p:grpSpPr>
        <p:sp>
          <p:nvSpPr>
            <p:cNvPr id="193" name="円形吹き出し 192"/>
            <p:cNvSpPr/>
            <p:nvPr/>
          </p:nvSpPr>
          <p:spPr>
            <a:xfrm>
              <a:off x="13033822" y="9120050"/>
              <a:ext cx="1363756" cy="458125"/>
            </a:xfrm>
            <a:prstGeom prst="wedgeEllipseCallout">
              <a:avLst>
                <a:gd name="adj1" fmla="val -58410"/>
                <a:gd name="adj2" fmla="val -22411"/>
              </a:avLst>
            </a:prstGeom>
            <a:solidFill>
              <a:srgbClr val="FFFF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3659" dirty="0">
                <a:latin typeface="HGP創英角ｺﾞｼｯｸUB" panose="020B0900000000000000" pitchFamily="50" charset="-128"/>
                <a:ea typeface="HGP創英角ｺﾞｼｯｸUB" panose="020B0900000000000000" pitchFamily="50" charset="-128"/>
              </a:endParaRPr>
            </a:p>
          </p:txBody>
        </p:sp>
        <p:sp>
          <p:nvSpPr>
            <p:cNvPr id="194" name="テキスト ボックス 193"/>
            <p:cNvSpPr txBox="1"/>
            <p:nvPr/>
          </p:nvSpPr>
          <p:spPr>
            <a:xfrm>
              <a:off x="13225926" y="9188746"/>
              <a:ext cx="1025922" cy="307777"/>
            </a:xfrm>
            <a:prstGeom prst="rect">
              <a:avLst/>
            </a:prstGeom>
            <a:noFill/>
          </p:spPr>
          <p:txBody>
            <a:bodyPr wrap="none" lIns="0" tIns="0" rIns="0" bIns="0" rtlCol="0">
              <a:spAutoFit/>
            </a:bodyPr>
            <a:lstStyle/>
            <a:p>
              <a:r>
                <a:rPr kumimoji="1" lang="ja-JP" altLang="en-US" sz="1000" b="1" dirty="0">
                  <a:latin typeface="HG丸ｺﾞｼｯｸM-PRO" panose="020F0600000000000000" pitchFamily="50" charset="-128"/>
                  <a:ea typeface="HG丸ｺﾞｼｯｸM-PRO" panose="020F0600000000000000" pitchFamily="50" charset="-128"/>
                </a:rPr>
                <a:t>チラシを見たと</a:t>
              </a:r>
              <a:endParaRPr kumimoji="1" lang="en-US" altLang="ja-JP" sz="1000" b="1" dirty="0">
                <a:latin typeface="HG丸ｺﾞｼｯｸM-PRO" panose="020F0600000000000000" pitchFamily="50" charset="-128"/>
                <a:ea typeface="HG丸ｺﾞｼｯｸM-PRO" panose="020F0600000000000000" pitchFamily="50" charset="-128"/>
              </a:endParaRPr>
            </a:p>
            <a:p>
              <a:r>
                <a:rPr kumimoji="1" lang="ja-JP" altLang="en-US" sz="1000" b="1" dirty="0">
                  <a:latin typeface="HG丸ｺﾞｼｯｸM-PRO" panose="020F0600000000000000" pitchFamily="50" charset="-128"/>
                  <a:ea typeface="HG丸ｺﾞｼｯｸM-PRO" panose="020F0600000000000000" pitchFamily="50" charset="-128"/>
                </a:rPr>
                <a:t>お電話ください！</a:t>
              </a:r>
            </a:p>
          </p:txBody>
        </p:sp>
      </p:grpSp>
      <p:sp>
        <p:nvSpPr>
          <p:cNvPr id="196" name="円/楕円 55">
            <a:extLst>
              <a:ext uri="{FF2B5EF4-FFF2-40B4-BE49-F238E27FC236}">
                <a16:creationId xmlns:a16="http://schemas.microsoft.com/office/drawing/2014/main" id="{1FA0C1A4-E602-40A8-983D-8548FB83AC5A}"/>
              </a:ext>
            </a:extLst>
          </p:cNvPr>
          <p:cNvSpPr/>
          <p:nvPr/>
        </p:nvSpPr>
        <p:spPr>
          <a:xfrm rot="606337">
            <a:off x="6674567" y="959621"/>
            <a:ext cx="817020" cy="330561"/>
          </a:xfrm>
          <a:prstGeom prst="ellipse">
            <a:avLst/>
          </a:prstGeom>
          <a:solidFill>
            <a:srgbClr val="FFFF00"/>
          </a:solidFill>
          <a:ln>
            <a:solidFill>
              <a:srgbClr val="FF4343"/>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1200"/>
              </a:lnSpc>
            </a:pPr>
            <a:r>
              <a:rPr lang="ja-JP" altLang="en-US" sz="1000" b="1" u="sng" dirty="0">
                <a:solidFill>
                  <a:srgbClr val="FF4343"/>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rPr>
              <a:t>事前予約制</a:t>
            </a:r>
            <a:endParaRPr lang="ja-JP" altLang="en-US" sz="400" b="1" u="sng" dirty="0">
              <a:solidFill>
                <a:srgbClr val="FF4343"/>
              </a:solidFill>
              <a:latin typeface="HG丸ｺﾞｼｯｸM-PRO" panose="020F0600000000000000" pitchFamily="50" charset="-128"/>
              <a:ea typeface="HG丸ｺﾞｼｯｸM-PRO" panose="020F0600000000000000" pitchFamily="50" charset="-128"/>
              <a:cs typeface="源柔ゴシックL Heavy" panose="020B0702020203020207" pitchFamily="50" charset="-128"/>
            </a:endParaRPr>
          </a:p>
        </p:txBody>
      </p:sp>
      <p:sp>
        <p:nvSpPr>
          <p:cNvPr id="195" name="テキスト ボックス 194">
            <a:extLst>
              <a:ext uri="{FF2B5EF4-FFF2-40B4-BE49-F238E27FC236}">
                <a16:creationId xmlns:a16="http://schemas.microsoft.com/office/drawing/2014/main" id="{EEE0089B-D732-C1C7-B8EE-40575FCC2539}"/>
              </a:ext>
            </a:extLst>
          </p:cNvPr>
          <p:cNvSpPr txBox="1"/>
          <p:nvPr/>
        </p:nvSpPr>
        <p:spPr>
          <a:xfrm>
            <a:off x="-3545499" y="2136580"/>
            <a:ext cx="1612976" cy="298159"/>
          </a:xfrm>
          <a:prstGeom prst="rect">
            <a:avLst/>
          </a:prstGeom>
          <a:noFill/>
        </p:spPr>
        <p:txBody>
          <a:bodyPr wrap="square">
            <a:spAutoFit/>
          </a:bodyPr>
          <a:lstStyle/>
          <a:p>
            <a:pPr>
              <a:lnSpc>
                <a:spcPts val="1700"/>
              </a:lnSpc>
            </a:pP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1" i="0" u="none" strike="noStrike" kern="1200" cap="none" spc="0" normalizeH="0" baseline="0" noProof="0" dirty="0">
                <a:ln w="0"/>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OTF 見出ゴMB31 Pro MB31" panose="020B0600000000000000" pitchFamily="34" charset="-128"/>
              </a:rPr>
              <a:t>後に開催！</a:t>
            </a:r>
            <a:endPar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OTF 見出ゴMB31 Pro MB31" panose="020B0600000000000000" pitchFamily="34" charset="-128"/>
            </a:endParaRPr>
          </a:p>
        </p:txBody>
      </p:sp>
      <p:sp>
        <p:nvSpPr>
          <p:cNvPr id="197" name="角丸四角形 191">
            <a:extLst>
              <a:ext uri="{FF2B5EF4-FFF2-40B4-BE49-F238E27FC236}">
                <a16:creationId xmlns:a16="http://schemas.microsoft.com/office/drawing/2014/main" id="{171A821E-D077-D8BA-0112-8EDF3E170660}"/>
              </a:ext>
            </a:extLst>
          </p:cNvPr>
          <p:cNvSpPr/>
          <p:nvPr/>
        </p:nvSpPr>
        <p:spPr>
          <a:xfrm>
            <a:off x="4138250" y="8901175"/>
            <a:ext cx="2265450" cy="431969"/>
          </a:xfrm>
          <a:prstGeom prst="roundRect">
            <a:avLst>
              <a:gd name="adj" fmla="val 0"/>
            </a:avLst>
          </a:prstGeom>
          <a:noFill/>
          <a:ln w="12700" cap="flat" cmpd="sng" algn="ctr">
            <a:noFill/>
            <a:prstDash val="solid"/>
            <a:miter lim="800000"/>
          </a:ln>
          <a:effectLst/>
        </p:spPr>
        <p:txBody>
          <a:bodyPr wrap="none" lIns="0" tIns="0" rIns="0" bIns="0" rtlCol="0" anchor="ctr">
            <a:noAutofit/>
          </a:bodyPr>
          <a:lstStyle>
            <a:defPPr>
              <a:defRPr lang="ja-JP"/>
            </a:defPPr>
            <a:lvl1pPr marL="0" algn="l" defTabSz="631076" rtl="0" eaLnBrk="1" latinLnBrk="0" hangingPunct="1">
              <a:defRPr kumimoji="1" sz="1242" kern="1200">
                <a:solidFill>
                  <a:schemeClr val="lt1"/>
                </a:solidFill>
                <a:latin typeface="+mn-lt"/>
                <a:ea typeface="+mn-ea"/>
                <a:cs typeface="+mn-cs"/>
              </a:defRPr>
            </a:lvl1pPr>
            <a:lvl2pPr marL="315538" algn="l" defTabSz="631076" rtl="0" eaLnBrk="1" latinLnBrk="0" hangingPunct="1">
              <a:defRPr kumimoji="1" sz="1242" kern="1200">
                <a:solidFill>
                  <a:schemeClr val="lt1"/>
                </a:solidFill>
                <a:latin typeface="+mn-lt"/>
                <a:ea typeface="+mn-ea"/>
                <a:cs typeface="+mn-cs"/>
              </a:defRPr>
            </a:lvl2pPr>
            <a:lvl3pPr marL="631076" algn="l" defTabSz="631076" rtl="0" eaLnBrk="1" latinLnBrk="0" hangingPunct="1">
              <a:defRPr kumimoji="1" sz="1242" kern="1200">
                <a:solidFill>
                  <a:schemeClr val="lt1"/>
                </a:solidFill>
                <a:latin typeface="+mn-lt"/>
                <a:ea typeface="+mn-ea"/>
                <a:cs typeface="+mn-cs"/>
              </a:defRPr>
            </a:lvl3pPr>
            <a:lvl4pPr marL="946615" algn="l" defTabSz="631076" rtl="0" eaLnBrk="1" latinLnBrk="0" hangingPunct="1">
              <a:defRPr kumimoji="1" sz="1242" kern="1200">
                <a:solidFill>
                  <a:schemeClr val="lt1"/>
                </a:solidFill>
                <a:latin typeface="+mn-lt"/>
                <a:ea typeface="+mn-ea"/>
                <a:cs typeface="+mn-cs"/>
              </a:defRPr>
            </a:lvl4pPr>
            <a:lvl5pPr marL="1262153" algn="l" defTabSz="631076" rtl="0" eaLnBrk="1" latinLnBrk="0" hangingPunct="1">
              <a:defRPr kumimoji="1" sz="1242" kern="1200">
                <a:solidFill>
                  <a:schemeClr val="lt1"/>
                </a:solidFill>
                <a:latin typeface="+mn-lt"/>
                <a:ea typeface="+mn-ea"/>
                <a:cs typeface="+mn-cs"/>
              </a:defRPr>
            </a:lvl5pPr>
            <a:lvl6pPr marL="1577691" algn="l" defTabSz="631076" rtl="0" eaLnBrk="1" latinLnBrk="0" hangingPunct="1">
              <a:defRPr kumimoji="1" sz="1242" kern="1200">
                <a:solidFill>
                  <a:schemeClr val="lt1"/>
                </a:solidFill>
                <a:latin typeface="+mn-lt"/>
                <a:ea typeface="+mn-ea"/>
                <a:cs typeface="+mn-cs"/>
              </a:defRPr>
            </a:lvl6pPr>
            <a:lvl7pPr marL="1893229" algn="l" defTabSz="631076" rtl="0" eaLnBrk="1" latinLnBrk="0" hangingPunct="1">
              <a:defRPr kumimoji="1" sz="1242" kern="1200">
                <a:solidFill>
                  <a:schemeClr val="lt1"/>
                </a:solidFill>
                <a:latin typeface="+mn-lt"/>
                <a:ea typeface="+mn-ea"/>
                <a:cs typeface="+mn-cs"/>
              </a:defRPr>
            </a:lvl7pPr>
            <a:lvl8pPr marL="2208768" algn="l" defTabSz="631076" rtl="0" eaLnBrk="1" latinLnBrk="0" hangingPunct="1">
              <a:defRPr kumimoji="1" sz="1242" kern="1200">
                <a:solidFill>
                  <a:schemeClr val="lt1"/>
                </a:solidFill>
                <a:latin typeface="+mn-lt"/>
                <a:ea typeface="+mn-ea"/>
                <a:cs typeface="+mn-cs"/>
              </a:defRPr>
            </a:lvl8pPr>
            <a:lvl9pPr marL="2524305" algn="l" defTabSz="631076" rtl="0" eaLnBrk="1" latinLnBrk="0" hangingPunct="1">
              <a:defRPr kumimoji="1" sz="1242" kern="1200">
                <a:solidFill>
                  <a:schemeClr val="lt1"/>
                </a:solidFill>
                <a:latin typeface="+mn-lt"/>
                <a:ea typeface="+mn-ea"/>
                <a:cs typeface="+mn-cs"/>
              </a:defRPr>
            </a:lvl9pPr>
          </a:lstStyle>
          <a:p>
            <a:pPr marL="0" marR="0" lvl="0" indent="0" algn="ctr" defTabSz="631076"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w="0"/>
                <a:solidFill>
                  <a:srgbClr val="FF0000"/>
                </a:solidFill>
                <a:effectLst/>
                <a:uLnTx/>
                <a:uFillTx/>
                <a:latin typeface="07やさしさゴシック手書き" panose="02000600000000000000" pitchFamily="50" charset="-128"/>
                <a:ea typeface="07やさしさゴシック手書き" panose="02000600000000000000" pitchFamily="50" charset="-128"/>
              </a:rPr>
              <a:t>福岡県よろず支援拠点のメルマガ登録、</a:t>
            </a:r>
            <a:endParaRPr kumimoji="1" lang="en-US" altLang="ja-JP" sz="1000" b="1" i="0" u="none" strike="noStrike" kern="1200" cap="none" spc="0" normalizeH="0" baseline="0" noProof="0" dirty="0">
              <a:ln w="0"/>
              <a:solidFill>
                <a:srgbClr val="FF0000"/>
              </a:solidFill>
              <a:effectLst/>
              <a:uLnTx/>
              <a:uFillTx/>
              <a:latin typeface="07やさしさゴシック手書き" panose="02000600000000000000" pitchFamily="50" charset="-128"/>
              <a:ea typeface="07やさしさゴシック手書き" panose="02000600000000000000" pitchFamily="50" charset="-128"/>
            </a:endParaRPr>
          </a:p>
          <a:p>
            <a:pPr marL="0" marR="0" lvl="0" indent="0" algn="ctr" defTabSz="631076"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w="0"/>
                <a:solidFill>
                  <a:srgbClr val="FF0000"/>
                </a:solidFill>
                <a:effectLst/>
                <a:uLnTx/>
                <a:uFillTx/>
                <a:latin typeface="07やさしさゴシック手書き" panose="02000600000000000000" pitchFamily="50" charset="-128"/>
                <a:ea typeface="07やさしさゴシック手書き" panose="02000600000000000000" pitchFamily="50" charset="-128"/>
              </a:rPr>
              <a:t>各種公式</a:t>
            </a:r>
            <a:r>
              <a:rPr kumimoji="1" lang="en-US" altLang="ja-JP" sz="1000" b="1" i="0" u="none" strike="noStrike" kern="1200" cap="none" spc="0" normalizeH="0" baseline="0" noProof="0" dirty="0">
                <a:ln w="0"/>
                <a:solidFill>
                  <a:srgbClr val="FF0000"/>
                </a:solidFill>
                <a:effectLst/>
                <a:uLnTx/>
                <a:uFillTx/>
                <a:latin typeface="07やさしさゴシック手書き" panose="02000600000000000000" pitchFamily="50" charset="-128"/>
                <a:ea typeface="07やさしさゴシック手書き" panose="02000600000000000000" pitchFamily="50" charset="-128"/>
              </a:rPr>
              <a:t>SNS</a:t>
            </a:r>
            <a:r>
              <a:rPr kumimoji="1" lang="ja-JP" altLang="en-US" sz="1000" b="1" i="0" u="none" strike="noStrike" kern="1200" cap="none" spc="0" normalizeH="0" baseline="0" noProof="0" dirty="0">
                <a:ln w="0"/>
                <a:solidFill>
                  <a:srgbClr val="FF0000"/>
                </a:solidFill>
                <a:effectLst/>
                <a:uLnTx/>
                <a:uFillTx/>
                <a:latin typeface="07やさしさゴシック手書き" panose="02000600000000000000" pitchFamily="50" charset="-128"/>
                <a:ea typeface="07やさしさゴシック手書き" panose="02000600000000000000" pitchFamily="50" charset="-128"/>
              </a:rPr>
              <a:t>はこちら！→</a:t>
            </a:r>
            <a:endParaRPr kumimoji="1" lang="en-US" altLang="ja-JP" sz="1000" b="1" i="0" u="none" strike="noStrike" kern="1200" cap="none" spc="0" normalizeH="0" baseline="0" noProof="0" dirty="0">
              <a:ln w="0"/>
              <a:solidFill>
                <a:srgbClr val="FF0000"/>
              </a:solidFill>
              <a:effectLst/>
              <a:uLnTx/>
              <a:uFillTx/>
              <a:latin typeface="07やさしさゴシック手書き" panose="02000600000000000000" pitchFamily="50" charset="-128"/>
              <a:ea typeface="07やさしさゴシック手書き" panose="02000600000000000000" pitchFamily="50" charset="-128"/>
            </a:endParaRPr>
          </a:p>
        </p:txBody>
      </p:sp>
      <p:pic>
        <p:nvPicPr>
          <p:cNvPr id="198" name="図 197">
            <a:extLst>
              <a:ext uri="{FF2B5EF4-FFF2-40B4-BE49-F238E27FC236}">
                <a16:creationId xmlns:a16="http://schemas.microsoft.com/office/drawing/2014/main" id="{BFFA7E50-A46C-9011-8F58-93615E530519}"/>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6435297" y="8907256"/>
            <a:ext cx="468000" cy="468000"/>
          </a:xfrm>
          <a:prstGeom prst="rect">
            <a:avLst/>
          </a:prstGeom>
        </p:spPr>
      </p:pic>
      <p:pic>
        <p:nvPicPr>
          <p:cNvPr id="199" name="図 198">
            <a:extLst>
              <a:ext uri="{FF2B5EF4-FFF2-40B4-BE49-F238E27FC236}">
                <a16:creationId xmlns:a16="http://schemas.microsoft.com/office/drawing/2014/main" id="{466FAD0F-C964-3AD7-EA96-7417A07CB70D}"/>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6012590" y="9499109"/>
            <a:ext cx="1170582" cy="576000"/>
          </a:xfrm>
          <a:prstGeom prst="rect">
            <a:avLst/>
          </a:prstGeom>
        </p:spPr>
      </p:pic>
      <p:grpSp>
        <p:nvGrpSpPr>
          <p:cNvPr id="23" name="グループ化 22">
            <a:extLst>
              <a:ext uri="{FF2B5EF4-FFF2-40B4-BE49-F238E27FC236}">
                <a16:creationId xmlns:a16="http://schemas.microsoft.com/office/drawing/2014/main" id="{D0F87254-88EC-B702-9616-98C114C74C87}"/>
              </a:ext>
            </a:extLst>
          </p:cNvPr>
          <p:cNvGrpSpPr/>
          <p:nvPr/>
        </p:nvGrpSpPr>
        <p:grpSpPr>
          <a:xfrm>
            <a:off x="18486009" y="3398161"/>
            <a:ext cx="1620000" cy="1897137"/>
            <a:chOff x="13289877" y="174655"/>
            <a:chExt cx="1620000" cy="1897137"/>
          </a:xfrm>
        </p:grpSpPr>
        <p:grpSp>
          <p:nvGrpSpPr>
            <p:cNvPr id="24" name="グループ化 23">
              <a:extLst>
                <a:ext uri="{FF2B5EF4-FFF2-40B4-BE49-F238E27FC236}">
                  <a16:creationId xmlns:a16="http://schemas.microsoft.com/office/drawing/2014/main" id="{42962CBA-01FF-D3EB-3A40-A201899D2983}"/>
                </a:ext>
              </a:extLst>
            </p:cNvPr>
            <p:cNvGrpSpPr/>
            <p:nvPr/>
          </p:nvGrpSpPr>
          <p:grpSpPr>
            <a:xfrm>
              <a:off x="13289877" y="174655"/>
              <a:ext cx="1620000" cy="1620000"/>
              <a:chOff x="12959733" y="285424"/>
              <a:chExt cx="1727192" cy="1783298"/>
            </a:xfrm>
            <a:solidFill>
              <a:srgbClr val="FF6600"/>
            </a:solidFill>
          </p:grpSpPr>
          <p:sp>
            <p:nvSpPr>
              <p:cNvPr id="28" name="円/楕円 304">
                <a:extLst>
                  <a:ext uri="{FF2B5EF4-FFF2-40B4-BE49-F238E27FC236}">
                    <a16:creationId xmlns:a16="http://schemas.microsoft.com/office/drawing/2014/main" id="{DD7697E1-AE6A-3CEF-6F52-7A45AEA73D2A}"/>
                  </a:ext>
                </a:extLst>
              </p:cNvPr>
              <p:cNvSpPr/>
              <p:nvPr/>
            </p:nvSpPr>
            <p:spPr>
              <a:xfrm>
                <a:off x="12959733" y="285424"/>
                <a:ext cx="1727192" cy="1783298"/>
              </a:xfrm>
              <a:prstGeom prst="ellipse">
                <a:avLst/>
              </a:prstGeom>
              <a:solidFill>
                <a:srgbClr val="FF0000"/>
              </a:solidFill>
              <a:ln w="762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w="28575"/>
                  <a:solidFill>
                    <a:srgbClr val="D6E9C9"/>
                  </a:solidFill>
                  <a:effectLst/>
                  <a:uLnTx/>
                  <a:uFillTx/>
                </a:endParaRPr>
              </a:p>
            </p:txBody>
          </p:sp>
          <p:sp>
            <p:nvSpPr>
              <p:cNvPr id="29" name="正方形/長方形 28">
                <a:extLst>
                  <a:ext uri="{FF2B5EF4-FFF2-40B4-BE49-F238E27FC236}">
                    <a16:creationId xmlns:a16="http://schemas.microsoft.com/office/drawing/2014/main" id="{D48B5CFD-698C-FD6B-59B1-9DFD140C70E1}"/>
                  </a:ext>
                </a:extLst>
              </p:cNvPr>
              <p:cNvSpPr/>
              <p:nvPr/>
            </p:nvSpPr>
            <p:spPr>
              <a:xfrm>
                <a:off x="13248061" y="900420"/>
                <a:ext cx="1201340" cy="844990"/>
              </a:xfrm>
              <a:prstGeom prst="rect">
                <a:avLst/>
              </a:prstGeom>
              <a:noFill/>
              <a:ln>
                <a:noFill/>
              </a:ln>
            </p:spPr>
            <p:txBody>
              <a:bodyPr wrap="none" lIns="89630" tIns="44815" rIns="89630" bIns="44815">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4400" b="1" i="0" u="none" strike="noStrike" kern="0" cap="none" spc="0" normalizeH="0" baseline="0" noProof="0" dirty="0">
                    <a:ln w="12700">
                      <a:noFill/>
                      <a:prstDash val="solid"/>
                    </a:ln>
                    <a:solidFill>
                      <a:srgbClr val="FFFF00"/>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0" lang="ja-JP" altLang="en-US" sz="4400" b="1" i="0" u="none" strike="noStrike" kern="0" cap="none" spc="0" normalizeH="0" baseline="0" noProof="0" dirty="0">
                    <a:ln w="12700">
                      <a:noFill/>
                      <a:prstDash val="solid"/>
                    </a:ln>
                    <a:solidFill>
                      <a:srgbClr val="FFFF00"/>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endParaRPr kumimoji="0" lang="ja-JP" altLang="en-US" sz="4800" b="1" i="0" u="none" strike="noStrike" kern="0" cap="none" spc="0" normalizeH="0" baseline="0" noProof="0" dirty="0">
                  <a:ln w="12700">
                    <a:noFill/>
                    <a:prstDash val="solid"/>
                  </a:ln>
                  <a:solidFill>
                    <a:srgbClr val="FFFF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a:extLst>
                  <a:ext uri="{FF2B5EF4-FFF2-40B4-BE49-F238E27FC236}">
                    <a16:creationId xmlns:a16="http://schemas.microsoft.com/office/drawing/2014/main" id="{FDEDD43D-5866-827C-C533-4A751D03516D}"/>
                  </a:ext>
                </a:extLst>
              </p:cNvPr>
              <p:cNvSpPr/>
              <p:nvPr/>
            </p:nvSpPr>
            <p:spPr>
              <a:xfrm>
                <a:off x="13264775" y="576652"/>
                <a:ext cx="1188146" cy="508201"/>
              </a:xfrm>
              <a:prstGeom prst="rect">
                <a:avLst/>
              </a:prstGeom>
              <a:noFill/>
              <a:ln>
                <a:noFill/>
              </a:ln>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400" b="1" i="0" u="none" strike="noStrike" kern="0" cap="none" spc="0" normalizeH="0" baseline="0" noProof="0" dirty="0">
                    <a:ln w="9525">
                      <a:noFill/>
                      <a:prstDash val="solid"/>
                    </a:ln>
                    <a:solidFill>
                      <a:srgbClr val="FFFF00"/>
                    </a:solidFill>
                    <a:effectLst/>
                    <a:uLnTx/>
                    <a:uFillTx/>
                  </a:rPr>
                  <a:t>2025</a:t>
                </a:r>
                <a:r>
                  <a:rPr kumimoji="0" lang="ja-JP" altLang="en-US" sz="2400" b="1" i="0" u="none" strike="noStrike" kern="0" cap="none" spc="0" normalizeH="0" baseline="0" noProof="0" dirty="0">
                    <a:ln w="9525">
                      <a:noFill/>
                      <a:prstDash val="solid"/>
                    </a:ln>
                    <a:solidFill>
                      <a:srgbClr val="FFFF00"/>
                    </a:solidFill>
                    <a:effectLst/>
                    <a:uLnTx/>
                    <a:uFillTx/>
                  </a:rPr>
                  <a:t>年</a:t>
                </a:r>
                <a:endParaRPr kumimoji="0" lang="ja-JP" altLang="en-US" sz="2400" b="1" i="0" u="none" strike="noStrike" kern="0" cap="none" spc="0" normalizeH="0" baseline="0" noProof="0" dirty="0">
                  <a:ln w="9525">
                    <a:noFill/>
                    <a:prstDash val="solid"/>
                  </a:ln>
                  <a:solidFill>
                    <a:srgbClr val="FFFF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25" name="図 24">
              <a:extLst>
                <a:ext uri="{FF2B5EF4-FFF2-40B4-BE49-F238E27FC236}">
                  <a16:creationId xmlns:a16="http://schemas.microsoft.com/office/drawing/2014/main" id="{1D086EA9-4777-49F8-B965-B10574518AFE}"/>
                </a:ext>
              </a:extLst>
            </p:cNvPr>
            <p:cNvPicPr>
              <a:picLocks noChangeAspect="1"/>
            </p:cNvPicPr>
            <p:nvPr/>
          </p:nvPicPr>
          <p:blipFill>
            <a:blip r:embed="rId34" cstate="print">
              <a:extLst>
                <a:ext uri="{BEBA8EAE-BF5A-486C-A8C5-ECC9F3942E4B}">
                  <a14:imgProps xmlns:a14="http://schemas.microsoft.com/office/drawing/2010/main">
                    <a14:imgLayer r:embed="rId35">
                      <a14:imgEffect>
                        <a14:backgroundRemoval t="11000" b="35750" l="45000" r="55688">
                          <a14:foregroundMark x1="45000" y1="24917" x2="45000" y2="24917"/>
                          <a14:foregroundMark x1="47813" y1="35750" x2="47813" y2="35750"/>
                          <a14:foregroundMark x1="50000" y1="13167" x2="50000" y2="13167"/>
                          <a14:foregroundMark x1="50563" y1="11500" x2="50563" y2="11500"/>
                          <a14:foregroundMark x1="51125" y1="11000" x2="51125" y2="11000"/>
                        </a14:backgroundRemoval>
                      </a14:imgEffect>
                    </a14:imgLayer>
                  </a14:imgProps>
                </a:ext>
                <a:ext uri="{28A0092B-C50C-407E-A947-70E740481C1C}">
                  <a14:useLocalDpi xmlns:a14="http://schemas.microsoft.com/office/drawing/2010/main" val="0"/>
                </a:ext>
              </a:extLst>
            </a:blip>
            <a:srcRect l="43701" t="9832" r="42935" b="61692"/>
            <a:stretch/>
          </p:blipFill>
          <p:spPr>
            <a:xfrm>
              <a:off x="13952467" y="1491955"/>
              <a:ext cx="346198" cy="553283"/>
            </a:xfrm>
            <a:prstGeom prst="rect">
              <a:avLst/>
            </a:prstGeom>
          </p:spPr>
        </p:pic>
        <p:pic>
          <p:nvPicPr>
            <p:cNvPr id="26" name="図 25">
              <a:extLst>
                <a:ext uri="{FF2B5EF4-FFF2-40B4-BE49-F238E27FC236}">
                  <a16:creationId xmlns:a16="http://schemas.microsoft.com/office/drawing/2014/main" id="{6DCC866E-4EAD-7A5C-5F1B-9523DA992CEA}"/>
                </a:ext>
              </a:extLst>
            </p:cNvPr>
            <p:cNvPicPr>
              <a:picLocks noChangeAspect="1"/>
            </p:cNvPicPr>
            <p:nvPr/>
          </p:nvPicPr>
          <p:blipFill>
            <a:blip r:embed="rId36" cstate="print">
              <a:extLst>
                <a:ext uri="{BEBA8EAE-BF5A-486C-A8C5-ECC9F3942E4B}">
                  <a14:imgProps xmlns:a14="http://schemas.microsoft.com/office/drawing/2010/main">
                    <a14:imgLayer r:embed="rId37">
                      <a14:imgEffect>
                        <a14:backgroundRemoval t="65667" b="96750" l="1500" r="14500">
                          <a14:foregroundMark x1="8563" y1="65667" x2="8563" y2="65667"/>
                          <a14:foregroundMark x1="8563" y1="96750" x2="8563" y2="96750"/>
                          <a14:foregroundMark x1="14500" y1="82583" x2="14500" y2="82583"/>
                        </a14:backgroundRemoval>
                      </a14:imgEffect>
                    </a14:imgLayer>
                  </a14:imgProps>
                </a:ext>
                <a:ext uri="{28A0092B-C50C-407E-A947-70E740481C1C}">
                  <a14:useLocalDpi xmlns:a14="http://schemas.microsoft.com/office/drawing/2010/main" val="0"/>
                </a:ext>
              </a:extLst>
            </a:blip>
            <a:srcRect t="63216" r="84747"/>
            <a:stretch/>
          </p:blipFill>
          <p:spPr>
            <a:xfrm>
              <a:off x="14293169" y="1332311"/>
              <a:ext cx="399422" cy="722423"/>
            </a:xfrm>
            <a:prstGeom prst="rect">
              <a:avLst/>
            </a:prstGeom>
          </p:spPr>
        </p:pic>
        <p:pic>
          <p:nvPicPr>
            <p:cNvPr id="27" name="図 26">
              <a:extLst>
                <a:ext uri="{FF2B5EF4-FFF2-40B4-BE49-F238E27FC236}">
                  <a16:creationId xmlns:a16="http://schemas.microsoft.com/office/drawing/2014/main" id="{9AB8C778-065C-0A17-5B69-0E3A79D481EE}"/>
                </a:ext>
              </a:extLst>
            </p:cNvPr>
            <p:cNvPicPr>
              <a:picLocks noChangeAspect="1"/>
            </p:cNvPicPr>
            <p:nvPr/>
          </p:nvPicPr>
          <p:blipFill>
            <a:blip r:embed="rId36" cstate="print">
              <a:extLst>
                <a:ext uri="{BEBA8EAE-BF5A-486C-A8C5-ECC9F3942E4B}">
                  <a14:imgProps xmlns:a14="http://schemas.microsoft.com/office/drawing/2010/main">
                    <a14:imgLayer r:embed="rId37">
                      <a14:imgEffect>
                        <a14:backgroundRemoval t="65667" b="96750" l="1500" r="14500">
                          <a14:foregroundMark x1="8563" y1="65667" x2="8563" y2="65667"/>
                          <a14:foregroundMark x1="8563" y1="96750" x2="8563" y2="96750"/>
                          <a14:foregroundMark x1="14500" y1="82583" x2="14500" y2="82583"/>
                        </a14:backgroundRemoval>
                      </a14:imgEffect>
                    </a14:imgLayer>
                  </a14:imgProps>
                </a:ext>
                <a:ext uri="{28A0092B-C50C-407E-A947-70E740481C1C}">
                  <a14:useLocalDpi xmlns:a14="http://schemas.microsoft.com/office/drawing/2010/main" val="0"/>
                </a:ext>
              </a:extLst>
            </a:blip>
            <a:srcRect t="63216" r="84747"/>
            <a:stretch/>
          </p:blipFill>
          <p:spPr>
            <a:xfrm>
              <a:off x="13517619" y="1349369"/>
              <a:ext cx="399422" cy="722423"/>
            </a:xfrm>
            <a:prstGeom prst="rect">
              <a:avLst/>
            </a:prstGeom>
          </p:spPr>
        </p:pic>
      </p:grpSp>
      <p:sp>
        <p:nvSpPr>
          <p:cNvPr id="9" name="テキスト ボックス 8">
            <a:extLst>
              <a:ext uri="{FF2B5EF4-FFF2-40B4-BE49-F238E27FC236}">
                <a16:creationId xmlns:a16="http://schemas.microsoft.com/office/drawing/2014/main" id="{2D215CDC-9801-34EF-3D31-2139D520632E}"/>
              </a:ext>
            </a:extLst>
          </p:cNvPr>
          <p:cNvSpPr txBox="1"/>
          <p:nvPr/>
        </p:nvSpPr>
        <p:spPr>
          <a:xfrm>
            <a:off x="2107969" y="947040"/>
            <a:ext cx="4577862" cy="516167"/>
          </a:xfrm>
          <a:prstGeom prst="rect">
            <a:avLst/>
          </a:prstGeom>
          <a:noFill/>
        </p:spPr>
        <p:txBody>
          <a:bodyPr wrap="square">
            <a:spAutoFit/>
          </a:bodyPr>
          <a:lstStyle/>
          <a:p>
            <a:pPr>
              <a:lnSpc>
                <a:spcPts val="1700"/>
              </a:lnSpc>
            </a:pP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「売上アップのための商品パッケージ＆デザインの考え方セミナー</a:t>
            </a:r>
            <a:r>
              <a:rPr lang="ja-JP" altLang="en-US" sz="1100" b="1" dirty="0">
                <a:solidFill>
                  <a:prstClr val="black"/>
                </a:solidFill>
                <a:latin typeface="メイリオ" panose="020B0604030504040204" pitchFamily="50" charset="-128"/>
                <a:ea typeface="メイリオ" panose="020B0604030504040204" pitchFamily="50" charset="-128"/>
              </a:rPr>
              <a:t>」</a:t>
            </a: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OTF 見出ゴMB31 Pro MB31" panose="020B0600000000000000" pitchFamily="34" charset="-128"/>
              </a:rPr>
              <a:t>後に開催！</a:t>
            </a:r>
            <a:endPar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OTF 見出ゴMB31 Pro MB31" panose="020B0600000000000000" pitchFamily="34" charset="-128"/>
            </a:endParaRPr>
          </a:p>
        </p:txBody>
      </p:sp>
      <p:grpSp>
        <p:nvGrpSpPr>
          <p:cNvPr id="32" name="グループ化 31">
            <a:extLst>
              <a:ext uri="{FF2B5EF4-FFF2-40B4-BE49-F238E27FC236}">
                <a16:creationId xmlns:a16="http://schemas.microsoft.com/office/drawing/2014/main" id="{0C5D50F0-0D46-6BB3-0BA2-2BE977F4C39A}"/>
              </a:ext>
            </a:extLst>
          </p:cNvPr>
          <p:cNvGrpSpPr/>
          <p:nvPr/>
        </p:nvGrpSpPr>
        <p:grpSpPr>
          <a:xfrm>
            <a:off x="13214719" y="315263"/>
            <a:ext cx="1909018" cy="1867338"/>
            <a:chOff x="13214719" y="315263"/>
            <a:chExt cx="1909018" cy="1867338"/>
          </a:xfrm>
        </p:grpSpPr>
        <p:grpSp>
          <p:nvGrpSpPr>
            <p:cNvPr id="33" name="グループ化 32">
              <a:extLst>
                <a:ext uri="{FF2B5EF4-FFF2-40B4-BE49-F238E27FC236}">
                  <a16:creationId xmlns:a16="http://schemas.microsoft.com/office/drawing/2014/main" id="{0961E8D7-1514-46A7-B574-219A4BA25AB3}"/>
                </a:ext>
              </a:extLst>
            </p:cNvPr>
            <p:cNvGrpSpPr/>
            <p:nvPr/>
          </p:nvGrpSpPr>
          <p:grpSpPr>
            <a:xfrm>
              <a:off x="13214719" y="351259"/>
              <a:ext cx="1745587" cy="1831342"/>
              <a:chOff x="12959735" y="285424"/>
              <a:chExt cx="1745587" cy="1831342"/>
            </a:xfrm>
          </p:grpSpPr>
          <p:grpSp>
            <p:nvGrpSpPr>
              <p:cNvPr id="35" name="グループ化 34">
                <a:extLst>
                  <a:ext uri="{FF2B5EF4-FFF2-40B4-BE49-F238E27FC236}">
                    <a16:creationId xmlns:a16="http://schemas.microsoft.com/office/drawing/2014/main" id="{7F684498-600A-B79B-53D3-C309D482B5C0}"/>
                  </a:ext>
                </a:extLst>
              </p:cNvPr>
              <p:cNvGrpSpPr/>
              <p:nvPr/>
            </p:nvGrpSpPr>
            <p:grpSpPr>
              <a:xfrm>
                <a:off x="12959735" y="285424"/>
                <a:ext cx="1745587" cy="1831342"/>
                <a:chOff x="12959735" y="285424"/>
                <a:chExt cx="1745587" cy="1831342"/>
              </a:xfrm>
            </p:grpSpPr>
            <p:sp>
              <p:nvSpPr>
                <p:cNvPr id="37" name="円/楕円 304">
                  <a:extLst>
                    <a:ext uri="{FF2B5EF4-FFF2-40B4-BE49-F238E27FC236}">
                      <a16:creationId xmlns:a16="http://schemas.microsoft.com/office/drawing/2014/main" id="{EEBE7DCE-B4C4-3C6B-D290-1A948CF79B71}"/>
                    </a:ext>
                  </a:extLst>
                </p:cNvPr>
                <p:cNvSpPr/>
                <p:nvPr/>
              </p:nvSpPr>
              <p:spPr>
                <a:xfrm>
                  <a:off x="12959735" y="285424"/>
                  <a:ext cx="1745587" cy="1709767"/>
                </a:xfrm>
                <a:prstGeom prst="ellipse">
                  <a:avLst/>
                </a:prstGeom>
                <a:solidFill>
                  <a:srgbClr val="79CAF3"/>
                </a:solidFill>
                <a:ln w="76200" cap="flat" cmpd="sng" algn="ctr">
                  <a:solidFill>
                    <a:srgbClr val="B3ED8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w="28575"/>
                    <a:solidFill>
                      <a:srgbClr val="4472C4">
                        <a:lumMod val="50000"/>
                      </a:srgbClr>
                    </a:solidFill>
                    <a:effectLst>
                      <a:outerShdw blurRad="38100" dist="25400" dir="5400000" algn="ctr" rotWithShape="0">
                        <a:srgbClr val="6E747A">
                          <a:alpha val="43000"/>
                        </a:srgbClr>
                      </a:outerShdw>
                    </a:effectLst>
                    <a:uLnTx/>
                    <a:uFillTx/>
                    <a:latin typeface="Calibri" panose="020F0502020204030204"/>
                    <a:ea typeface="游ゴシック" panose="020B0400000000000000" pitchFamily="50" charset="-128"/>
                    <a:cs typeface="+mn-cs"/>
                  </a:endParaRPr>
                </a:p>
              </p:txBody>
            </p:sp>
            <p:sp>
              <p:nvSpPr>
                <p:cNvPr id="38" name="正方形/長方形 37">
                  <a:extLst>
                    <a:ext uri="{FF2B5EF4-FFF2-40B4-BE49-F238E27FC236}">
                      <a16:creationId xmlns:a16="http://schemas.microsoft.com/office/drawing/2014/main" id="{724B20F1-A505-2C70-8CE0-06F75837E822}"/>
                    </a:ext>
                  </a:extLst>
                </p:cNvPr>
                <p:cNvSpPr/>
                <p:nvPr/>
              </p:nvSpPr>
              <p:spPr>
                <a:xfrm>
                  <a:off x="13233957" y="918265"/>
                  <a:ext cx="1267847" cy="1198501"/>
                </a:xfrm>
                <a:prstGeom prst="rect">
                  <a:avLst/>
                </a:prstGeom>
                <a:noFill/>
                <a:ln>
                  <a:noFill/>
                </a:ln>
              </p:spPr>
              <p:txBody>
                <a:bodyPr wrap="none" lIns="89630" tIns="44815" rIns="89630" bIns="44815">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200" b="1" i="0" u="none" strike="noStrike" kern="0" cap="none" spc="0" normalizeH="0" baseline="0" noProof="0" dirty="0">
                      <a:ln w="12700">
                        <a:solidFill>
                          <a:srgbClr val="0070C0"/>
                        </a:solidFill>
                        <a:prstDash val="solid"/>
                      </a:ln>
                      <a:solidFill>
                        <a:prstClr val="white"/>
                      </a:solidFill>
                      <a:effectLst/>
                      <a:uLnTx/>
                      <a:uFillTx/>
                      <a:latin typeface="メイリオ" panose="020B0604030504040204" pitchFamily="50" charset="-128"/>
                      <a:ea typeface="メイリオ" panose="020B0604030504040204" pitchFamily="50" charset="-128"/>
                    </a:rPr>
                    <a:t>5</a:t>
                  </a:r>
                  <a:r>
                    <a:rPr kumimoji="0" lang="ja-JP" altLang="en-US" sz="3600" b="1" i="0" u="none" strike="noStrike" kern="0" cap="none" spc="0" normalizeH="0" baseline="0" noProof="0" dirty="0">
                      <a:ln w="12700">
                        <a:solidFill>
                          <a:srgbClr val="0070C0"/>
                        </a:solidFill>
                        <a:prstDash val="solid"/>
                      </a:ln>
                      <a:solidFill>
                        <a:prstClr val="white"/>
                      </a:solidFill>
                      <a:effectLst/>
                      <a:uLnTx/>
                      <a:uFillTx/>
                      <a:latin typeface="メイリオ" panose="020B0604030504040204" pitchFamily="50" charset="-128"/>
                      <a:ea typeface="メイリオ" panose="020B0604030504040204" pitchFamily="50" charset="-128"/>
                      <a:cs typeface="Meiryo UI" panose="020B0604030504040204" pitchFamily="50" charset="-128"/>
                    </a:rPr>
                    <a:t>月</a:t>
                  </a:r>
                  <a:endParaRPr kumimoji="0" lang="ja-JP" altLang="en-US" sz="4000" b="1" i="0" u="none" strike="noStrike" kern="0" cap="none" spc="0" normalizeH="0" baseline="0" noProof="0" dirty="0">
                    <a:ln w="12700">
                      <a:solidFill>
                        <a:srgbClr val="0070C0"/>
                      </a:solidFill>
                      <a:prstDash val="solid"/>
                    </a:ln>
                    <a:solidFill>
                      <a:prstClr val="white"/>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39" name="正方形/長方形 38">
                  <a:extLst>
                    <a:ext uri="{FF2B5EF4-FFF2-40B4-BE49-F238E27FC236}">
                      <a16:creationId xmlns:a16="http://schemas.microsoft.com/office/drawing/2014/main" id="{64C58D9F-2B28-2366-5CBC-7194F1EFD29D}"/>
                    </a:ext>
                  </a:extLst>
                </p:cNvPr>
                <p:cNvSpPr/>
                <p:nvPr/>
              </p:nvSpPr>
              <p:spPr>
                <a:xfrm>
                  <a:off x="13292512" y="644670"/>
                  <a:ext cx="1133645" cy="400110"/>
                </a:xfrm>
                <a:prstGeom prst="rect">
                  <a:avLst/>
                </a:prstGeom>
                <a:noFill/>
                <a:ln>
                  <a:noFill/>
                </a:ln>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dirty="0">
                      <a:ln w="9525">
                        <a:solidFill>
                          <a:srgbClr val="0070C0"/>
                        </a:solidFill>
                        <a:prstDash val="solid"/>
                      </a:ln>
                      <a:solidFill>
                        <a:prstClr val="white"/>
                      </a:solidFill>
                      <a:effectLst/>
                      <a:uLnTx/>
                      <a:uFillTx/>
                      <a:latin typeface="メイリオ" panose="020B0604030504040204" pitchFamily="50" charset="-128"/>
                      <a:ea typeface="メイリオ" panose="020B0604030504040204" pitchFamily="50" charset="-128"/>
                    </a:rPr>
                    <a:t>2025</a:t>
                  </a:r>
                  <a:r>
                    <a:rPr kumimoji="0" lang="ja-JP" altLang="en-US" sz="2000" b="1" i="0" u="none" strike="noStrike" kern="0" cap="none" spc="0" normalizeH="0" baseline="0" noProof="0" dirty="0">
                      <a:ln w="9525">
                        <a:solidFill>
                          <a:srgbClr val="0070C0"/>
                        </a:solidFill>
                        <a:prstDash val="solid"/>
                      </a:ln>
                      <a:solidFill>
                        <a:prstClr val="white"/>
                      </a:solidFill>
                      <a:effectLst/>
                      <a:uLnTx/>
                      <a:uFillTx/>
                      <a:latin typeface="メイリオ" panose="020B0604030504040204" pitchFamily="50" charset="-128"/>
                      <a:ea typeface="メイリオ" panose="020B0604030504040204" pitchFamily="50" charset="-128"/>
                    </a:rPr>
                    <a:t>年</a:t>
                  </a:r>
                  <a:endParaRPr kumimoji="0" lang="ja-JP" altLang="en-US" sz="2000" b="1" i="0" u="none" strike="noStrike" kern="0" cap="none" spc="0" normalizeH="0" baseline="0" noProof="0" dirty="0">
                    <a:ln w="9525">
                      <a:solidFill>
                        <a:srgbClr val="0070C0"/>
                      </a:solidFill>
                      <a:prstDash val="solid"/>
                    </a:ln>
                    <a:solidFill>
                      <a:prstClr val="white"/>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pic>
              <p:nvPicPr>
                <p:cNvPr id="40" name="図 39">
                  <a:extLst>
                    <a:ext uri="{FF2B5EF4-FFF2-40B4-BE49-F238E27FC236}">
                      <a16:creationId xmlns:a16="http://schemas.microsoft.com/office/drawing/2014/main" id="{B41207AA-5D7D-5CA7-BB3D-3BBC74563F18}"/>
                    </a:ext>
                  </a:extLst>
                </p:cNvPr>
                <p:cNvPicPr>
                  <a:picLocks noChangeAspect="1"/>
                </p:cNvPicPr>
                <p:nvPr/>
              </p:nvPicPr>
              <p:blipFill rotWithShape="1">
                <a:blip r:embed="rId38" cstate="print">
                  <a:extLst>
                    <a:ext uri="{BEBA8EAE-BF5A-486C-A8C5-ECC9F3942E4B}">
                      <a14:imgProps xmlns:a14="http://schemas.microsoft.com/office/drawing/2010/main">
                        <a14:imgLayer r:embed="rId39">
                          <a14:imgEffect>
                            <a14:backgroundRemoval t="4139" b="37696" l="29866" r="93177"/>
                          </a14:imgEffect>
                        </a14:imgLayer>
                      </a14:imgProps>
                    </a:ext>
                    <a:ext uri="{28A0092B-C50C-407E-A947-70E740481C1C}">
                      <a14:useLocalDpi xmlns:a14="http://schemas.microsoft.com/office/drawing/2010/main" val="0"/>
                    </a:ext>
                  </a:extLst>
                </a:blip>
                <a:srcRect l="32259" t="1" b="58052"/>
                <a:stretch/>
              </p:blipFill>
              <p:spPr>
                <a:xfrm>
                  <a:off x="13130623" y="612981"/>
                  <a:ext cx="390444" cy="242808"/>
                </a:xfrm>
                <a:prstGeom prst="rect">
                  <a:avLst/>
                </a:prstGeom>
                <a:noFill/>
              </p:spPr>
            </p:pic>
          </p:grpSp>
          <p:pic>
            <p:nvPicPr>
              <p:cNvPr id="36" name="図 35">
                <a:extLst>
                  <a:ext uri="{FF2B5EF4-FFF2-40B4-BE49-F238E27FC236}">
                    <a16:creationId xmlns:a16="http://schemas.microsoft.com/office/drawing/2014/main" id="{CD4732D3-A6CC-1189-44B6-8B6A600140B3}"/>
                  </a:ext>
                </a:extLst>
              </p:cNvPr>
              <p:cNvPicPr>
                <a:picLocks noChangeAspect="1"/>
              </p:cNvPicPr>
              <p:nvPr/>
            </p:nvPicPr>
            <p:blipFill rotWithShape="1">
              <a:blip r:embed="rId40" cstate="print">
                <a:extLst>
                  <a:ext uri="{BEBA8EAE-BF5A-486C-A8C5-ECC9F3942E4B}">
                    <a14:imgProps xmlns:a14="http://schemas.microsoft.com/office/drawing/2010/main">
                      <a14:imgLayer r:embed="rId41">
                        <a14:imgEffect>
                          <a14:backgroundRemoval t="4139" b="37696" l="29866" r="93177"/>
                        </a14:imgEffect>
                      </a14:imgLayer>
                    </a14:imgProps>
                  </a:ext>
                  <a:ext uri="{28A0092B-C50C-407E-A947-70E740481C1C}">
                    <a14:useLocalDpi xmlns:a14="http://schemas.microsoft.com/office/drawing/2010/main" val="0"/>
                  </a:ext>
                </a:extLst>
              </a:blip>
              <a:srcRect l="32259" t="1" b="58052"/>
              <a:stretch/>
            </p:blipFill>
            <p:spPr>
              <a:xfrm>
                <a:off x="13309565" y="415707"/>
                <a:ext cx="542471" cy="337350"/>
              </a:xfrm>
              <a:prstGeom prst="rect">
                <a:avLst/>
              </a:prstGeom>
              <a:noFill/>
            </p:spPr>
          </p:pic>
        </p:grpSp>
        <p:pic>
          <p:nvPicPr>
            <p:cNvPr id="34" name="図 33">
              <a:extLst>
                <a:ext uri="{FF2B5EF4-FFF2-40B4-BE49-F238E27FC236}">
                  <a16:creationId xmlns:a16="http://schemas.microsoft.com/office/drawing/2014/main" id="{70CB5CDD-38F3-51DE-A9D9-FE2AA64081CD}"/>
                </a:ext>
              </a:extLst>
            </p:cNvPr>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14532604" y="315263"/>
              <a:ext cx="591133" cy="911702"/>
            </a:xfrm>
            <a:prstGeom prst="rect">
              <a:avLst/>
            </a:prstGeom>
          </p:spPr>
        </p:pic>
      </p:grpSp>
    </p:spTree>
    <p:extLst>
      <p:ext uri="{BB962C8B-B14F-4D97-AF65-F5344CB8AC3E}">
        <p14:creationId xmlns:p14="http://schemas.microsoft.com/office/powerpoint/2010/main" val="910736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 name="表 74">
            <a:extLst>
              <a:ext uri="{FF2B5EF4-FFF2-40B4-BE49-F238E27FC236}">
                <a16:creationId xmlns:a16="http://schemas.microsoft.com/office/drawing/2014/main" id="{CCA3ECAF-1C3F-EBC5-2D80-86425C0FD6D6}"/>
              </a:ext>
            </a:extLst>
          </p:cNvPr>
          <p:cNvGraphicFramePr>
            <a:graphicFrameLocks noGrp="1"/>
          </p:cNvGraphicFramePr>
          <p:nvPr>
            <p:extLst>
              <p:ext uri="{D42A27DB-BD31-4B8C-83A1-F6EECF244321}">
                <p14:modId xmlns:p14="http://schemas.microsoft.com/office/powerpoint/2010/main" val="3705409406"/>
              </p:ext>
            </p:extLst>
          </p:nvPr>
        </p:nvGraphicFramePr>
        <p:xfrm>
          <a:off x="129191" y="488635"/>
          <a:ext cx="14860965" cy="10012595"/>
        </p:xfrm>
        <a:graphic>
          <a:graphicData uri="http://schemas.openxmlformats.org/drawingml/2006/table">
            <a:tbl>
              <a:tblPr firstRow="1" bandRow="1">
                <a:tableStyleId>{5C22544A-7EE6-4342-B048-85BDC9FD1C3A}</a:tableStyleId>
              </a:tblPr>
              <a:tblGrid>
                <a:gridCol w="2972193">
                  <a:extLst>
                    <a:ext uri="{9D8B030D-6E8A-4147-A177-3AD203B41FA5}">
                      <a16:colId xmlns:a16="http://schemas.microsoft.com/office/drawing/2014/main" val="530786956"/>
                    </a:ext>
                  </a:extLst>
                </a:gridCol>
                <a:gridCol w="2972193">
                  <a:extLst>
                    <a:ext uri="{9D8B030D-6E8A-4147-A177-3AD203B41FA5}">
                      <a16:colId xmlns:a16="http://schemas.microsoft.com/office/drawing/2014/main" val="310388970"/>
                    </a:ext>
                  </a:extLst>
                </a:gridCol>
                <a:gridCol w="2972193">
                  <a:extLst>
                    <a:ext uri="{9D8B030D-6E8A-4147-A177-3AD203B41FA5}">
                      <a16:colId xmlns:a16="http://schemas.microsoft.com/office/drawing/2014/main" val="827984082"/>
                    </a:ext>
                  </a:extLst>
                </a:gridCol>
                <a:gridCol w="2972193">
                  <a:extLst>
                    <a:ext uri="{9D8B030D-6E8A-4147-A177-3AD203B41FA5}">
                      <a16:colId xmlns:a16="http://schemas.microsoft.com/office/drawing/2014/main" val="1447388546"/>
                    </a:ext>
                  </a:extLst>
                </a:gridCol>
                <a:gridCol w="2972193">
                  <a:extLst>
                    <a:ext uri="{9D8B030D-6E8A-4147-A177-3AD203B41FA5}">
                      <a16:colId xmlns:a16="http://schemas.microsoft.com/office/drawing/2014/main" val="421745793"/>
                    </a:ext>
                  </a:extLst>
                </a:gridCol>
              </a:tblGrid>
              <a:tr h="168463">
                <a:tc>
                  <a:txBody>
                    <a:bodyPr/>
                    <a:lstStyle>
                      <a:lvl1pPr marL="0" algn="l" defTabSz="1425550" rtl="0" eaLnBrk="1" latinLnBrk="0" hangingPunct="1">
                        <a:defRPr kumimoji="1" sz="2806" b="1" kern="1200">
                          <a:solidFill>
                            <a:schemeClr val="lt1"/>
                          </a:solidFill>
                          <a:latin typeface="Calibri" panose="020F0502020204030204"/>
                        </a:defRPr>
                      </a:lvl1pPr>
                      <a:lvl2pPr marL="712775" algn="l" defTabSz="1425550" rtl="0" eaLnBrk="1" latinLnBrk="0" hangingPunct="1">
                        <a:defRPr kumimoji="1" sz="2806" b="1" kern="1200">
                          <a:solidFill>
                            <a:schemeClr val="lt1"/>
                          </a:solidFill>
                          <a:latin typeface="Calibri" panose="020F0502020204030204"/>
                        </a:defRPr>
                      </a:lvl2pPr>
                      <a:lvl3pPr marL="1425550" algn="l" defTabSz="1425550" rtl="0" eaLnBrk="1" latinLnBrk="0" hangingPunct="1">
                        <a:defRPr kumimoji="1" sz="2806" b="1" kern="1200">
                          <a:solidFill>
                            <a:schemeClr val="lt1"/>
                          </a:solidFill>
                          <a:latin typeface="Calibri" panose="020F0502020204030204"/>
                        </a:defRPr>
                      </a:lvl3pPr>
                      <a:lvl4pPr marL="2138324" algn="l" defTabSz="1425550" rtl="0" eaLnBrk="1" latinLnBrk="0" hangingPunct="1">
                        <a:defRPr kumimoji="1" sz="2806" b="1" kern="1200">
                          <a:solidFill>
                            <a:schemeClr val="lt1"/>
                          </a:solidFill>
                          <a:latin typeface="Calibri" panose="020F0502020204030204"/>
                        </a:defRPr>
                      </a:lvl4pPr>
                      <a:lvl5pPr marL="2851099" algn="l" defTabSz="1425550" rtl="0" eaLnBrk="1" latinLnBrk="0" hangingPunct="1">
                        <a:defRPr kumimoji="1" sz="2806" b="1" kern="1200">
                          <a:solidFill>
                            <a:schemeClr val="lt1"/>
                          </a:solidFill>
                          <a:latin typeface="Calibri" panose="020F0502020204030204"/>
                        </a:defRPr>
                      </a:lvl5pPr>
                      <a:lvl6pPr marL="3563874" algn="l" defTabSz="1425550" rtl="0" eaLnBrk="1" latinLnBrk="0" hangingPunct="1">
                        <a:defRPr kumimoji="1" sz="2806" b="1" kern="1200">
                          <a:solidFill>
                            <a:schemeClr val="lt1"/>
                          </a:solidFill>
                          <a:latin typeface="Calibri" panose="020F0502020204030204"/>
                        </a:defRPr>
                      </a:lvl6pPr>
                      <a:lvl7pPr marL="4276649" algn="l" defTabSz="1425550" rtl="0" eaLnBrk="1" latinLnBrk="0" hangingPunct="1">
                        <a:defRPr kumimoji="1" sz="2806" b="1" kern="1200">
                          <a:solidFill>
                            <a:schemeClr val="lt1"/>
                          </a:solidFill>
                          <a:latin typeface="Calibri" panose="020F0502020204030204"/>
                        </a:defRPr>
                      </a:lvl7pPr>
                      <a:lvl8pPr marL="4989424" algn="l" defTabSz="1425550" rtl="0" eaLnBrk="1" latinLnBrk="0" hangingPunct="1">
                        <a:defRPr kumimoji="1" sz="2806" b="1" kern="1200">
                          <a:solidFill>
                            <a:schemeClr val="lt1"/>
                          </a:solidFill>
                          <a:latin typeface="Calibri" panose="020F0502020204030204"/>
                        </a:defRPr>
                      </a:lvl8pPr>
                      <a:lvl9pPr marL="5702198" algn="l" defTabSz="1425550" rtl="0" eaLnBrk="1" latinLnBrk="0" hangingPunct="1">
                        <a:defRPr kumimoji="1" sz="2806" b="1" kern="1200">
                          <a:solidFill>
                            <a:schemeClr val="lt1"/>
                          </a:solidFill>
                          <a:latin typeface="Calibri" panose="020F0502020204030204"/>
                        </a:defRPr>
                      </a:lvl9pPr>
                    </a:lstStyle>
                    <a:p>
                      <a:pPr algn="ctr"/>
                      <a:r>
                        <a:rPr kumimoji="1" lang="ja-JP" altLang="en-US" sz="1400" dirty="0">
                          <a:solidFill>
                            <a:schemeClr val="bg1"/>
                          </a:solidFill>
                          <a:ea typeface="07ロゴたいぷゴシック7" panose="02000600000000000000"/>
                        </a:rPr>
                        <a:t>月</a:t>
                      </a:r>
                    </a:p>
                  </a:txBody>
                  <a:tcPr>
                    <a:lnL w="12700" cap="flat" cmpd="sng" algn="ctr">
                      <a:solidFill>
                        <a:srgbClr val="FF99CC"/>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99CC"/>
                      </a:solidFill>
                      <a:prstDash val="solid"/>
                      <a:round/>
                      <a:headEnd type="none" w="med" len="med"/>
                      <a:tailEnd type="none" w="med" len="med"/>
                    </a:lnT>
                    <a:lnB w="12700" cap="flat" cmpd="sng" algn="ctr">
                      <a:solidFill>
                        <a:srgbClr val="FF99CC"/>
                      </a:solidFill>
                      <a:prstDash val="solid"/>
                      <a:round/>
                      <a:headEnd type="none" w="med" len="med"/>
                      <a:tailEnd type="none" w="med" len="med"/>
                    </a:lnB>
                    <a:solidFill>
                      <a:srgbClr val="FF99CC"/>
                    </a:solidFill>
                  </a:tcPr>
                </a:tc>
                <a:tc>
                  <a:txBody>
                    <a:bodyPr/>
                    <a:lstStyle>
                      <a:lvl1pPr marL="0" algn="l" defTabSz="1425550" rtl="0" eaLnBrk="1" latinLnBrk="0" hangingPunct="1">
                        <a:defRPr kumimoji="1" sz="2806" b="1" kern="1200">
                          <a:solidFill>
                            <a:schemeClr val="lt1"/>
                          </a:solidFill>
                          <a:latin typeface="Calibri" panose="020F0502020204030204"/>
                        </a:defRPr>
                      </a:lvl1pPr>
                      <a:lvl2pPr marL="712775" algn="l" defTabSz="1425550" rtl="0" eaLnBrk="1" latinLnBrk="0" hangingPunct="1">
                        <a:defRPr kumimoji="1" sz="2806" b="1" kern="1200">
                          <a:solidFill>
                            <a:schemeClr val="lt1"/>
                          </a:solidFill>
                          <a:latin typeface="Calibri" panose="020F0502020204030204"/>
                        </a:defRPr>
                      </a:lvl2pPr>
                      <a:lvl3pPr marL="1425550" algn="l" defTabSz="1425550" rtl="0" eaLnBrk="1" latinLnBrk="0" hangingPunct="1">
                        <a:defRPr kumimoji="1" sz="2806" b="1" kern="1200">
                          <a:solidFill>
                            <a:schemeClr val="lt1"/>
                          </a:solidFill>
                          <a:latin typeface="Calibri" panose="020F0502020204030204"/>
                        </a:defRPr>
                      </a:lvl3pPr>
                      <a:lvl4pPr marL="2138324" algn="l" defTabSz="1425550" rtl="0" eaLnBrk="1" latinLnBrk="0" hangingPunct="1">
                        <a:defRPr kumimoji="1" sz="2806" b="1" kern="1200">
                          <a:solidFill>
                            <a:schemeClr val="lt1"/>
                          </a:solidFill>
                          <a:latin typeface="Calibri" panose="020F0502020204030204"/>
                        </a:defRPr>
                      </a:lvl4pPr>
                      <a:lvl5pPr marL="2851099" algn="l" defTabSz="1425550" rtl="0" eaLnBrk="1" latinLnBrk="0" hangingPunct="1">
                        <a:defRPr kumimoji="1" sz="2806" b="1" kern="1200">
                          <a:solidFill>
                            <a:schemeClr val="lt1"/>
                          </a:solidFill>
                          <a:latin typeface="Calibri" panose="020F0502020204030204"/>
                        </a:defRPr>
                      </a:lvl5pPr>
                      <a:lvl6pPr marL="3563874" algn="l" defTabSz="1425550" rtl="0" eaLnBrk="1" latinLnBrk="0" hangingPunct="1">
                        <a:defRPr kumimoji="1" sz="2806" b="1" kern="1200">
                          <a:solidFill>
                            <a:schemeClr val="lt1"/>
                          </a:solidFill>
                          <a:latin typeface="Calibri" panose="020F0502020204030204"/>
                        </a:defRPr>
                      </a:lvl6pPr>
                      <a:lvl7pPr marL="4276649" algn="l" defTabSz="1425550" rtl="0" eaLnBrk="1" latinLnBrk="0" hangingPunct="1">
                        <a:defRPr kumimoji="1" sz="2806" b="1" kern="1200">
                          <a:solidFill>
                            <a:schemeClr val="lt1"/>
                          </a:solidFill>
                          <a:latin typeface="Calibri" panose="020F0502020204030204"/>
                        </a:defRPr>
                      </a:lvl7pPr>
                      <a:lvl8pPr marL="4989424" algn="l" defTabSz="1425550" rtl="0" eaLnBrk="1" latinLnBrk="0" hangingPunct="1">
                        <a:defRPr kumimoji="1" sz="2806" b="1" kern="1200">
                          <a:solidFill>
                            <a:schemeClr val="lt1"/>
                          </a:solidFill>
                          <a:latin typeface="Calibri" panose="020F0502020204030204"/>
                        </a:defRPr>
                      </a:lvl8pPr>
                      <a:lvl9pPr marL="5702198" algn="l" defTabSz="1425550" rtl="0" eaLnBrk="1" latinLnBrk="0" hangingPunct="1">
                        <a:defRPr kumimoji="1" sz="2806" b="1" kern="1200">
                          <a:solidFill>
                            <a:schemeClr val="lt1"/>
                          </a:solidFill>
                          <a:latin typeface="Calibri" panose="020F0502020204030204"/>
                        </a:defRPr>
                      </a:lvl9pPr>
                    </a:lstStyle>
                    <a:p>
                      <a:pPr algn="ctr"/>
                      <a:r>
                        <a:rPr kumimoji="1" lang="ja-JP" altLang="en-US" sz="1400" dirty="0">
                          <a:solidFill>
                            <a:schemeClr val="bg1"/>
                          </a:solidFill>
                          <a:ea typeface="07ロゴたいぷゴシック7" panose="02000600000000000000"/>
                        </a:rPr>
                        <a:t>火</a:t>
                      </a:r>
                      <a:endParaRPr kumimoji="1" lang="ja-JP" altLang="en-US" dirty="0">
                        <a:solidFill>
                          <a:schemeClr val="bg1"/>
                        </a:solidFill>
                        <a:ea typeface="07ロゴたいぷゴシック7" panose="0200060000000000000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99CC"/>
                      </a:solidFill>
                      <a:prstDash val="solid"/>
                      <a:round/>
                      <a:headEnd type="none" w="med" len="med"/>
                      <a:tailEnd type="none" w="med" len="med"/>
                    </a:lnT>
                    <a:lnB w="12700" cap="flat" cmpd="sng" algn="ctr">
                      <a:solidFill>
                        <a:srgbClr val="FF99CC"/>
                      </a:solidFill>
                      <a:prstDash val="solid"/>
                      <a:round/>
                      <a:headEnd type="none" w="med" len="med"/>
                      <a:tailEnd type="none" w="med" len="med"/>
                    </a:lnB>
                    <a:solidFill>
                      <a:srgbClr val="FF99CC"/>
                    </a:solidFill>
                  </a:tcPr>
                </a:tc>
                <a:tc>
                  <a:txBody>
                    <a:bodyPr/>
                    <a:lstStyle>
                      <a:lvl1pPr marL="0" algn="l" defTabSz="1425550" rtl="0" eaLnBrk="1" latinLnBrk="0" hangingPunct="1">
                        <a:defRPr kumimoji="1" sz="2806" b="1" kern="1200">
                          <a:solidFill>
                            <a:schemeClr val="lt1"/>
                          </a:solidFill>
                          <a:latin typeface="Calibri" panose="020F0502020204030204"/>
                        </a:defRPr>
                      </a:lvl1pPr>
                      <a:lvl2pPr marL="712775" algn="l" defTabSz="1425550" rtl="0" eaLnBrk="1" latinLnBrk="0" hangingPunct="1">
                        <a:defRPr kumimoji="1" sz="2806" b="1" kern="1200">
                          <a:solidFill>
                            <a:schemeClr val="lt1"/>
                          </a:solidFill>
                          <a:latin typeface="Calibri" panose="020F0502020204030204"/>
                        </a:defRPr>
                      </a:lvl2pPr>
                      <a:lvl3pPr marL="1425550" algn="l" defTabSz="1425550" rtl="0" eaLnBrk="1" latinLnBrk="0" hangingPunct="1">
                        <a:defRPr kumimoji="1" sz="2806" b="1" kern="1200">
                          <a:solidFill>
                            <a:schemeClr val="lt1"/>
                          </a:solidFill>
                          <a:latin typeface="Calibri" panose="020F0502020204030204"/>
                        </a:defRPr>
                      </a:lvl3pPr>
                      <a:lvl4pPr marL="2138324" algn="l" defTabSz="1425550" rtl="0" eaLnBrk="1" latinLnBrk="0" hangingPunct="1">
                        <a:defRPr kumimoji="1" sz="2806" b="1" kern="1200">
                          <a:solidFill>
                            <a:schemeClr val="lt1"/>
                          </a:solidFill>
                          <a:latin typeface="Calibri" panose="020F0502020204030204"/>
                        </a:defRPr>
                      </a:lvl4pPr>
                      <a:lvl5pPr marL="2851099" algn="l" defTabSz="1425550" rtl="0" eaLnBrk="1" latinLnBrk="0" hangingPunct="1">
                        <a:defRPr kumimoji="1" sz="2806" b="1" kern="1200">
                          <a:solidFill>
                            <a:schemeClr val="lt1"/>
                          </a:solidFill>
                          <a:latin typeface="Calibri" panose="020F0502020204030204"/>
                        </a:defRPr>
                      </a:lvl5pPr>
                      <a:lvl6pPr marL="3563874" algn="l" defTabSz="1425550" rtl="0" eaLnBrk="1" latinLnBrk="0" hangingPunct="1">
                        <a:defRPr kumimoji="1" sz="2806" b="1" kern="1200">
                          <a:solidFill>
                            <a:schemeClr val="lt1"/>
                          </a:solidFill>
                          <a:latin typeface="Calibri" panose="020F0502020204030204"/>
                        </a:defRPr>
                      </a:lvl6pPr>
                      <a:lvl7pPr marL="4276649" algn="l" defTabSz="1425550" rtl="0" eaLnBrk="1" latinLnBrk="0" hangingPunct="1">
                        <a:defRPr kumimoji="1" sz="2806" b="1" kern="1200">
                          <a:solidFill>
                            <a:schemeClr val="lt1"/>
                          </a:solidFill>
                          <a:latin typeface="Calibri" panose="020F0502020204030204"/>
                        </a:defRPr>
                      </a:lvl7pPr>
                      <a:lvl8pPr marL="4989424" algn="l" defTabSz="1425550" rtl="0" eaLnBrk="1" latinLnBrk="0" hangingPunct="1">
                        <a:defRPr kumimoji="1" sz="2806" b="1" kern="1200">
                          <a:solidFill>
                            <a:schemeClr val="lt1"/>
                          </a:solidFill>
                          <a:latin typeface="Calibri" panose="020F0502020204030204"/>
                        </a:defRPr>
                      </a:lvl8pPr>
                      <a:lvl9pPr marL="5702198" algn="l" defTabSz="1425550" rtl="0" eaLnBrk="1" latinLnBrk="0" hangingPunct="1">
                        <a:defRPr kumimoji="1" sz="2806" b="1" kern="1200">
                          <a:solidFill>
                            <a:schemeClr val="lt1"/>
                          </a:solidFill>
                          <a:latin typeface="Calibri" panose="020F0502020204030204"/>
                        </a:defRPr>
                      </a:lvl9pPr>
                    </a:lstStyle>
                    <a:p>
                      <a:pPr algn="ctr"/>
                      <a:r>
                        <a:rPr kumimoji="1" lang="ja-JP" altLang="en-US" sz="1400" dirty="0">
                          <a:solidFill>
                            <a:schemeClr val="bg1"/>
                          </a:solidFill>
                          <a:ea typeface="07ロゴたいぷゴシック7" panose="02000600000000000000"/>
                        </a:rPr>
                        <a:t>水</a:t>
                      </a:r>
                      <a:endParaRPr kumimoji="1" lang="ja-JP" altLang="en-US" dirty="0">
                        <a:solidFill>
                          <a:schemeClr val="bg1"/>
                        </a:solidFill>
                        <a:ea typeface="07ロゴたいぷゴシック7" panose="0200060000000000000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99CC"/>
                      </a:solidFill>
                      <a:prstDash val="solid"/>
                      <a:round/>
                      <a:headEnd type="none" w="med" len="med"/>
                      <a:tailEnd type="none" w="med" len="med"/>
                    </a:lnT>
                    <a:lnB w="12700" cap="flat" cmpd="sng" algn="ctr">
                      <a:solidFill>
                        <a:srgbClr val="FF99CC"/>
                      </a:solidFill>
                      <a:prstDash val="solid"/>
                      <a:round/>
                      <a:headEnd type="none" w="med" len="med"/>
                      <a:tailEnd type="none" w="med" len="med"/>
                    </a:lnB>
                    <a:solidFill>
                      <a:srgbClr val="FF99CC"/>
                    </a:solidFill>
                  </a:tcPr>
                </a:tc>
                <a:tc>
                  <a:txBody>
                    <a:bodyPr/>
                    <a:lstStyle>
                      <a:lvl1pPr marL="0" algn="l" defTabSz="1425550" rtl="0" eaLnBrk="1" latinLnBrk="0" hangingPunct="1">
                        <a:defRPr kumimoji="1" sz="2806" b="1" kern="1200">
                          <a:solidFill>
                            <a:schemeClr val="lt1"/>
                          </a:solidFill>
                          <a:latin typeface="Calibri" panose="020F0502020204030204"/>
                        </a:defRPr>
                      </a:lvl1pPr>
                      <a:lvl2pPr marL="712775" algn="l" defTabSz="1425550" rtl="0" eaLnBrk="1" latinLnBrk="0" hangingPunct="1">
                        <a:defRPr kumimoji="1" sz="2806" b="1" kern="1200">
                          <a:solidFill>
                            <a:schemeClr val="lt1"/>
                          </a:solidFill>
                          <a:latin typeface="Calibri" panose="020F0502020204030204"/>
                        </a:defRPr>
                      </a:lvl2pPr>
                      <a:lvl3pPr marL="1425550" algn="l" defTabSz="1425550" rtl="0" eaLnBrk="1" latinLnBrk="0" hangingPunct="1">
                        <a:defRPr kumimoji="1" sz="2806" b="1" kern="1200">
                          <a:solidFill>
                            <a:schemeClr val="lt1"/>
                          </a:solidFill>
                          <a:latin typeface="Calibri" panose="020F0502020204030204"/>
                        </a:defRPr>
                      </a:lvl3pPr>
                      <a:lvl4pPr marL="2138324" algn="l" defTabSz="1425550" rtl="0" eaLnBrk="1" latinLnBrk="0" hangingPunct="1">
                        <a:defRPr kumimoji="1" sz="2806" b="1" kern="1200">
                          <a:solidFill>
                            <a:schemeClr val="lt1"/>
                          </a:solidFill>
                          <a:latin typeface="Calibri" panose="020F0502020204030204"/>
                        </a:defRPr>
                      </a:lvl4pPr>
                      <a:lvl5pPr marL="2851099" algn="l" defTabSz="1425550" rtl="0" eaLnBrk="1" latinLnBrk="0" hangingPunct="1">
                        <a:defRPr kumimoji="1" sz="2806" b="1" kern="1200">
                          <a:solidFill>
                            <a:schemeClr val="lt1"/>
                          </a:solidFill>
                          <a:latin typeface="Calibri" panose="020F0502020204030204"/>
                        </a:defRPr>
                      </a:lvl5pPr>
                      <a:lvl6pPr marL="3563874" algn="l" defTabSz="1425550" rtl="0" eaLnBrk="1" latinLnBrk="0" hangingPunct="1">
                        <a:defRPr kumimoji="1" sz="2806" b="1" kern="1200">
                          <a:solidFill>
                            <a:schemeClr val="lt1"/>
                          </a:solidFill>
                          <a:latin typeface="Calibri" panose="020F0502020204030204"/>
                        </a:defRPr>
                      </a:lvl6pPr>
                      <a:lvl7pPr marL="4276649" algn="l" defTabSz="1425550" rtl="0" eaLnBrk="1" latinLnBrk="0" hangingPunct="1">
                        <a:defRPr kumimoji="1" sz="2806" b="1" kern="1200">
                          <a:solidFill>
                            <a:schemeClr val="lt1"/>
                          </a:solidFill>
                          <a:latin typeface="Calibri" panose="020F0502020204030204"/>
                        </a:defRPr>
                      </a:lvl7pPr>
                      <a:lvl8pPr marL="4989424" algn="l" defTabSz="1425550" rtl="0" eaLnBrk="1" latinLnBrk="0" hangingPunct="1">
                        <a:defRPr kumimoji="1" sz="2806" b="1" kern="1200">
                          <a:solidFill>
                            <a:schemeClr val="lt1"/>
                          </a:solidFill>
                          <a:latin typeface="Calibri" panose="020F0502020204030204"/>
                        </a:defRPr>
                      </a:lvl8pPr>
                      <a:lvl9pPr marL="5702198" algn="l" defTabSz="1425550" rtl="0" eaLnBrk="1" latinLnBrk="0" hangingPunct="1">
                        <a:defRPr kumimoji="1" sz="2806" b="1" kern="1200">
                          <a:solidFill>
                            <a:schemeClr val="lt1"/>
                          </a:solidFill>
                          <a:latin typeface="Calibri" panose="020F0502020204030204"/>
                        </a:defRPr>
                      </a:lvl9pPr>
                    </a:lstStyle>
                    <a:p>
                      <a:pPr algn="ctr"/>
                      <a:r>
                        <a:rPr kumimoji="1" lang="ja-JP" altLang="en-US" sz="1400" dirty="0">
                          <a:solidFill>
                            <a:schemeClr val="bg1"/>
                          </a:solidFill>
                          <a:ea typeface="07ロゴたいぷゴシック7" panose="02000600000000000000"/>
                        </a:rPr>
                        <a:t>木</a:t>
                      </a:r>
                      <a:endParaRPr kumimoji="1" lang="ja-JP" altLang="en-US" dirty="0">
                        <a:solidFill>
                          <a:schemeClr val="bg1"/>
                        </a:solidFill>
                        <a:ea typeface="07ロゴたいぷゴシック7" panose="0200060000000000000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99CC"/>
                      </a:solidFill>
                      <a:prstDash val="solid"/>
                      <a:round/>
                      <a:headEnd type="none" w="med" len="med"/>
                      <a:tailEnd type="none" w="med" len="med"/>
                    </a:lnT>
                    <a:lnB w="12700" cap="flat" cmpd="sng" algn="ctr">
                      <a:solidFill>
                        <a:srgbClr val="FF99CC"/>
                      </a:solidFill>
                      <a:prstDash val="solid"/>
                      <a:round/>
                      <a:headEnd type="none" w="med" len="med"/>
                      <a:tailEnd type="none" w="med" len="med"/>
                    </a:lnB>
                    <a:solidFill>
                      <a:srgbClr val="FF99CC"/>
                    </a:solidFill>
                  </a:tcPr>
                </a:tc>
                <a:tc>
                  <a:txBody>
                    <a:bodyPr/>
                    <a:lstStyle>
                      <a:lvl1pPr marL="0" algn="l" defTabSz="1425550" rtl="0" eaLnBrk="1" latinLnBrk="0" hangingPunct="1">
                        <a:defRPr kumimoji="1" sz="2806" b="1" kern="1200">
                          <a:solidFill>
                            <a:schemeClr val="lt1"/>
                          </a:solidFill>
                          <a:latin typeface="Calibri" panose="020F0502020204030204"/>
                        </a:defRPr>
                      </a:lvl1pPr>
                      <a:lvl2pPr marL="712775" algn="l" defTabSz="1425550" rtl="0" eaLnBrk="1" latinLnBrk="0" hangingPunct="1">
                        <a:defRPr kumimoji="1" sz="2806" b="1" kern="1200">
                          <a:solidFill>
                            <a:schemeClr val="lt1"/>
                          </a:solidFill>
                          <a:latin typeface="Calibri" panose="020F0502020204030204"/>
                        </a:defRPr>
                      </a:lvl2pPr>
                      <a:lvl3pPr marL="1425550" algn="l" defTabSz="1425550" rtl="0" eaLnBrk="1" latinLnBrk="0" hangingPunct="1">
                        <a:defRPr kumimoji="1" sz="2806" b="1" kern="1200">
                          <a:solidFill>
                            <a:schemeClr val="lt1"/>
                          </a:solidFill>
                          <a:latin typeface="Calibri" panose="020F0502020204030204"/>
                        </a:defRPr>
                      </a:lvl3pPr>
                      <a:lvl4pPr marL="2138324" algn="l" defTabSz="1425550" rtl="0" eaLnBrk="1" latinLnBrk="0" hangingPunct="1">
                        <a:defRPr kumimoji="1" sz="2806" b="1" kern="1200">
                          <a:solidFill>
                            <a:schemeClr val="lt1"/>
                          </a:solidFill>
                          <a:latin typeface="Calibri" panose="020F0502020204030204"/>
                        </a:defRPr>
                      </a:lvl4pPr>
                      <a:lvl5pPr marL="2851099" algn="l" defTabSz="1425550" rtl="0" eaLnBrk="1" latinLnBrk="0" hangingPunct="1">
                        <a:defRPr kumimoji="1" sz="2806" b="1" kern="1200">
                          <a:solidFill>
                            <a:schemeClr val="lt1"/>
                          </a:solidFill>
                          <a:latin typeface="Calibri" panose="020F0502020204030204"/>
                        </a:defRPr>
                      </a:lvl5pPr>
                      <a:lvl6pPr marL="3563874" algn="l" defTabSz="1425550" rtl="0" eaLnBrk="1" latinLnBrk="0" hangingPunct="1">
                        <a:defRPr kumimoji="1" sz="2806" b="1" kern="1200">
                          <a:solidFill>
                            <a:schemeClr val="lt1"/>
                          </a:solidFill>
                          <a:latin typeface="Calibri" panose="020F0502020204030204"/>
                        </a:defRPr>
                      </a:lvl6pPr>
                      <a:lvl7pPr marL="4276649" algn="l" defTabSz="1425550" rtl="0" eaLnBrk="1" latinLnBrk="0" hangingPunct="1">
                        <a:defRPr kumimoji="1" sz="2806" b="1" kern="1200">
                          <a:solidFill>
                            <a:schemeClr val="lt1"/>
                          </a:solidFill>
                          <a:latin typeface="Calibri" panose="020F0502020204030204"/>
                        </a:defRPr>
                      </a:lvl7pPr>
                      <a:lvl8pPr marL="4989424" algn="l" defTabSz="1425550" rtl="0" eaLnBrk="1" latinLnBrk="0" hangingPunct="1">
                        <a:defRPr kumimoji="1" sz="2806" b="1" kern="1200">
                          <a:solidFill>
                            <a:schemeClr val="lt1"/>
                          </a:solidFill>
                          <a:latin typeface="Calibri" panose="020F0502020204030204"/>
                        </a:defRPr>
                      </a:lvl8pPr>
                      <a:lvl9pPr marL="5702198" algn="l" defTabSz="1425550" rtl="0" eaLnBrk="1" latinLnBrk="0" hangingPunct="1">
                        <a:defRPr kumimoji="1" sz="2806" b="1" kern="1200">
                          <a:solidFill>
                            <a:schemeClr val="lt1"/>
                          </a:solidFill>
                          <a:latin typeface="Calibri" panose="020F0502020204030204"/>
                        </a:defRPr>
                      </a:lvl9pPr>
                    </a:lstStyle>
                    <a:p>
                      <a:pPr algn="ctr"/>
                      <a:r>
                        <a:rPr kumimoji="1" lang="ja-JP" altLang="en-US" sz="1400" dirty="0">
                          <a:solidFill>
                            <a:schemeClr val="bg1"/>
                          </a:solidFill>
                          <a:ea typeface="07ロゴたいぷゴシック7" panose="02000600000000000000"/>
                        </a:rPr>
                        <a:t>金</a:t>
                      </a:r>
                      <a:endParaRPr kumimoji="1" lang="ja-JP" altLang="en-US" dirty="0">
                        <a:solidFill>
                          <a:schemeClr val="bg1"/>
                        </a:solidFill>
                        <a:ea typeface="07ロゴたいぷゴシック7" panose="02000600000000000000"/>
                      </a:endParaRPr>
                    </a:p>
                  </a:txBody>
                  <a:tcPr>
                    <a:lnL w="12700" cap="flat" cmpd="sng" algn="ctr">
                      <a:solidFill>
                        <a:schemeClr val="bg1"/>
                      </a:solidFill>
                      <a:prstDash val="solid"/>
                      <a:round/>
                      <a:headEnd type="none" w="med" len="med"/>
                      <a:tailEnd type="none" w="med" len="med"/>
                    </a:lnL>
                    <a:lnR w="12700" cap="flat" cmpd="sng" algn="ctr">
                      <a:solidFill>
                        <a:srgbClr val="FF99CC"/>
                      </a:solidFill>
                      <a:prstDash val="solid"/>
                      <a:round/>
                      <a:headEnd type="none" w="med" len="med"/>
                      <a:tailEnd type="none" w="med" len="med"/>
                    </a:lnR>
                    <a:lnT w="12700" cap="flat" cmpd="sng" algn="ctr">
                      <a:solidFill>
                        <a:srgbClr val="FF99CC"/>
                      </a:solidFill>
                      <a:prstDash val="solid"/>
                      <a:round/>
                      <a:headEnd type="none" w="med" len="med"/>
                      <a:tailEnd type="none" w="med" len="med"/>
                    </a:lnT>
                    <a:lnB w="12700" cap="flat" cmpd="sng" algn="ctr">
                      <a:solidFill>
                        <a:srgbClr val="FF99CC"/>
                      </a:solidFill>
                      <a:prstDash val="solid"/>
                      <a:round/>
                      <a:headEnd type="none" w="med" len="med"/>
                      <a:tailEnd type="none" w="med" len="med"/>
                    </a:lnB>
                    <a:solidFill>
                      <a:srgbClr val="FF99CC"/>
                    </a:solidFill>
                  </a:tcPr>
                </a:tc>
                <a:extLst>
                  <a:ext uri="{0D108BD9-81ED-4DB2-BD59-A6C34878D82A}">
                    <a16:rowId xmlns:a16="http://schemas.microsoft.com/office/drawing/2014/main" val="1687705851"/>
                  </a:ext>
                </a:extLst>
              </a:tr>
              <a:tr h="1941559">
                <a:tc>
                  <a:txBody>
                    <a:bodyPr/>
                    <a:lstStyle/>
                    <a:p>
                      <a:endParaRPr kumimoji="1" lang="en-US" altLang="ja-JP" sz="1100" dirty="0">
                        <a:solidFill>
                          <a:srgbClr val="FF99CC"/>
                        </a:solidFill>
                        <a:latin typeface="メイリオ" panose="020B0604030504040204" pitchFamily="50" charset="-128"/>
                        <a:ea typeface="メイリオ" panose="020B0604030504040204" pitchFamily="50" charset="-128"/>
                      </a:endParaRPr>
                    </a:p>
                    <a:p>
                      <a:pPr marL="0" marR="0" lvl="0" indent="0" algn="l" defTabSz="1425550" rtl="0" eaLnBrk="1" fontAlgn="auto" latinLnBrk="0" hangingPunct="1">
                        <a:lnSpc>
                          <a:spcPct val="100000"/>
                        </a:lnSpc>
                        <a:spcBef>
                          <a:spcPts val="0"/>
                        </a:spcBef>
                        <a:spcAft>
                          <a:spcPts val="0"/>
                        </a:spcAft>
                        <a:buClrTx/>
                        <a:buSzTx/>
                        <a:buFontTx/>
                        <a:buNone/>
                        <a:tabLst/>
                        <a:defRPr/>
                      </a:pPr>
                      <a:endParaRPr kumimoji="1" lang="ja-JP" altLang="en-US" sz="2800" dirty="0">
                        <a:solidFill>
                          <a:srgbClr val="FF99CC"/>
                        </a:solidFill>
                        <a:latin typeface="メイリオ" panose="020B0604030504040204" pitchFamily="50" charset="-128"/>
                        <a:ea typeface="メイリオ" panose="020B0604030504040204" pitchFamily="50" charset="-128"/>
                      </a:endParaRPr>
                    </a:p>
                  </a:txBody>
                  <a:tcPr>
                    <a:lnL w="12700" cap="flat" cmpd="sng" algn="ctr">
                      <a:solidFill>
                        <a:srgbClr val="FF99CC"/>
                      </a:solidFill>
                      <a:prstDash val="solid"/>
                      <a:round/>
                      <a:headEnd type="none" w="med" len="med"/>
                      <a:tailEnd type="none" w="med" len="med"/>
                    </a:lnL>
                    <a:lnR w="12700" cap="flat" cmpd="sng" algn="ctr">
                      <a:solidFill>
                        <a:srgbClr val="FFEBFF"/>
                      </a:solidFill>
                      <a:prstDash val="solid"/>
                      <a:round/>
                      <a:headEnd type="none" w="med" len="med"/>
                      <a:tailEnd type="none" w="med" len="med"/>
                    </a:lnR>
                    <a:lnT w="12700" cap="flat" cmpd="sng" algn="ctr">
                      <a:solidFill>
                        <a:srgbClr val="FF99CC"/>
                      </a:solidFill>
                      <a:prstDash val="solid"/>
                      <a:round/>
                      <a:headEnd type="none" w="med" len="med"/>
                      <a:tailEnd type="none" w="med" len="med"/>
                    </a:lnT>
                    <a:lnB w="12700" cap="flat" cmpd="sng" algn="ctr">
                      <a:solidFill>
                        <a:srgbClr val="FF99CC"/>
                      </a:solidFill>
                      <a:prstDash val="solid"/>
                      <a:round/>
                      <a:headEnd type="none" w="med" len="med"/>
                      <a:tailEnd type="none" w="med" len="med"/>
                    </a:lnB>
                    <a:lnTlToBr w="12700" cmpd="sng">
                      <a:noFill/>
                      <a:prstDash val="solid"/>
                    </a:lnTlToBr>
                    <a:lnBlToTr w="12700" cmpd="sng">
                      <a:noFill/>
                      <a:prstDash val="solid"/>
                    </a:lnBlToTr>
                    <a:solidFill>
                      <a:srgbClr val="FFEBFF"/>
                    </a:solidFill>
                  </a:tcPr>
                </a:tc>
                <a:tc>
                  <a:txBody>
                    <a:bodyPr/>
                    <a:lstStyle/>
                    <a:p>
                      <a:endParaRPr kumimoji="1" lang="en-US" altLang="ja-JP" sz="1100" dirty="0">
                        <a:solidFill>
                          <a:srgbClr val="FF99CC"/>
                        </a:solidFill>
                        <a:latin typeface="メイリオ" panose="020B0604030504040204" pitchFamily="50" charset="-128"/>
                        <a:ea typeface="メイリオ" panose="020B0604030504040204" pitchFamily="50" charset="-128"/>
                      </a:endParaRPr>
                    </a:p>
                    <a:p>
                      <a:endParaRPr kumimoji="1" lang="en-US" altLang="ja-JP" sz="2800" dirty="0">
                        <a:solidFill>
                          <a:srgbClr val="FF99CC"/>
                        </a:solidFill>
                        <a:latin typeface="メイリオ" panose="020B0604030504040204" pitchFamily="50" charset="-128"/>
                        <a:ea typeface="メイリオ" panose="020B0604030504040204" pitchFamily="50" charset="-128"/>
                      </a:endParaRPr>
                    </a:p>
                  </a:txBody>
                  <a:tcPr>
                    <a:lnL w="12700" cap="flat" cmpd="sng" algn="ctr">
                      <a:solidFill>
                        <a:srgbClr val="FFEBFF"/>
                      </a:solidFill>
                      <a:prstDash val="solid"/>
                      <a:round/>
                      <a:headEnd type="none" w="med" len="med"/>
                      <a:tailEnd type="none" w="med" len="med"/>
                    </a:lnL>
                    <a:lnR w="12700" cap="flat" cmpd="sng" algn="ctr">
                      <a:solidFill>
                        <a:srgbClr val="FFEBFF"/>
                      </a:solidFill>
                      <a:prstDash val="solid"/>
                      <a:round/>
                      <a:headEnd type="none" w="med" len="med"/>
                      <a:tailEnd type="none" w="med" len="med"/>
                    </a:lnR>
                    <a:lnT w="12700" cap="flat" cmpd="sng" algn="ctr">
                      <a:solidFill>
                        <a:srgbClr val="FF99CC"/>
                      </a:solidFill>
                      <a:prstDash val="solid"/>
                      <a:round/>
                      <a:headEnd type="none" w="med" len="med"/>
                      <a:tailEnd type="none" w="med" len="med"/>
                    </a:lnT>
                    <a:lnB w="12700" cap="flat" cmpd="sng" algn="ctr">
                      <a:solidFill>
                        <a:srgbClr val="FF99CC"/>
                      </a:solidFill>
                      <a:prstDash val="solid"/>
                      <a:round/>
                      <a:headEnd type="none" w="med" len="med"/>
                      <a:tailEnd type="none" w="med" len="med"/>
                    </a:lnB>
                    <a:lnTlToBr w="12700" cmpd="sng">
                      <a:noFill/>
                      <a:prstDash val="solid"/>
                    </a:lnTlToBr>
                    <a:lnBlToTr w="12700" cmpd="sng">
                      <a:noFill/>
                      <a:prstDash val="solid"/>
                    </a:lnBlToTr>
                    <a:solidFill>
                      <a:srgbClr val="FFEBFF"/>
                    </a:solidFill>
                  </a:tcPr>
                </a:tc>
                <a:tc>
                  <a:txBody>
                    <a:bodyPr/>
                    <a:lstStyle/>
                    <a:p>
                      <a:endParaRPr kumimoji="1" lang="en-US" altLang="ja-JP" sz="1100" dirty="0">
                        <a:solidFill>
                          <a:srgbClr val="FF99CC"/>
                        </a:solidFill>
                        <a:latin typeface="メイリオ" panose="020B0604030504040204" pitchFamily="50" charset="-128"/>
                        <a:ea typeface="メイリオ" panose="020B0604030504040204" pitchFamily="50" charset="-128"/>
                      </a:endParaRPr>
                    </a:p>
                    <a:p>
                      <a:endParaRPr kumimoji="1" lang="en-US" altLang="ja-JP" sz="2800" dirty="0">
                        <a:solidFill>
                          <a:srgbClr val="FF99CC"/>
                        </a:solidFill>
                        <a:latin typeface="メイリオ" panose="020B0604030504040204" pitchFamily="50" charset="-128"/>
                        <a:ea typeface="メイリオ" panose="020B0604030504040204" pitchFamily="50" charset="-128"/>
                      </a:endParaRPr>
                    </a:p>
                  </a:txBody>
                  <a:tcPr>
                    <a:lnL w="12700" cap="flat" cmpd="sng" algn="ctr">
                      <a:solidFill>
                        <a:srgbClr val="FFEBFF"/>
                      </a:solidFill>
                      <a:prstDash val="solid"/>
                      <a:round/>
                      <a:headEnd type="none" w="med" len="med"/>
                      <a:tailEnd type="none" w="med" len="med"/>
                    </a:lnL>
                    <a:lnR w="12700" cap="flat" cmpd="sng" algn="ctr">
                      <a:solidFill>
                        <a:srgbClr val="FF99CC"/>
                      </a:solidFill>
                      <a:prstDash val="solid"/>
                      <a:round/>
                      <a:headEnd type="none" w="med" len="med"/>
                      <a:tailEnd type="none" w="med" len="med"/>
                    </a:lnR>
                    <a:lnT w="12700" cap="flat" cmpd="sng" algn="ctr">
                      <a:solidFill>
                        <a:srgbClr val="FF99CC"/>
                      </a:solidFill>
                      <a:prstDash val="solid"/>
                      <a:round/>
                      <a:headEnd type="none" w="med" len="med"/>
                      <a:tailEnd type="none" w="med" len="med"/>
                    </a:lnT>
                    <a:lnB w="12700" cap="flat" cmpd="sng" algn="ctr">
                      <a:solidFill>
                        <a:srgbClr val="FF99CC"/>
                      </a:solidFill>
                      <a:prstDash val="solid"/>
                      <a:round/>
                      <a:headEnd type="none" w="med" len="med"/>
                      <a:tailEnd type="none" w="med" len="med"/>
                    </a:lnB>
                    <a:lnTlToBr w="12700" cmpd="sng">
                      <a:noFill/>
                      <a:prstDash val="solid"/>
                    </a:lnTlToBr>
                    <a:lnBlToTr w="12700" cmpd="sng">
                      <a:noFill/>
                      <a:prstDash val="solid"/>
                    </a:lnBlToTr>
                    <a:solidFill>
                      <a:srgbClr val="FFEBFF"/>
                    </a:solidFill>
                  </a:tcPr>
                </a:tc>
                <a:tc>
                  <a:txBody>
                    <a:bodyPr/>
                    <a:lstStyle/>
                    <a:p>
                      <a:endParaRPr kumimoji="1" lang="en-US" altLang="ja-JP" sz="1100" dirty="0">
                        <a:solidFill>
                          <a:srgbClr val="FF99CC"/>
                        </a:solidFill>
                        <a:latin typeface="メイリオ" panose="020B0604030504040204" pitchFamily="50" charset="-128"/>
                        <a:ea typeface="メイリオ" panose="020B0604030504040204" pitchFamily="50" charset="-128"/>
                      </a:endParaRPr>
                    </a:p>
                    <a:p>
                      <a:r>
                        <a:rPr kumimoji="1" lang="en-US" altLang="ja-JP" sz="2800" dirty="0">
                          <a:solidFill>
                            <a:srgbClr val="FF99CC"/>
                          </a:solidFill>
                          <a:latin typeface="メイリオ" panose="020B0604030504040204" pitchFamily="50" charset="-128"/>
                          <a:ea typeface="メイリオ" panose="020B0604030504040204" pitchFamily="50" charset="-128"/>
                        </a:rPr>
                        <a:t>1</a:t>
                      </a:r>
                    </a:p>
                  </a:txBody>
                  <a:tcPr>
                    <a:lnL w="12700" cap="flat" cmpd="sng" algn="ctr">
                      <a:solidFill>
                        <a:srgbClr val="FF99CC"/>
                      </a:solidFill>
                      <a:prstDash val="solid"/>
                      <a:round/>
                      <a:headEnd type="none" w="med" len="med"/>
                      <a:tailEnd type="none" w="med" len="med"/>
                    </a:lnL>
                    <a:lnR w="12700" cap="flat" cmpd="sng" algn="ctr">
                      <a:solidFill>
                        <a:srgbClr val="FF99CC"/>
                      </a:solidFill>
                      <a:prstDash val="solid"/>
                      <a:round/>
                      <a:headEnd type="none" w="med" len="med"/>
                      <a:tailEnd type="none" w="med" len="med"/>
                    </a:lnR>
                    <a:lnT w="12700" cap="flat" cmpd="sng" algn="ctr">
                      <a:solidFill>
                        <a:srgbClr val="FF99CC"/>
                      </a:solidFill>
                      <a:prstDash val="solid"/>
                      <a:round/>
                      <a:headEnd type="none" w="med" len="med"/>
                      <a:tailEnd type="none" w="med" len="med"/>
                    </a:lnT>
                    <a:lnB w="12700" cap="flat" cmpd="sng" algn="ctr">
                      <a:solidFill>
                        <a:srgbClr val="FF99C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en-US" altLang="ja-JP" sz="1100" dirty="0">
                        <a:solidFill>
                          <a:srgbClr val="FF99CC"/>
                        </a:solidFill>
                        <a:latin typeface="メイリオ" panose="020B0604030504040204" pitchFamily="50" charset="-128"/>
                        <a:ea typeface="メイリオ" panose="020B0604030504040204" pitchFamily="50" charset="-128"/>
                      </a:endParaRPr>
                    </a:p>
                    <a:p>
                      <a:r>
                        <a:rPr kumimoji="1" lang="en-US" altLang="ja-JP" sz="2800" dirty="0">
                          <a:solidFill>
                            <a:srgbClr val="FF99CC"/>
                          </a:solidFill>
                          <a:latin typeface="メイリオ" panose="020B0604030504040204" pitchFamily="50" charset="-128"/>
                          <a:ea typeface="メイリオ" panose="020B0604030504040204" pitchFamily="50" charset="-128"/>
                        </a:rPr>
                        <a:t>2</a:t>
                      </a:r>
                      <a:endParaRPr kumimoji="1" lang="ja-JP" altLang="en-US" sz="2800" dirty="0">
                        <a:solidFill>
                          <a:srgbClr val="FF99CC"/>
                        </a:solidFill>
                        <a:latin typeface="メイリオ" panose="020B0604030504040204" pitchFamily="50" charset="-128"/>
                        <a:ea typeface="メイリオ" panose="020B0604030504040204" pitchFamily="50" charset="-128"/>
                      </a:endParaRPr>
                    </a:p>
                  </a:txBody>
                  <a:tcPr>
                    <a:lnL w="12700" cap="flat" cmpd="sng" algn="ctr">
                      <a:solidFill>
                        <a:srgbClr val="FF99CC"/>
                      </a:solidFill>
                      <a:prstDash val="solid"/>
                      <a:round/>
                      <a:headEnd type="none" w="med" len="med"/>
                      <a:tailEnd type="none" w="med" len="med"/>
                    </a:lnL>
                    <a:lnR w="12700" cap="flat" cmpd="sng" algn="ctr">
                      <a:solidFill>
                        <a:srgbClr val="FF99CC"/>
                      </a:solidFill>
                      <a:prstDash val="solid"/>
                      <a:round/>
                      <a:headEnd type="none" w="med" len="med"/>
                      <a:tailEnd type="none" w="med" len="med"/>
                    </a:lnR>
                    <a:lnT w="12700" cap="flat" cmpd="sng" algn="ctr">
                      <a:solidFill>
                        <a:srgbClr val="FF99CC"/>
                      </a:solidFill>
                      <a:prstDash val="solid"/>
                      <a:round/>
                      <a:headEnd type="none" w="med" len="med"/>
                      <a:tailEnd type="none" w="med" len="med"/>
                    </a:lnT>
                    <a:lnB w="12700" cap="flat" cmpd="sng" algn="ctr">
                      <a:solidFill>
                        <a:srgbClr val="FF99C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7239691"/>
                  </a:ext>
                </a:extLst>
              </a:tr>
              <a:tr h="1941559">
                <a:tc>
                  <a:txBody>
                    <a:bodyPr/>
                    <a:lstStyle/>
                    <a:p>
                      <a:endParaRPr kumimoji="1" lang="en-US" altLang="ja-JP" sz="1100" dirty="0">
                        <a:solidFill>
                          <a:srgbClr val="FF99CC"/>
                        </a:solidFill>
                        <a:latin typeface="メイリオ" panose="020B0604030504040204" pitchFamily="50" charset="-128"/>
                        <a:ea typeface="メイリオ" panose="020B0604030504040204" pitchFamily="50" charset="-128"/>
                      </a:endParaRPr>
                    </a:p>
                    <a:p>
                      <a:endParaRPr kumimoji="1" lang="ja-JP" altLang="en-US" sz="2800" dirty="0">
                        <a:solidFill>
                          <a:srgbClr val="FF99CC"/>
                        </a:solidFill>
                        <a:latin typeface="メイリオ" panose="020B0604030504040204" pitchFamily="50" charset="-128"/>
                        <a:ea typeface="メイリオ" panose="020B0604030504040204" pitchFamily="50" charset="-128"/>
                      </a:endParaRPr>
                    </a:p>
                  </a:txBody>
                  <a:tcPr>
                    <a:lnL w="12700" cap="flat" cmpd="sng" algn="ctr">
                      <a:solidFill>
                        <a:srgbClr val="FF99CC"/>
                      </a:solidFill>
                      <a:prstDash val="solid"/>
                      <a:round/>
                      <a:headEnd type="none" w="med" len="med"/>
                      <a:tailEnd type="none" w="med" len="med"/>
                    </a:lnL>
                    <a:lnR w="12700" cap="flat" cmpd="sng" algn="ctr">
                      <a:solidFill>
                        <a:srgbClr val="FFEBFF"/>
                      </a:solidFill>
                      <a:prstDash val="solid"/>
                      <a:round/>
                      <a:headEnd type="none" w="med" len="med"/>
                      <a:tailEnd type="none" w="med" len="med"/>
                    </a:lnR>
                    <a:lnT w="12700" cap="flat" cmpd="sng" algn="ctr">
                      <a:solidFill>
                        <a:srgbClr val="FF99CC"/>
                      </a:solidFill>
                      <a:prstDash val="solid"/>
                      <a:round/>
                      <a:headEnd type="none" w="med" len="med"/>
                      <a:tailEnd type="none" w="med" len="med"/>
                    </a:lnT>
                    <a:lnB w="12700" cap="flat" cmpd="sng" algn="ctr">
                      <a:solidFill>
                        <a:srgbClr val="FF99CC"/>
                      </a:solidFill>
                      <a:prstDash val="solid"/>
                      <a:round/>
                      <a:headEnd type="none" w="med" len="med"/>
                      <a:tailEnd type="none" w="med" len="med"/>
                    </a:lnB>
                    <a:lnTlToBr w="12700" cmpd="sng">
                      <a:noFill/>
                      <a:prstDash val="solid"/>
                    </a:lnTlToBr>
                    <a:lnBlToTr w="12700" cmpd="sng">
                      <a:noFill/>
                      <a:prstDash val="solid"/>
                    </a:lnBlToTr>
                    <a:solidFill>
                      <a:srgbClr val="FFEBFF"/>
                    </a:solidFill>
                  </a:tcPr>
                </a:tc>
                <a:tc>
                  <a:txBody>
                    <a:bodyPr/>
                    <a:lstStyle/>
                    <a:p>
                      <a:endParaRPr kumimoji="1" lang="en-US" altLang="ja-JP" sz="1100" dirty="0">
                        <a:solidFill>
                          <a:srgbClr val="FF99CC"/>
                        </a:solidFill>
                        <a:latin typeface="メイリオ" panose="020B0604030504040204" pitchFamily="50" charset="-128"/>
                        <a:ea typeface="メイリオ" panose="020B0604030504040204" pitchFamily="50" charset="-128"/>
                      </a:endParaRPr>
                    </a:p>
                    <a:p>
                      <a:endParaRPr kumimoji="1" lang="en-US" altLang="ja-JP" sz="2800" dirty="0">
                        <a:solidFill>
                          <a:srgbClr val="FF99CC"/>
                        </a:solidFill>
                        <a:latin typeface="メイリオ" panose="020B0604030504040204" pitchFamily="50" charset="-128"/>
                        <a:ea typeface="メイリオ" panose="020B0604030504040204" pitchFamily="50" charset="-128"/>
                      </a:endParaRPr>
                    </a:p>
                    <a:p>
                      <a:endParaRPr kumimoji="1" lang="ja-JP" altLang="en-US" sz="2800" dirty="0">
                        <a:solidFill>
                          <a:srgbClr val="FF99CC"/>
                        </a:solidFill>
                        <a:latin typeface="メイリオ" panose="020B0604030504040204" pitchFamily="50" charset="-128"/>
                        <a:ea typeface="メイリオ" panose="020B0604030504040204" pitchFamily="50" charset="-128"/>
                      </a:endParaRPr>
                    </a:p>
                  </a:txBody>
                  <a:tcPr>
                    <a:lnL w="12700" cap="flat" cmpd="sng" algn="ctr">
                      <a:solidFill>
                        <a:srgbClr val="FFEBFF"/>
                      </a:solidFill>
                      <a:prstDash val="solid"/>
                      <a:round/>
                      <a:headEnd type="none" w="med" len="med"/>
                      <a:tailEnd type="none" w="med" len="med"/>
                    </a:lnL>
                    <a:lnR w="12700" cap="flat" cmpd="sng" algn="ctr">
                      <a:solidFill>
                        <a:srgbClr val="FF99CC"/>
                      </a:solidFill>
                      <a:prstDash val="solid"/>
                      <a:round/>
                      <a:headEnd type="none" w="med" len="med"/>
                      <a:tailEnd type="none" w="med" len="med"/>
                    </a:lnR>
                    <a:lnT w="12700" cap="flat" cmpd="sng" algn="ctr">
                      <a:solidFill>
                        <a:srgbClr val="FF99CC"/>
                      </a:solidFill>
                      <a:prstDash val="solid"/>
                      <a:round/>
                      <a:headEnd type="none" w="med" len="med"/>
                      <a:tailEnd type="none" w="med" len="med"/>
                    </a:lnT>
                    <a:lnB w="12700" cap="flat" cmpd="sng" algn="ctr">
                      <a:solidFill>
                        <a:srgbClr val="FF99CC"/>
                      </a:solidFill>
                      <a:prstDash val="solid"/>
                      <a:round/>
                      <a:headEnd type="none" w="med" len="med"/>
                      <a:tailEnd type="none" w="med" len="med"/>
                    </a:lnB>
                    <a:lnTlToBr w="12700" cmpd="sng">
                      <a:noFill/>
                      <a:prstDash val="solid"/>
                    </a:lnTlToBr>
                    <a:lnBlToTr w="12700" cmpd="sng">
                      <a:noFill/>
                      <a:prstDash val="solid"/>
                    </a:lnBlToTr>
                    <a:solidFill>
                      <a:srgbClr val="FFEBFF"/>
                    </a:solidFill>
                  </a:tcPr>
                </a:tc>
                <a:tc>
                  <a:txBody>
                    <a:bodyPr/>
                    <a:lstStyle/>
                    <a:p>
                      <a:endParaRPr kumimoji="1" lang="en-US" altLang="ja-JP" sz="1100" dirty="0">
                        <a:solidFill>
                          <a:srgbClr val="FF99CC"/>
                        </a:solidFill>
                        <a:latin typeface="メイリオ" panose="020B0604030504040204" pitchFamily="50" charset="-128"/>
                        <a:ea typeface="メイリオ" panose="020B0604030504040204" pitchFamily="50" charset="-128"/>
                      </a:endParaRPr>
                    </a:p>
                    <a:p>
                      <a:r>
                        <a:rPr kumimoji="1" lang="en-US" altLang="ja-JP" sz="2800" dirty="0">
                          <a:solidFill>
                            <a:srgbClr val="FF99CC"/>
                          </a:solidFill>
                          <a:latin typeface="メイリオ" panose="020B0604030504040204" pitchFamily="50" charset="-128"/>
                          <a:ea typeface="メイリオ" panose="020B0604030504040204" pitchFamily="50" charset="-128"/>
                        </a:rPr>
                        <a:t>7</a:t>
                      </a:r>
                      <a:endParaRPr kumimoji="1" lang="ja-JP" altLang="en-US" sz="2800" dirty="0">
                        <a:solidFill>
                          <a:srgbClr val="FF99CC"/>
                        </a:solidFill>
                        <a:latin typeface="メイリオ" panose="020B0604030504040204" pitchFamily="50" charset="-128"/>
                        <a:ea typeface="メイリオ" panose="020B0604030504040204" pitchFamily="50" charset="-128"/>
                      </a:endParaRPr>
                    </a:p>
                  </a:txBody>
                  <a:tcPr>
                    <a:lnL w="12700" cap="flat" cmpd="sng" algn="ctr">
                      <a:solidFill>
                        <a:srgbClr val="FF99CC"/>
                      </a:solidFill>
                      <a:prstDash val="solid"/>
                      <a:round/>
                      <a:headEnd type="none" w="med" len="med"/>
                      <a:tailEnd type="none" w="med" len="med"/>
                    </a:lnL>
                    <a:lnR w="12700" cap="flat" cmpd="sng" algn="ctr">
                      <a:solidFill>
                        <a:srgbClr val="FF99CC"/>
                      </a:solidFill>
                      <a:prstDash val="solid"/>
                      <a:round/>
                      <a:headEnd type="none" w="med" len="med"/>
                      <a:tailEnd type="none" w="med" len="med"/>
                    </a:lnR>
                    <a:lnT w="12700" cap="flat" cmpd="sng" algn="ctr">
                      <a:solidFill>
                        <a:srgbClr val="FF99CC"/>
                      </a:solidFill>
                      <a:prstDash val="solid"/>
                      <a:round/>
                      <a:headEnd type="none" w="med" len="med"/>
                      <a:tailEnd type="none" w="med" len="med"/>
                    </a:lnT>
                    <a:lnB w="12700" cap="flat" cmpd="sng" algn="ctr">
                      <a:solidFill>
                        <a:srgbClr val="FF99C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en-US" altLang="ja-JP" sz="1100" dirty="0">
                        <a:solidFill>
                          <a:srgbClr val="FF99CC"/>
                        </a:solidFill>
                        <a:latin typeface="メイリオ" panose="020B0604030504040204" pitchFamily="50" charset="-128"/>
                        <a:ea typeface="メイリオ" panose="020B0604030504040204" pitchFamily="50" charset="-128"/>
                      </a:endParaRPr>
                    </a:p>
                    <a:p>
                      <a:r>
                        <a:rPr kumimoji="1" lang="en-US" altLang="ja-JP" sz="2800" dirty="0">
                          <a:solidFill>
                            <a:srgbClr val="FF99CC"/>
                          </a:solidFill>
                          <a:latin typeface="メイリオ" panose="020B0604030504040204" pitchFamily="50" charset="-128"/>
                          <a:ea typeface="メイリオ" panose="020B0604030504040204" pitchFamily="50" charset="-128"/>
                        </a:rPr>
                        <a:t>8</a:t>
                      </a:r>
                      <a:endParaRPr kumimoji="1" lang="ja-JP" altLang="en-US" sz="2800" dirty="0">
                        <a:solidFill>
                          <a:srgbClr val="FF99CC"/>
                        </a:solidFill>
                        <a:latin typeface="メイリオ" panose="020B0604030504040204" pitchFamily="50" charset="-128"/>
                        <a:ea typeface="メイリオ" panose="020B0604030504040204" pitchFamily="50" charset="-128"/>
                      </a:endParaRPr>
                    </a:p>
                  </a:txBody>
                  <a:tcPr>
                    <a:lnL w="12700" cap="flat" cmpd="sng" algn="ctr">
                      <a:solidFill>
                        <a:srgbClr val="FF99CC"/>
                      </a:solidFill>
                      <a:prstDash val="solid"/>
                      <a:round/>
                      <a:headEnd type="none" w="med" len="med"/>
                      <a:tailEnd type="none" w="med" len="med"/>
                    </a:lnL>
                    <a:lnR w="12700" cap="flat" cmpd="sng" algn="ctr">
                      <a:solidFill>
                        <a:srgbClr val="FF99CC"/>
                      </a:solidFill>
                      <a:prstDash val="solid"/>
                      <a:round/>
                      <a:headEnd type="none" w="med" len="med"/>
                      <a:tailEnd type="none" w="med" len="med"/>
                    </a:lnR>
                    <a:lnT w="12700" cap="flat" cmpd="sng" algn="ctr">
                      <a:solidFill>
                        <a:srgbClr val="FF99CC"/>
                      </a:solidFill>
                      <a:prstDash val="solid"/>
                      <a:round/>
                      <a:headEnd type="none" w="med" len="med"/>
                      <a:tailEnd type="none" w="med" len="med"/>
                    </a:lnT>
                    <a:lnB w="12700" cap="flat" cmpd="sng" algn="ctr">
                      <a:solidFill>
                        <a:srgbClr val="FF99C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en-US" altLang="ja-JP" sz="1100" dirty="0">
                        <a:solidFill>
                          <a:srgbClr val="FF99CC"/>
                        </a:solidFill>
                        <a:latin typeface="メイリオ" panose="020B0604030504040204" pitchFamily="50" charset="-128"/>
                        <a:ea typeface="メイリオ" panose="020B0604030504040204" pitchFamily="50" charset="-128"/>
                      </a:endParaRPr>
                    </a:p>
                    <a:p>
                      <a:r>
                        <a:rPr kumimoji="1" lang="en-US" altLang="ja-JP" sz="2800" dirty="0">
                          <a:solidFill>
                            <a:srgbClr val="FF99CC"/>
                          </a:solidFill>
                          <a:latin typeface="メイリオ" panose="020B0604030504040204" pitchFamily="50" charset="-128"/>
                          <a:ea typeface="メイリオ" panose="020B0604030504040204" pitchFamily="50" charset="-128"/>
                        </a:rPr>
                        <a:t>9</a:t>
                      </a:r>
                    </a:p>
                  </a:txBody>
                  <a:tcPr>
                    <a:lnL w="12700" cap="flat" cmpd="sng" algn="ctr">
                      <a:solidFill>
                        <a:srgbClr val="FF99CC"/>
                      </a:solidFill>
                      <a:prstDash val="solid"/>
                      <a:round/>
                      <a:headEnd type="none" w="med" len="med"/>
                      <a:tailEnd type="none" w="med" len="med"/>
                    </a:lnL>
                    <a:lnR w="12700" cap="flat" cmpd="sng" algn="ctr">
                      <a:solidFill>
                        <a:srgbClr val="FF99CC"/>
                      </a:solidFill>
                      <a:prstDash val="solid"/>
                      <a:round/>
                      <a:headEnd type="none" w="med" len="med"/>
                      <a:tailEnd type="none" w="med" len="med"/>
                    </a:lnR>
                    <a:lnT w="12700" cap="flat" cmpd="sng" algn="ctr">
                      <a:solidFill>
                        <a:srgbClr val="FF99CC"/>
                      </a:solidFill>
                      <a:prstDash val="solid"/>
                      <a:round/>
                      <a:headEnd type="none" w="med" len="med"/>
                      <a:tailEnd type="none" w="med" len="med"/>
                    </a:lnT>
                    <a:lnB w="12700" cap="flat" cmpd="sng" algn="ctr">
                      <a:solidFill>
                        <a:srgbClr val="FF99C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278522"/>
                  </a:ext>
                </a:extLst>
              </a:tr>
              <a:tr h="1941559">
                <a:tc>
                  <a:txBody>
                    <a:bodyPr/>
                    <a:lstStyle/>
                    <a:p>
                      <a:endParaRPr kumimoji="1" lang="en-US" altLang="ja-JP" sz="1100" dirty="0">
                        <a:solidFill>
                          <a:srgbClr val="FF99CC"/>
                        </a:solidFill>
                        <a:latin typeface="メイリオ" panose="020B0604030504040204" pitchFamily="50" charset="-128"/>
                        <a:ea typeface="メイリオ" panose="020B0604030504040204" pitchFamily="50" charset="-128"/>
                      </a:endParaRPr>
                    </a:p>
                    <a:p>
                      <a:r>
                        <a:rPr kumimoji="1" lang="en-US" altLang="ja-JP" dirty="0">
                          <a:solidFill>
                            <a:srgbClr val="FF99CC"/>
                          </a:solidFill>
                          <a:latin typeface="メイリオ" panose="020B0604030504040204" pitchFamily="50" charset="-128"/>
                          <a:ea typeface="メイリオ" panose="020B0604030504040204" pitchFamily="50" charset="-128"/>
                        </a:rPr>
                        <a:t>12</a:t>
                      </a:r>
                      <a:endParaRPr kumimoji="1" lang="ja-JP" altLang="en-US" dirty="0">
                        <a:solidFill>
                          <a:srgbClr val="FF99CC"/>
                        </a:solidFill>
                        <a:latin typeface="メイリオ" panose="020B0604030504040204" pitchFamily="50" charset="-128"/>
                        <a:ea typeface="メイリオ" panose="020B0604030504040204" pitchFamily="50" charset="-128"/>
                      </a:endParaRPr>
                    </a:p>
                  </a:txBody>
                  <a:tcPr>
                    <a:lnL w="12700" cap="flat" cmpd="sng" algn="ctr">
                      <a:solidFill>
                        <a:srgbClr val="FF99CC"/>
                      </a:solidFill>
                      <a:prstDash val="solid"/>
                      <a:round/>
                      <a:headEnd type="none" w="med" len="med"/>
                      <a:tailEnd type="none" w="med" len="med"/>
                    </a:lnL>
                    <a:lnR w="12700" cap="flat" cmpd="sng" algn="ctr">
                      <a:solidFill>
                        <a:srgbClr val="FF99CC"/>
                      </a:solidFill>
                      <a:prstDash val="solid"/>
                      <a:round/>
                      <a:headEnd type="none" w="med" len="med"/>
                      <a:tailEnd type="none" w="med" len="med"/>
                    </a:lnR>
                    <a:lnT w="12700" cap="flat" cmpd="sng" algn="ctr">
                      <a:solidFill>
                        <a:srgbClr val="FF99CC"/>
                      </a:solidFill>
                      <a:prstDash val="solid"/>
                      <a:round/>
                      <a:headEnd type="none" w="med" len="med"/>
                      <a:tailEnd type="none" w="med" len="med"/>
                    </a:lnT>
                    <a:lnB w="12700" cap="flat" cmpd="sng" algn="ctr">
                      <a:solidFill>
                        <a:srgbClr val="FF99C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en-US" altLang="ja-JP" sz="1100" dirty="0">
                        <a:solidFill>
                          <a:srgbClr val="FF99CC"/>
                        </a:solidFill>
                        <a:latin typeface="メイリオ" panose="020B0604030504040204" pitchFamily="50" charset="-128"/>
                        <a:ea typeface="メイリオ" panose="020B0604030504040204" pitchFamily="50" charset="-128"/>
                      </a:endParaRPr>
                    </a:p>
                    <a:p>
                      <a:r>
                        <a:rPr kumimoji="1" lang="en-US" altLang="ja-JP" sz="2800" dirty="0">
                          <a:solidFill>
                            <a:srgbClr val="FF99CC"/>
                          </a:solidFill>
                          <a:latin typeface="メイリオ" panose="020B0604030504040204" pitchFamily="50" charset="-128"/>
                          <a:ea typeface="メイリオ" panose="020B0604030504040204" pitchFamily="50" charset="-128"/>
                        </a:rPr>
                        <a:t>13</a:t>
                      </a:r>
                      <a:endParaRPr kumimoji="1" lang="ja-JP" altLang="en-US" sz="2800" dirty="0">
                        <a:solidFill>
                          <a:srgbClr val="FF99CC"/>
                        </a:solidFill>
                        <a:latin typeface="メイリオ" panose="020B0604030504040204" pitchFamily="50" charset="-128"/>
                        <a:ea typeface="メイリオ" panose="020B0604030504040204" pitchFamily="50" charset="-128"/>
                      </a:endParaRPr>
                    </a:p>
                  </a:txBody>
                  <a:tcPr>
                    <a:lnL w="12700" cap="flat" cmpd="sng" algn="ctr">
                      <a:solidFill>
                        <a:srgbClr val="FF99CC"/>
                      </a:solidFill>
                      <a:prstDash val="solid"/>
                      <a:round/>
                      <a:headEnd type="none" w="med" len="med"/>
                      <a:tailEnd type="none" w="med" len="med"/>
                    </a:lnL>
                    <a:lnR w="12700" cap="flat" cmpd="sng" algn="ctr">
                      <a:solidFill>
                        <a:srgbClr val="FF99CC"/>
                      </a:solidFill>
                      <a:prstDash val="solid"/>
                      <a:round/>
                      <a:headEnd type="none" w="med" len="med"/>
                      <a:tailEnd type="none" w="med" len="med"/>
                    </a:lnR>
                    <a:lnT w="12700" cap="flat" cmpd="sng" algn="ctr">
                      <a:solidFill>
                        <a:srgbClr val="FF99CC"/>
                      </a:solidFill>
                      <a:prstDash val="solid"/>
                      <a:round/>
                      <a:headEnd type="none" w="med" len="med"/>
                      <a:tailEnd type="none" w="med" len="med"/>
                    </a:lnT>
                    <a:lnB w="12700" cap="flat" cmpd="sng" algn="ctr">
                      <a:solidFill>
                        <a:srgbClr val="FF99C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en-US" altLang="ja-JP" sz="1100" dirty="0">
                        <a:solidFill>
                          <a:srgbClr val="FF99CC"/>
                        </a:solidFill>
                        <a:latin typeface="メイリオ" panose="020B0604030504040204" pitchFamily="50" charset="-128"/>
                        <a:ea typeface="メイリオ" panose="020B0604030504040204" pitchFamily="50" charset="-128"/>
                      </a:endParaRPr>
                    </a:p>
                    <a:p>
                      <a:r>
                        <a:rPr kumimoji="1" lang="en-US" altLang="ja-JP" sz="2800" dirty="0">
                          <a:solidFill>
                            <a:srgbClr val="FF99CC"/>
                          </a:solidFill>
                          <a:latin typeface="メイリオ" panose="020B0604030504040204" pitchFamily="50" charset="-128"/>
                          <a:ea typeface="メイリオ" panose="020B0604030504040204" pitchFamily="50" charset="-128"/>
                        </a:rPr>
                        <a:t>14</a:t>
                      </a:r>
                      <a:endParaRPr kumimoji="1" lang="ja-JP" altLang="en-US" sz="2800" dirty="0">
                        <a:solidFill>
                          <a:srgbClr val="FF99CC"/>
                        </a:solidFill>
                        <a:latin typeface="メイリオ" panose="020B0604030504040204" pitchFamily="50" charset="-128"/>
                        <a:ea typeface="メイリオ" panose="020B0604030504040204" pitchFamily="50" charset="-128"/>
                      </a:endParaRPr>
                    </a:p>
                  </a:txBody>
                  <a:tcPr>
                    <a:lnL w="12700" cap="flat" cmpd="sng" algn="ctr">
                      <a:solidFill>
                        <a:srgbClr val="FF99CC"/>
                      </a:solidFill>
                      <a:prstDash val="solid"/>
                      <a:round/>
                      <a:headEnd type="none" w="med" len="med"/>
                      <a:tailEnd type="none" w="med" len="med"/>
                    </a:lnL>
                    <a:lnR w="12700" cap="flat" cmpd="sng" algn="ctr">
                      <a:solidFill>
                        <a:srgbClr val="FF99CC"/>
                      </a:solidFill>
                      <a:prstDash val="solid"/>
                      <a:round/>
                      <a:headEnd type="none" w="med" len="med"/>
                      <a:tailEnd type="none" w="med" len="med"/>
                    </a:lnR>
                    <a:lnT w="12700" cap="flat" cmpd="sng" algn="ctr">
                      <a:solidFill>
                        <a:srgbClr val="FF99CC"/>
                      </a:solidFill>
                      <a:prstDash val="solid"/>
                      <a:round/>
                      <a:headEnd type="none" w="med" len="med"/>
                      <a:tailEnd type="none" w="med" len="med"/>
                    </a:lnT>
                    <a:lnB w="12700" cap="flat" cmpd="sng" algn="ctr">
                      <a:solidFill>
                        <a:srgbClr val="FF99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1100" dirty="0">
                        <a:solidFill>
                          <a:srgbClr val="FF99CC"/>
                        </a:solidFill>
                        <a:latin typeface="メイリオ" panose="020B0604030504040204" pitchFamily="50" charset="-128"/>
                        <a:ea typeface="メイリオ" panose="020B0604030504040204" pitchFamily="50" charset="-128"/>
                      </a:endParaRPr>
                    </a:p>
                    <a:p>
                      <a:r>
                        <a:rPr kumimoji="1" lang="en-US" altLang="ja-JP" sz="2800" dirty="0">
                          <a:solidFill>
                            <a:srgbClr val="FF99CC"/>
                          </a:solidFill>
                          <a:latin typeface="メイリオ" panose="020B0604030504040204" pitchFamily="50" charset="-128"/>
                          <a:ea typeface="メイリオ" panose="020B0604030504040204" pitchFamily="50" charset="-128"/>
                        </a:rPr>
                        <a:t>15</a:t>
                      </a:r>
                      <a:endParaRPr kumimoji="1" lang="ja-JP" altLang="en-US" sz="2800" dirty="0">
                        <a:solidFill>
                          <a:srgbClr val="FF99CC"/>
                        </a:solidFill>
                        <a:latin typeface="メイリオ" panose="020B0604030504040204" pitchFamily="50" charset="-128"/>
                        <a:ea typeface="メイリオ" panose="020B0604030504040204" pitchFamily="50" charset="-128"/>
                      </a:endParaRPr>
                    </a:p>
                  </a:txBody>
                  <a:tcPr>
                    <a:lnL w="12700" cap="flat" cmpd="sng" algn="ctr">
                      <a:solidFill>
                        <a:srgbClr val="FF99CC"/>
                      </a:solidFill>
                      <a:prstDash val="solid"/>
                      <a:round/>
                      <a:headEnd type="none" w="med" len="med"/>
                      <a:tailEnd type="none" w="med" len="med"/>
                    </a:lnL>
                    <a:lnR w="12700" cap="flat" cmpd="sng" algn="ctr">
                      <a:solidFill>
                        <a:srgbClr val="FF99CC"/>
                      </a:solidFill>
                      <a:prstDash val="solid"/>
                      <a:round/>
                      <a:headEnd type="none" w="med" len="med"/>
                      <a:tailEnd type="none" w="med" len="med"/>
                    </a:lnR>
                    <a:lnT w="12700" cap="flat" cmpd="sng" algn="ctr">
                      <a:solidFill>
                        <a:srgbClr val="FF99CC"/>
                      </a:solidFill>
                      <a:prstDash val="solid"/>
                      <a:round/>
                      <a:headEnd type="none" w="med" len="med"/>
                      <a:tailEnd type="none" w="med" len="med"/>
                    </a:lnT>
                    <a:lnB w="12700" cap="flat" cmpd="sng" algn="ctr">
                      <a:solidFill>
                        <a:srgbClr val="FF99C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en-US" altLang="ja-JP" sz="1100" dirty="0">
                        <a:solidFill>
                          <a:srgbClr val="FF99CC"/>
                        </a:solidFill>
                        <a:latin typeface="メイリオ" panose="020B0604030504040204" pitchFamily="50" charset="-128"/>
                        <a:ea typeface="メイリオ" panose="020B0604030504040204" pitchFamily="50" charset="-128"/>
                      </a:endParaRPr>
                    </a:p>
                    <a:p>
                      <a:r>
                        <a:rPr kumimoji="1" lang="en-US" altLang="ja-JP" sz="2800" dirty="0">
                          <a:solidFill>
                            <a:srgbClr val="FF99CC"/>
                          </a:solidFill>
                          <a:latin typeface="メイリオ" panose="020B0604030504040204" pitchFamily="50" charset="-128"/>
                          <a:ea typeface="メイリオ" panose="020B0604030504040204" pitchFamily="50" charset="-128"/>
                        </a:rPr>
                        <a:t>16</a:t>
                      </a:r>
                      <a:endParaRPr kumimoji="1" lang="ja-JP" altLang="en-US" sz="2800" dirty="0">
                        <a:solidFill>
                          <a:srgbClr val="FF99CC"/>
                        </a:solidFill>
                        <a:latin typeface="メイリオ" panose="020B0604030504040204" pitchFamily="50" charset="-128"/>
                        <a:ea typeface="メイリオ" panose="020B0604030504040204" pitchFamily="50" charset="-128"/>
                      </a:endParaRPr>
                    </a:p>
                  </a:txBody>
                  <a:tcPr>
                    <a:lnL w="12700" cap="flat" cmpd="sng" algn="ctr">
                      <a:solidFill>
                        <a:srgbClr val="FF99CC"/>
                      </a:solidFill>
                      <a:prstDash val="solid"/>
                      <a:round/>
                      <a:headEnd type="none" w="med" len="med"/>
                      <a:tailEnd type="none" w="med" len="med"/>
                    </a:lnL>
                    <a:lnR w="12700" cap="flat" cmpd="sng" algn="ctr">
                      <a:solidFill>
                        <a:srgbClr val="FF99CC"/>
                      </a:solidFill>
                      <a:prstDash val="solid"/>
                      <a:round/>
                      <a:headEnd type="none" w="med" len="med"/>
                      <a:tailEnd type="none" w="med" len="med"/>
                    </a:lnR>
                    <a:lnT w="12700" cap="flat" cmpd="sng" algn="ctr">
                      <a:solidFill>
                        <a:srgbClr val="FF99CC"/>
                      </a:solidFill>
                      <a:prstDash val="solid"/>
                      <a:round/>
                      <a:headEnd type="none" w="med" len="med"/>
                      <a:tailEnd type="none" w="med" len="med"/>
                    </a:lnT>
                    <a:lnB w="12700" cap="flat" cmpd="sng" algn="ctr">
                      <a:solidFill>
                        <a:srgbClr val="FF99C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5416509"/>
                  </a:ext>
                </a:extLst>
              </a:tr>
              <a:tr h="1941559">
                <a:tc>
                  <a:txBody>
                    <a:bodyPr/>
                    <a:lstStyle/>
                    <a:p>
                      <a:endParaRPr kumimoji="1" lang="en-US" altLang="ja-JP" sz="1100" dirty="0">
                        <a:solidFill>
                          <a:srgbClr val="FF99CC"/>
                        </a:solidFill>
                        <a:latin typeface="メイリオ" panose="020B0604030504040204" pitchFamily="50" charset="-128"/>
                        <a:ea typeface="メイリオ" panose="020B0604030504040204" pitchFamily="50" charset="-128"/>
                      </a:endParaRPr>
                    </a:p>
                    <a:p>
                      <a:r>
                        <a:rPr kumimoji="1" lang="en-US" altLang="ja-JP" sz="2800" dirty="0">
                          <a:solidFill>
                            <a:srgbClr val="FF99CC"/>
                          </a:solidFill>
                          <a:latin typeface="メイリオ" panose="020B0604030504040204" pitchFamily="50" charset="-128"/>
                          <a:ea typeface="メイリオ" panose="020B0604030504040204" pitchFamily="50" charset="-128"/>
                        </a:rPr>
                        <a:t>19</a:t>
                      </a:r>
                      <a:endParaRPr kumimoji="1" lang="en-US" altLang="ja-JP" sz="1600" dirty="0">
                        <a:solidFill>
                          <a:srgbClr val="FF99CC"/>
                        </a:solidFill>
                        <a:latin typeface="メイリオ" panose="020B0604030504040204" pitchFamily="50" charset="-128"/>
                        <a:ea typeface="メイリオ" panose="020B0604030504040204" pitchFamily="50" charset="-128"/>
                      </a:endParaRPr>
                    </a:p>
                    <a:p>
                      <a:r>
                        <a:rPr kumimoji="1" lang="en-US" altLang="ja-JP" sz="1600" dirty="0">
                          <a:solidFill>
                            <a:srgbClr val="FF99CC"/>
                          </a:solidFill>
                          <a:latin typeface="メイリオ" panose="020B0604030504040204" pitchFamily="50" charset="-128"/>
                          <a:ea typeface="メイリオ" panose="020B0604030504040204" pitchFamily="50" charset="-128"/>
                        </a:rPr>
                        <a:t>    </a:t>
                      </a:r>
                      <a:r>
                        <a:rPr kumimoji="1" lang="ja-JP" altLang="en-US" sz="1600" dirty="0">
                          <a:solidFill>
                            <a:srgbClr val="FF99CC"/>
                          </a:solidFill>
                          <a:latin typeface="メイリオ" panose="020B0604030504040204" pitchFamily="50" charset="-128"/>
                          <a:ea typeface="メイリオ" panose="020B0604030504040204" pitchFamily="50" charset="-128"/>
                        </a:rPr>
                        <a:t>　　　</a:t>
                      </a:r>
                    </a:p>
                  </a:txBody>
                  <a:tcPr>
                    <a:lnL w="12700" cap="flat" cmpd="sng" algn="ctr">
                      <a:solidFill>
                        <a:srgbClr val="FF99CC"/>
                      </a:solidFill>
                      <a:prstDash val="solid"/>
                      <a:round/>
                      <a:headEnd type="none" w="med" len="med"/>
                      <a:tailEnd type="none" w="med" len="med"/>
                    </a:lnL>
                    <a:lnR w="12700" cap="flat" cmpd="sng" algn="ctr">
                      <a:solidFill>
                        <a:srgbClr val="FF99CC"/>
                      </a:solidFill>
                      <a:prstDash val="solid"/>
                      <a:round/>
                      <a:headEnd type="none" w="med" len="med"/>
                      <a:tailEnd type="none" w="med" len="med"/>
                    </a:lnR>
                    <a:lnT w="12700" cap="flat" cmpd="sng" algn="ctr">
                      <a:solidFill>
                        <a:srgbClr val="FF99CC"/>
                      </a:solidFill>
                      <a:prstDash val="solid"/>
                      <a:round/>
                      <a:headEnd type="none" w="med" len="med"/>
                      <a:tailEnd type="none" w="med" len="med"/>
                    </a:lnT>
                    <a:lnB w="12700" cap="flat" cmpd="sng" algn="ctr">
                      <a:solidFill>
                        <a:srgbClr val="FF99C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en-US" altLang="ja-JP" sz="1100" dirty="0">
                        <a:solidFill>
                          <a:srgbClr val="FF99CC"/>
                        </a:solidFill>
                        <a:latin typeface="メイリオ" panose="020B0604030504040204" pitchFamily="50" charset="-128"/>
                        <a:ea typeface="メイリオ" panose="020B0604030504040204" pitchFamily="50" charset="-128"/>
                      </a:endParaRPr>
                    </a:p>
                    <a:p>
                      <a:r>
                        <a:rPr kumimoji="1" lang="en-US" altLang="ja-JP" sz="2800" dirty="0">
                          <a:solidFill>
                            <a:srgbClr val="FF99CC"/>
                          </a:solidFill>
                          <a:latin typeface="メイリオ" panose="020B0604030504040204" pitchFamily="50" charset="-128"/>
                          <a:ea typeface="メイリオ" panose="020B0604030504040204" pitchFamily="50" charset="-128"/>
                        </a:rPr>
                        <a:t>20</a:t>
                      </a:r>
                    </a:p>
                  </a:txBody>
                  <a:tcPr>
                    <a:lnL w="12700" cap="flat" cmpd="sng" algn="ctr">
                      <a:solidFill>
                        <a:srgbClr val="FF99CC"/>
                      </a:solidFill>
                      <a:prstDash val="solid"/>
                      <a:round/>
                      <a:headEnd type="none" w="med" len="med"/>
                      <a:tailEnd type="none" w="med" len="med"/>
                    </a:lnL>
                    <a:lnR w="12700" cap="flat" cmpd="sng" algn="ctr">
                      <a:solidFill>
                        <a:srgbClr val="FF99CC"/>
                      </a:solidFill>
                      <a:prstDash val="solid"/>
                      <a:round/>
                      <a:headEnd type="none" w="med" len="med"/>
                      <a:tailEnd type="none" w="med" len="med"/>
                    </a:lnR>
                    <a:lnT w="12700" cap="flat" cmpd="sng" algn="ctr">
                      <a:solidFill>
                        <a:srgbClr val="FF99CC"/>
                      </a:solidFill>
                      <a:prstDash val="solid"/>
                      <a:round/>
                      <a:headEnd type="none" w="med" len="med"/>
                      <a:tailEnd type="none" w="med" len="med"/>
                    </a:lnT>
                    <a:lnB w="12700" cap="flat" cmpd="sng" algn="ctr">
                      <a:solidFill>
                        <a:srgbClr val="FF99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1100" dirty="0">
                        <a:solidFill>
                          <a:srgbClr val="FF99CC"/>
                        </a:solidFill>
                        <a:latin typeface="メイリオ" panose="020B0604030504040204" pitchFamily="50" charset="-128"/>
                        <a:ea typeface="メイリオ" panose="020B0604030504040204" pitchFamily="50" charset="-128"/>
                      </a:endParaRPr>
                    </a:p>
                    <a:p>
                      <a:r>
                        <a:rPr kumimoji="1" lang="en-US" altLang="ja-JP" sz="2800" dirty="0">
                          <a:solidFill>
                            <a:srgbClr val="FF99CC"/>
                          </a:solidFill>
                          <a:latin typeface="メイリオ" panose="020B0604030504040204" pitchFamily="50" charset="-128"/>
                          <a:ea typeface="メイリオ" panose="020B0604030504040204" pitchFamily="50" charset="-128"/>
                        </a:rPr>
                        <a:t>21</a:t>
                      </a:r>
                    </a:p>
                  </a:txBody>
                  <a:tcPr>
                    <a:lnL w="12700" cap="flat" cmpd="sng" algn="ctr">
                      <a:solidFill>
                        <a:srgbClr val="FF99CC"/>
                      </a:solidFill>
                      <a:prstDash val="solid"/>
                      <a:round/>
                      <a:headEnd type="none" w="med" len="med"/>
                      <a:tailEnd type="none" w="med" len="med"/>
                    </a:lnL>
                    <a:lnR w="12700" cap="flat" cmpd="sng" algn="ctr">
                      <a:solidFill>
                        <a:srgbClr val="FF99CC"/>
                      </a:solidFill>
                      <a:prstDash val="solid"/>
                      <a:round/>
                      <a:headEnd type="none" w="med" len="med"/>
                      <a:tailEnd type="none" w="med" len="med"/>
                    </a:lnR>
                    <a:lnT w="12700" cap="flat" cmpd="sng" algn="ctr">
                      <a:solidFill>
                        <a:srgbClr val="FF99CC"/>
                      </a:solidFill>
                      <a:prstDash val="solid"/>
                      <a:round/>
                      <a:headEnd type="none" w="med" len="med"/>
                      <a:tailEnd type="none" w="med" len="med"/>
                    </a:lnT>
                    <a:lnB w="12700" cap="flat" cmpd="sng" algn="ctr">
                      <a:solidFill>
                        <a:srgbClr val="FF99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1100" dirty="0">
                        <a:solidFill>
                          <a:srgbClr val="FF99CC"/>
                        </a:solidFill>
                        <a:latin typeface="メイリオ" panose="020B0604030504040204" pitchFamily="50" charset="-128"/>
                        <a:ea typeface="メイリオ" panose="020B0604030504040204" pitchFamily="50" charset="-128"/>
                      </a:endParaRPr>
                    </a:p>
                    <a:p>
                      <a:r>
                        <a:rPr kumimoji="1" lang="en-US" altLang="ja-JP" sz="2800" dirty="0">
                          <a:solidFill>
                            <a:srgbClr val="FF99CC"/>
                          </a:solidFill>
                          <a:latin typeface="メイリオ" panose="020B0604030504040204" pitchFamily="50" charset="-128"/>
                          <a:ea typeface="メイリオ" panose="020B0604030504040204" pitchFamily="50" charset="-128"/>
                        </a:rPr>
                        <a:t>22</a:t>
                      </a:r>
                      <a:endParaRPr kumimoji="1" lang="ja-JP" altLang="en-US" sz="2800" dirty="0">
                        <a:solidFill>
                          <a:srgbClr val="FF99CC"/>
                        </a:solidFill>
                        <a:latin typeface="メイリオ" panose="020B0604030504040204" pitchFamily="50" charset="-128"/>
                        <a:ea typeface="メイリオ" panose="020B0604030504040204" pitchFamily="50" charset="-128"/>
                      </a:endParaRPr>
                    </a:p>
                  </a:txBody>
                  <a:tcPr>
                    <a:lnL w="12700" cap="flat" cmpd="sng" algn="ctr">
                      <a:solidFill>
                        <a:srgbClr val="FF99CC"/>
                      </a:solidFill>
                      <a:prstDash val="solid"/>
                      <a:round/>
                      <a:headEnd type="none" w="med" len="med"/>
                      <a:tailEnd type="none" w="med" len="med"/>
                    </a:lnL>
                    <a:lnR w="12700" cap="flat" cmpd="sng" algn="ctr">
                      <a:solidFill>
                        <a:srgbClr val="FF99CC"/>
                      </a:solidFill>
                      <a:prstDash val="solid"/>
                      <a:round/>
                      <a:headEnd type="none" w="med" len="med"/>
                      <a:tailEnd type="none" w="med" len="med"/>
                    </a:lnR>
                    <a:lnT w="12700" cap="flat" cmpd="sng" algn="ctr">
                      <a:solidFill>
                        <a:srgbClr val="FF99CC"/>
                      </a:solidFill>
                      <a:prstDash val="solid"/>
                      <a:round/>
                      <a:headEnd type="none" w="med" len="med"/>
                      <a:tailEnd type="none" w="med" len="med"/>
                    </a:lnT>
                    <a:lnB w="12700" cap="flat" cmpd="sng" algn="ctr">
                      <a:solidFill>
                        <a:srgbClr val="FF99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1100" dirty="0">
                        <a:solidFill>
                          <a:srgbClr val="FF99CC"/>
                        </a:solidFill>
                        <a:latin typeface="メイリオ" panose="020B0604030504040204" pitchFamily="50" charset="-128"/>
                        <a:ea typeface="メイリオ" panose="020B0604030504040204" pitchFamily="50" charset="-128"/>
                      </a:endParaRPr>
                    </a:p>
                    <a:p>
                      <a:r>
                        <a:rPr kumimoji="1" lang="en-US" altLang="ja-JP" sz="2800" dirty="0">
                          <a:solidFill>
                            <a:srgbClr val="FF99CC"/>
                          </a:solidFill>
                          <a:latin typeface="メイリオ" panose="020B0604030504040204" pitchFamily="50" charset="-128"/>
                          <a:ea typeface="メイリオ" panose="020B0604030504040204" pitchFamily="50" charset="-128"/>
                        </a:rPr>
                        <a:t>23</a:t>
                      </a:r>
                      <a:endParaRPr kumimoji="1" lang="ja-JP" altLang="en-US" sz="2800" dirty="0">
                        <a:solidFill>
                          <a:srgbClr val="FF99CC"/>
                        </a:solidFill>
                        <a:latin typeface="メイリオ" panose="020B0604030504040204" pitchFamily="50" charset="-128"/>
                        <a:ea typeface="メイリオ" panose="020B0604030504040204" pitchFamily="50" charset="-128"/>
                      </a:endParaRPr>
                    </a:p>
                  </a:txBody>
                  <a:tcPr>
                    <a:lnL w="12700" cap="flat" cmpd="sng" algn="ctr">
                      <a:solidFill>
                        <a:srgbClr val="FF99CC"/>
                      </a:solidFill>
                      <a:prstDash val="solid"/>
                      <a:round/>
                      <a:headEnd type="none" w="med" len="med"/>
                      <a:tailEnd type="none" w="med" len="med"/>
                    </a:lnL>
                    <a:lnR w="12700" cap="flat" cmpd="sng" algn="ctr">
                      <a:solidFill>
                        <a:srgbClr val="FF99CC"/>
                      </a:solidFill>
                      <a:prstDash val="solid"/>
                      <a:round/>
                      <a:headEnd type="none" w="med" len="med"/>
                      <a:tailEnd type="none" w="med" len="med"/>
                    </a:lnR>
                    <a:lnT w="12700" cap="flat" cmpd="sng" algn="ctr">
                      <a:solidFill>
                        <a:srgbClr val="FF99CC"/>
                      </a:solidFill>
                      <a:prstDash val="solid"/>
                      <a:round/>
                      <a:headEnd type="none" w="med" len="med"/>
                      <a:tailEnd type="none" w="med" len="med"/>
                    </a:lnT>
                    <a:lnB w="12700" cap="flat" cmpd="sng" algn="ctr">
                      <a:solidFill>
                        <a:srgbClr val="FF99C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6306312"/>
                  </a:ext>
                </a:extLst>
              </a:tr>
              <a:tr h="1941559">
                <a:tc>
                  <a:txBody>
                    <a:bodyPr/>
                    <a:lstStyle/>
                    <a:p>
                      <a:endParaRPr kumimoji="1" lang="en-US" altLang="ja-JP" sz="1100" dirty="0">
                        <a:solidFill>
                          <a:srgbClr val="FF99CC"/>
                        </a:solidFill>
                        <a:latin typeface="メイリオ" panose="020B0604030504040204" pitchFamily="50" charset="-128"/>
                        <a:ea typeface="メイリオ" panose="020B0604030504040204" pitchFamily="50" charset="-128"/>
                      </a:endParaRPr>
                    </a:p>
                    <a:p>
                      <a:r>
                        <a:rPr kumimoji="1" lang="en-US" altLang="ja-JP" sz="2800" dirty="0">
                          <a:solidFill>
                            <a:srgbClr val="FF99CC"/>
                          </a:solidFill>
                          <a:latin typeface="メイリオ" panose="020B0604030504040204" pitchFamily="50" charset="-128"/>
                          <a:ea typeface="メイリオ" panose="020B0604030504040204" pitchFamily="50" charset="-128"/>
                        </a:rPr>
                        <a:t>26</a:t>
                      </a:r>
                      <a:endParaRPr kumimoji="1" lang="ja-JP" altLang="en-US" sz="2800" dirty="0">
                        <a:solidFill>
                          <a:srgbClr val="FF99CC"/>
                        </a:solidFill>
                        <a:latin typeface="メイリオ" panose="020B0604030504040204" pitchFamily="50" charset="-128"/>
                        <a:ea typeface="メイリオ" panose="020B0604030504040204" pitchFamily="50" charset="-128"/>
                      </a:endParaRPr>
                    </a:p>
                  </a:txBody>
                  <a:tcPr>
                    <a:lnL w="12700" cap="flat" cmpd="sng" algn="ctr">
                      <a:solidFill>
                        <a:srgbClr val="FF99CC"/>
                      </a:solidFill>
                      <a:prstDash val="solid"/>
                      <a:round/>
                      <a:headEnd type="none" w="med" len="med"/>
                      <a:tailEnd type="none" w="med" len="med"/>
                    </a:lnL>
                    <a:lnR w="12700" cap="flat" cmpd="sng" algn="ctr">
                      <a:solidFill>
                        <a:srgbClr val="FF99CC"/>
                      </a:solidFill>
                      <a:prstDash val="solid"/>
                      <a:round/>
                      <a:headEnd type="none" w="med" len="med"/>
                      <a:tailEnd type="none" w="med" len="med"/>
                    </a:lnR>
                    <a:lnT w="12700" cap="flat" cmpd="sng" algn="ctr">
                      <a:solidFill>
                        <a:srgbClr val="FF99CC"/>
                      </a:solidFill>
                      <a:prstDash val="solid"/>
                      <a:round/>
                      <a:headEnd type="none" w="med" len="med"/>
                      <a:tailEnd type="none" w="med" len="med"/>
                    </a:lnT>
                    <a:lnB w="12700" cap="flat" cmpd="sng" algn="ctr">
                      <a:solidFill>
                        <a:srgbClr val="FF99C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en-US" altLang="ja-JP" sz="1100" dirty="0">
                        <a:solidFill>
                          <a:srgbClr val="FF99CC"/>
                        </a:solidFill>
                        <a:latin typeface="メイリオ" panose="020B0604030504040204" pitchFamily="50" charset="-128"/>
                        <a:ea typeface="メイリオ" panose="020B0604030504040204" pitchFamily="50" charset="-128"/>
                      </a:endParaRPr>
                    </a:p>
                    <a:p>
                      <a:r>
                        <a:rPr kumimoji="1" lang="en-US" altLang="ja-JP" sz="2800" dirty="0">
                          <a:solidFill>
                            <a:srgbClr val="FF99CC"/>
                          </a:solidFill>
                          <a:latin typeface="メイリオ" panose="020B0604030504040204" pitchFamily="50" charset="-128"/>
                          <a:ea typeface="メイリオ" panose="020B0604030504040204" pitchFamily="50" charset="-128"/>
                        </a:rPr>
                        <a:t>27</a:t>
                      </a:r>
                    </a:p>
                    <a:p>
                      <a:endParaRPr kumimoji="1" lang="en-US" altLang="ja-JP" sz="2800" dirty="0">
                        <a:solidFill>
                          <a:srgbClr val="FF99CC"/>
                        </a:solidFill>
                        <a:latin typeface="メイリオ" panose="020B0604030504040204" pitchFamily="50" charset="-128"/>
                        <a:ea typeface="メイリオ" panose="020B0604030504040204" pitchFamily="50" charset="-128"/>
                      </a:endParaRPr>
                    </a:p>
                  </a:txBody>
                  <a:tcPr>
                    <a:lnL w="12700" cap="flat" cmpd="sng" algn="ctr">
                      <a:solidFill>
                        <a:srgbClr val="FF99CC"/>
                      </a:solidFill>
                      <a:prstDash val="solid"/>
                      <a:round/>
                      <a:headEnd type="none" w="med" len="med"/>
                      <a:tailEnd type="none" w="med" len="med"/>
                    </a:lnL>
                    <a:lnR w="12700" cap="flat" cmpd="sng" algn="ctr">
                      <a:solidFill>
                        <a:srgbClr val="FF99CC"/>
                      </a:solidFill>
                      <a:prstDash val="solid"/>
                      <a:round/>
                      <a:headEnd type="none" w="med" len="med"/>
                      <a:tailEnd type="none" w="med" len="med"/>
                    </a:lnR>
                    <a:lnT w="12700" cap="flat" cmpd="sng" algn="ctr">
                      <a:solidFill>
                        <a:srgbClr val="FF99CC"/>
                      </a:solidFill>
                      <a:prstDash val="solid"/>
                      <a:round/>
                      <a:headEnd type="none" w="med" len="med"/>
                      <a:tailEnd type="none" w="med" len="med"/>
                    </a:lnT>
                    <a:lnB w="12700" cap="flat" cmpd="sng" algn="ctr">
                      <a:solidFill>
                        <a:srgbClr val="FF99C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en-US" altLang="ja-JP" sz="1100" dirty="0">
                        <a:solidFill>
                          <a:srgbClr val="FF99CC"/>
                        </a:solidFill>
                        <a:latin typeface="メイリオ" panose="020B0604030504040204" pitchFamily="50" charset="-128"/>
                        <a:ea typeface="メイリオ" panose="020B0604030504040204" pitchFamily="50" charset="-128"/>
                      </a:endParaRPr>
                    </a:p>
                    <a:p>
                      <a:r>
                        <a:rPr kumimoji="1" lang="en-US" altLang="ja-JP" sz="2800" dirty="0">
                          <a:solidFill>
                            <a:srgbClr val="FF99CC"/>
                          </a:solidFill>
                          <a:latin typeface="メイリオ" panose="020B0604030504040204" pitchFamily="50" charset="-128"/>
                          <a:ea typeface="メイリオ" panose="020B0604030504040204" pitchFamily="50" charset="-128"/>
                        </a:rPr>
                        <a:t>28</a:t>
                      </a:r>
                    </a:p>
                  </a:txBody>
                  <a:tcPr>
                    <a:lnL w="12700" cap="flat" cmpd="sng" algn="ctr">
                      <a:solidFill>
                        <a:srgbClr val="FF99CC"/>
                      </a:solidFill>
                      <a:prstDash val="solid"/>
                      <a:round/>
                      <a:headEnd type="none" w="med" len="med"/>
                      <a:tailEnd type="none" w="med" len="med"/>
                    </a:lnL>
                    <a:lnR w="12700" cap="flat" cmpd="sng" algn="ctr">
                      <a:solidFill>
                        <a:srgbClr val="FF99CC"/>
                      </a:solidFill>
                      <a:prstDash val="solid"/>
                      <a:round/>
                      <a:headEnd type="none" w="med" len="med"/>
                      <a:tailEnd type="none" w="med" len="med"/>
                    </a:lnR>
                    <a:lnT w="12700" cap="flat" cmpd="sng" algn="ctr">
                      <a:solidFill>
                        <a:srgbClr val="FF99CC"/>
                      </a:solidFill>
                      <a:prstDash val="solid"/>
                      <a:round/>
                      <a:headEnd type="none" w="med" len="med"/>
                      <a:tailEnd type="none" w="med" len="med"/>
                    </a:lnT>
                    <a:lnB w="12700" cap="flat" cmpd="sng" algn="ctr">
                      <a:solidFill>
                        <a:srgbClr val="FF99C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en-US" altLang="ja-JP" sz="1100" dirty="0">
                        <a:solidFill>
                          <a:srgbClr val="FF99CC"/>
                        </a:solidFill>
                        <a:latin typeface="メイリオ" panose="020B0604030504040204" pitchFamily="50" charset="-128"/>
                        <a:ea typeface="メイリオ" panose="020B0604030504040204" pitchFamily="50" charset="-128"/>
                      </a:endParaRPr>
                    </a:p>
                    <a:p>
                      <a:r>
                        <a:rPr kumimoji="1" lang="en-US" altLang="ja-JP" sz="2800" dirty="0">
                          <a:solidFill>
                            <a:srgbClr val="FF99CC"/>
                          </a:solidFill>
                          <a:latin typeface="メイリオ" panose="020B0604030504040204" pitchFamily="50" charset="-128"/>
                          <a:ea typeface="メイリオ" panose="020B0604030504040204" pitchFamily="50" charset="-128"/>
                        </a:rPr>
                        <a:t>29</a:t>
                      </a:r>
                      <a:endParaRPr kumimoji="1" lang="ja-JP" altLang="en-US" sz="2800" dirty="0">
                        <a:solidFill>
                          <a:srgbClr val="FF99CC"/>
                        </a:solidFill>
                        <a:latin typeface="メイリオ" panose="020B0604030504040204" pitchFamily="50" charset="-128"/>
                        <a:ea typeface="メイリオ" panose="020B0604030504040204" pitchFamily="50" charset="-128"/>
                      </a:endParaRPr>
                    </a:p>
                  </a:txBody>
                  <a:tcPr>
                    <a:lnL w="12700" cap="flat" cmpd="sng" algn="ctr">
                      <a:solidFill>
                        <a:srgbClr val="FF99CC"/>
                      </a:solidFill>
                      <a:prstDash val="solid"/>
                      <a:round/>
                      <a:headEnd type="none" w="med" len="med"/>
                      <a:tailEnd type="none" w="med" len="med"/>
                    </a:lnL>
                    <a:lnR w="12700" cap="flat" cmpd="sng" algn="ctr">
                      <a:solidFill>
                        <a:srgbClr val="FF99CC"/>
                      </a:solidFill>
                      <a:prstDash val="solid"/>
                      <a:round/>
                      <a:headEnd type="none" w="med" len="med"/>
                      <a:tailEnd type="none" w="med" len="med"/>
                    </a:lnR>
                    <a:lnT w="12700" cap="flat" cmpd="sng" algn="ctr">
                      <a:solidFill>
                        <a:srgbClr val="FF99CC"/>
                      </a:solidFill>
                      <a:prstDash val="solid"/>
                      <a:round/>
                      <a:headEnd type="none" w="med" len="med"/>
                      <a:tailEnd type="none" w="med" len="med"/>
                    </a:lnT>
                    <a:lnB w="12700" cap="flat" cmpd="sng" algn="ctr">
                      <a:solidFill>
                        <a:srgbClr val="FF99C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en-US" altLang="ja-JP" sz="1100" dirty="0">
                        <a:solidFill>
                          <a:srgbClr val="FF99CC"/>
                        </a:solidFill>
                        <a:latin typeface="メイリオ" panose="020B0604030504040204" pitchFamily="50" charset="-128"/>
                        <a:ea typeface="メイリオ" panose="020B0604030504040204" pitchFamily="50" charset="-128"/>
                      </a:endParaRPr>
                    </a:p>
                    <a:p>
                      <a:r>
                        <a:rPr kumimoji="1" lang="en-US" altLang="ja-JP" sz="2800" dirty="0">
                          <a:solidFill>
                            <a:srgbClr val="FF99CC"/>
                          </a:solidFill>
                          <a:latin typeface="メイリオ" panose="020B0604030504040204" pitchFamily="50" charset="-128"/>
                          <a:ea typeface="メイリオ" panose="020B0604030504040204" pitchFamily="50" charset="-128"/>
                        </a:rPr>
                        <a:t>30</a:t>
                      </a:r>
                      <a:endParaRPr kumimoji="1" lang="ja-JP" altLang="en-US" sz="2800" dirty="0">
                        <a:solidFill>
                          <a:srgbClr val="FF99CC"/>
                        </a:solidFill>
                        <a:latin typeface="メイリオ" panose="020B0604030504040204" pitchFamily="50" charset="-128"/>
                        <a:ea typeface="メイリオ" panose="020B0604030504040204" pitchFamily="50" charset="-128"/>
                      </a:endParaRPr>
                    </a:p>
                  </a:txBody>
                  <a:tcPr>
                    <a:lnL w="12700" cap="flat" cmpd="sng" algn="ctr">
                      <a:solidFill>
                        <a:srgbClr val="FF99CC"/>
                      </a:solidFill>
                      <a:prstDash val="solid"/>
                      <a:round/>
                      <a:headEnd type="none" w="med" len="med"/>
                      <a:tailEnd type="none" w="med" len="med"/>
                    </a:lnL>
                    <a:lnR w="12700" cap="flat" cmpd="sng" algn="ctr">
                      <a:solidFill>
                        <a:srgbClr val="FF99CC"/>
                      </a:solidFill>
                      <a:prstDash val="solid"/>
                      <a:round/>
                      <a:headEnd type="none" w="med" len="med"/>
                      <a:tailEnd type="none" w="med" len="med"/>
                    </a:lnR>
                    <a:lnT w="12700" cap="flat" cmpd="sng" algn="ctr">
                      <a:solidFill>
                        <a:srgbClr val="FF99CC"/>
                      </a:solidFill>
                      <a:prstDash val="solid"/>
                      <a:round/>
                      <a:headEnd type="none" w="med" len="med"/>
                      <a:tailEnd type="none" w="med" len="med"/>
                    </a:lnT>
                    <a:lnB w="12700" cap="flat" cmpd="sng" algn="ctr">
                      <a:solidFill>
                        <a:srgbClr val="FF99C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25533"/>
                  </a:ext>
                </a:extLst>
              </a:tr>
            </a:tbl>
          </a:graphicData>
        </a:graphic>
      </p:graphicFrame>
      <p:grpSp>
        <p:nvGrpSpPr>
          <p:cNvPr id="76" name="グループ化 75">
            <a:extLst>
              <a:ext uri="{FF2B5EF4-FFF2-40B4-BE49-F238E27FC236}">
                <a16:creationId xmlns:a16="http://schemas.microsoft.com/office/drawing/2014/main" id="{DCA369F5-E25D-FCF1-8211-BF521EC1CB07}"/>
              </a:ext>
            </a:extLst>
          </p:cNvPr>
          <p:cNvGrpSpPr/>
          <p:nvPr/>
        </p:nvGrpSpPr>
        <p:grpSpPr>
          <a:xfrm>
            <a:off x="-180411" y="-410751"/>
            <a:ext cx="15480171" cy="834952"/>
            <a:chOff x="-180411" y="-451024"/>
            <a:chExt cx="15480171" cy="834952"/>
          </a:xfrm>
          <a:solidFill>
            <a:srgbClr val="0099FF"/>
          </a:solidFill>
        </p:grpSpPr>
        <p:grpSp>
          <p:nvGrpSpPr>
            <p:cNvPr id="77" name="グループ化 76">
              <a:extLst>
                <a:ext uri="{FF2B5EF4-FFF2-40B4-BE49-F238E27FC236}">
                  <a16:creationId xmlns:a16="http://schemas.microsoft.com/office/drawing/2014/main" id="{91E4A8EB-8947-7BC8-6251-01C0B471C70D}"/>
                </a:ext>
              </a:extLst>
            </p:cNvPr>
            <p:cNvGrpSpPr/>
            <p:nvPr/>
          </p:nvGrpSpPr>
          <p:grpSpPr>
            <a:xfrm>
              <a:off x="-180411" y="-451024"/>
              <a:ext cx="15480171" cy="813769"/>
              <a:chOff x="-180410" y="-414283"/>
              <a:chExt cx="15480171" cy="813769"/>
            </a:xfrm>
            <a:grpFill/>
          </p:grpSpPr>
          <p:sp>
            <p:nvSpPr>
              <p:cNvPr id="81" name="テキスト ボックス 80">
                <a:extLst>
                  <a:ext uri="{FF2B5EF4-FFF2-40B4-BE49-F238E27FC236}">
                    <a16:creationId xmlns:a16="http://schemas.microsoft.com/office/drawing/2014/main" id="{DE529C46-FEEB-7269-30BA-68FB630E84BC}"/>
                  </a:ext>
                </a:extLst>
              </p:cNvPr>
              <p:cNvSpPr txBox="1"/>
              <p:nvPr/>
            </p:nvSpPr>
            <p:spPr>
              <a:xfrm>
                <a:off x="-180410" y="-414283"/>
                <a:ext cx="15480171" cy="813769"/>
              </a:xfrm>
              <a:prstGeom prst="rect">
                <a:avLst/>
              </a:prstGeom>
              <a:solidFill>
                <a:srgbClr val="FF99CC"/>
              </a:solidFill>
              <a:ln>
                <a:noFill/>
              </a:ln>
            </p:spPr>
            <p:txBody>
              <a:bodyPr wrap="square" rtlCol="0">
                <a:noAutofit/>
              </a:bodyPr>
              <a:lstStyle/>
              <a:p>
                <a:endParaRPr lang="ja-JP" altLang="en-US" sz="1100" spc="1100" dirty="0">
                  <a:solidFill>
                    <a:srgbClr val="FF3399"/>
                  </a:solidFill>
                </a:endParaRPr>
              </a:p>
            </p:txBody>
          </p:sp>
          <p:sp>
            <p:nvSpPr>
              <p:cNvPr id="82" name="正方形/長方形 81">
                <a:extLst>
                  <a:ext uri="{FF2B5EF4-FFF2-40B4-BE49-F238E27FC236}">
                    <a16:creationId xmlns:a16="http://schemas.microsoft.com/office/drawing/2014/main" id="{DBD38E13-B3BC-4455-A9A9-0BD114E4645B}"/>
                  </a:ext>
                </a:extLst>
              </p:cNvPr>
              <p:cNvSpPr/>
              <p:nvPr/>
            </p:nvSpPr>
            <p:spPr>
              <a:xfrm>
                <a:off x="147508" y="66726"/>
                <a:ext cx="7532937" cy="307777"/>
              </a:xfrm>
              <a:prstGeom prst="rect">
                <a:avLst/>
              </a:prstGeom>
              <a:noFill/>
              <a:ln>
                <a:noFill/>
              </a:ln>
            </p:spPr>
            <p:txBody>
              <a:bodyPr wrap="square" lIns="0" tIns="0" rIns="0" bIns="0">
                <a:spAutoFit/>
              </a:bodyPr>
              <a:lstStyle/>
              <a:p>
                <a:pPr algn="ctr"/>
                <a:r>
                  <a:rPr lang="ja-JP" altLang="en-US" sz="2000" b="1" spc="686" dirty="0">
                    <a:ln w="0"/>
                    <a:solidFill>
                      <a:srgbClr val="FFFF00"/>
                    </a:solidFill>
                    <a:latin typeface="07ロゴたいぷゴシック7" panose="02000600000000000000" pitchFamily="50" charset="-128"/>
                    <a:ea typeface="07ロゴたいぷゴシック7" panose="02000600000000000000" pitchFamily="50" charset="-128"/>
                  </a:rPr>
                  <a:t>久留米</a:t>
                </a:r>
                <a:r>
                  <a:rPr lang="ja-JP" altLang="en-US" sz="2000" b="1" spc="686" dirty="0">
                    <a:ln w="0"/>
                    <a:solidFill>
                      <a:schemeClr val="bg1"/>
                    </a:solidFill>
                    <a:latin typeface="07ロゴたいぷゴシック7" panose="02000600000000000000" pitchFamily="50" charset="-128"/>
                    <a:ea typeface="07ロゴたいぷゴシック7" panose="02000600000000000000" pitchFamily="50" charset="-128"/>
                  </a:rPr>
                  <a:t>よろず経営相談窓口</a:t>
                </a:r>
              </a:p>
            </p:txBody>
          </p:sp>
        </p:grpSp>
        <p:sp>
          <p:nvSpPr>
            <p:cNvPr id="78" name="テキスト ボックス 77">
              <a:extLst>
                <a:ext uri="{FF2B5EF4-FFF2-40B4-BE49-F238E27FC236}">
                  <a16:creationId xmlns:a16="http://schemas.microsoft.com/office/drawing/2014/main" id="{F9DC58E8-AF1A-45A6-487F-B16C9CBCF596}"/>
                </a:ext>
              </a:extLst>
            </p:cNvPr>
            <p:cNvSpPr txBox="1"/>
            <p:nvPr/>
          </p:nvSpPr>
          <p:spPr>
            <a:xfrm>
              <a:off x="4603188" y="-16182"/>
              <a:ext cx="7546538" cy="400110"/>
            </a:xfrm>
            <a:prstGeom prst="rect">
              <a:avLst/>
            </a:prstGeom>
            <a:noFill/>
            <a:ln>
              <a:noFill/>
            </a:ln>
          </p:spPr>
          <p:txBody>
            <a:bodyPr wrap="square" rtlCol="0">
              <a:spAutoFit/>
            </a:bodyPr>
            <a:lstStyle/>
            <a:p>
              <a:pPr algn="ctr"/>
              <a:r>
                <a:rPr lang="en-US" altLang="ja-JP" sz="2000" b="1" kern="100" spc="600" dirty="0">
                  <a:ln w="10160" cap="flat" cmpd="sng" algn="ctr">
                    <a:noFill/>
                    <a:prstDash val="solid"/>
                    <a:round/>
                  </a:ln>
                  <a:solidFill>
                    <a:srgbClr val="FFFF00"/>
                  </a:solidFill>
                  <a:latin typeface="07ロゴたいぷゴシック7" panose="02000600000000000000" pitchFamily="50" charset="-128"/>
                  <a:ea typeface="07ロゴたいぷゴシック7" panose="02000600000000000000" pitchFamily="50" charset="-128"/>
                  <a:cs typeface="Times New Roman" panose="02020603050405020304" pitchFamily="18" charset="0"/>
                </a:rPr>
                <a:t>5</a:t>
              </a:r>
              <a:r>
                <a:rPr lang="ja-JP" altLang="en-US" sz="2000" b="1" kern="100" spc="600" dirty="0">
                  <a:ln w="10160" cap="flat" cmpd="sng" algn="ctr">
                    <a:noFill/>
                    <a:prstDash val="solid"/>
                    <a:round/>
                  </a:ln>
                  <a:solidFill>
                    <a:srgbClr val="FFFF00"/>
                  </a:solidFill>
                  <a:latin typeface="07ロゴたいぷゴシック7" panose="02000600000000000000" pitchFamily="50" charset="-128"/>
                  <a:ea typeface="07ロゴたいぷゴシック7" panose="02000600000000000000" pitchFamily="50" charset="-128"/>
                  <a:cs typeface="Times New Roman" panose="02020603050405020304" pitchFamily="18" charset="0"/>
                </a:rPr>
                <a:t>月</a:t>
              </a:r>
              <a:r>
                <a:rPr lang="ja-JP" altLang="en-US" sz="2000" b="1" kern="100" spc="600" dirty="0">
                  <a:ln w="10160" cap="flat" cmpd="sng" algn="ctr">
                    <a:noFill/>
                    <a:prstDash val="solid"/>
                    <a:round/>
                  </a:ln>
                  <a:solidFill>
                    <a:schemeClr val="bg1"/>
                  </a:solidFill>
                  <a:latin typeface="07ロゴたいぷゴシック7" panose="02000600000000000000" pitchFamily="50" charset="-128"/>
                  <a:ea typeface="07ロゴたいぷゴシック7" panose="02000600000000000000" pitchFamily="50" charset="-128"/>
                  <a:cs typeface="Times New Roman" panose="02020603050405020304" pitchFamily="18" charset="0"/>
                </a:rPr>
                <a:t>のスケジュール</a:t>
              </a:r>
              <a:endParaRPr lang="ja-JP" altLang="en-US" sz="2000" b="1" spc="600" dirty="0">
                <a:ln w="10160" cap="flat" cmpd="sng" algn="ctr">
                  <a:noFill/>
                  <a:prstDash val="solid"/>
                  <a:round/>
                </a:ln>
                <a:solidFill>
                  <a:schemeClr val="bg1"/>
                </a:solidFill>
                <a:latin typeface="07ロゴたいぷゴシック7" panose="02000600000000000000" pitchFamily="50" charset="-128"/>
                <a:ea typeface="07ロゴたいぷゴシック7" panose="02000600000000000000" pitchFamily="50" charset="-128"/>
              </a:endParaRPr>
            </a:p>
          </p:txBody>
        </p:sp>
        <p:sp>
          <p:nvSpPr>
            <p:cNvPr id="79" name="正方形/長方形 78">
              <a:extLst>
                <a:ext uri="{FF2B5EF4-FFF2-40B4-BE49-F238E27FC236}">
                  <a16:creationId xmlns:a16="http://schemas.microsoft.com/office/drawing/2014/main" id="{9651008F-3698-A8BD-B158-B16AFB2B4C8A}"/>
                </a:ext>
              </a:extLst>
            </p:cNvPr>
            <p:cNvSpPr/>
            <p:nvPr/>
          </p:nvSpPr>
          <p:spPr>
            <a:xfrm>
              <a:off x="10844991" y="115269"/>
              <a:ext cx="3752950" cy="230832"/>
            </a:xfrm>
            <a:prstGeom prst="rect">
              <a:avLst/>
            </a:prstGeom>
            <a:noFill/>
            <a:ln>
              <a:noFill/>
            </a:ln>
          </p:spPr>
          <p:txBody>
            <a:bodyPr wrap="none">
              <a:spAutoFit/>
            </a:bodyPr>
            <a:lstStyle/>
            <a:p>
              <a:pPr lvl="0"/>
              <a:r>
                <a:rPr lang="en-US" altLang="ja-JP" sz="900" dirty="0">
                  <a:solidFill>
                    <a:schemeClr val="bg1"/>
                  </a:solidFill>
                  <a:latin typeface="ＭＳ Ｐゴシック" panose="020B0600070205080204" pitchFamily="50" charset="-128"/>
                  <a:ea typeface="ＭＳ Ｐゴシック" panose="020B0600070205080204" pitchFamily="50" charset="-128"/>
                  <a:cs typeface="源柔ゴシックL Heavy" panose="020B0702020203020207" pitchFamily="50" charset="-128"/>
                </a:rPr>
                <a:t>※</a:t>
              </a:r>
              <a:r>
                <a:rPr lang="ja-JP" altLang="en-US" sz="900" dirty="0">
                  <a:solidFill>
                    <a:schemeClr val="bg1"/>
                  </a:solidFill>
                  <a:latin typeface="ＭＳ Ｐゴシック" panose="020B0600070205080204" pitchFamily="50" charset="-128"/>
                  <a:ea typeface="ＭＳ Ｐゴシック" panose="020B0600070205080204" pitchFamily="50" charset="-128"/>
                  <a:cs typeface="源柔ゴシックL Heavy" panose="020B0702020203020207" pitchFamily="50" charset="-128"/>
                </a:rPr>
                <a:t>講師の都合や天候等によりやむを得ず変更・中止する場合があります。</a:t>
              </a:r>
            </a:p>
          </p:txBody>
        </p:sp>
        <p:pic>
          <p:nvPicPr>
            <p:cNvPr id="80" name="図 79">
              <a:extLst>
                <a:ext uri="{FF2B5EF4-FFF2-40B4-BE49-F238E27FC236}">
                  <a16:creationId xmlns:a16="http://schemas.microsoft.com/office/drawing/2014/main" id="{B85A3A11-6025-EFB0-D459-5B47E9FF7C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75809" y="36004"/>
              <a:ext cx="327123" cy="310097"/>
            </a:xfrm>
            <a:prstGeom prst="rect">
              <a:avLst/>
            </a:prstGeom>
            <a:grpFill/>
            <a:ln>
              <a:noFill/>
            </a:ln>
          </p:spPr>
        </p:pic>
      </p:grpSp>
      <p:grpSp>
        <p:nvGrpSpPr>
          <p:cNvPr id="83" name="グループ化 82">
            <a:extLst>
              <a:ext uri="{FF2B5EF4-FFF2-40B4-BE49-F238E27FC236}">
                <a16:creationId xmlns:a16="http://schemas.microsoft.com/office/drawing/2014/main" id="{87FA8E7C-264D-6BDD-765A-406B7D68420A}"/>
              </a:ext>
            </a:extLst>
          </p:cNvPr>
          <p:cNvGrpSpPr/>
          <p:nvPr/>
        </p:nvGrpSpPr>
        <p:grpSpPr>
          <a:xfrm>
            <a:off x="-3434907" y="626418"/>
            <a:ext cx="3035889" cy="1838097"/>
            <a:chOff x="-6723352" y="2052090"/>
            <a:chExt cx="3035889" cy="1838097"/>
          </a:xfrm>
        </p:grpSpPr>
        <p:grpSp>
          <p:nvGrpSpPr>
            <p:cNvPr id="84" name="グループ化 83">
              <a:extLst>
                <a:ext uri="{FF2B5EF4-FFF2-40B4-BE49-F238E27FC236}">
                  <a16:creationId xmlns:a16="http://schemas.microsoft.com/office/drawing/2014/main" id="{D77B56F1-5148-4963-D097-870DDFFDEF7B}"/>
                </a:ext>
              </a:extLst>
            </p:cNvPr>
            <p:cNvGrpSpPr/>
            <p:nvPr/>
          </p:nvGrpSpPr>
          <p:grpSpPr>
            <a:xfrm>
              <a:off x="-6715664" y="2895816"/>
              <a:ext cx="2430727" cy="994371"/>
              <a:chOff x="3097881" y="9662361"/>
              <a:chExt cx="2430727" cy="994371"/>
            </a:xfrm>
          </p:grpSpPr>
          <p:sp>
            <p:nvSpPr>
              <p:cNvPr id="97" name="正方形/長方形 96">
                <a:extLst>
                  <a:ext uri="{FF2B5EF4-FFF2-40B4-BE49-F238E27FC236}">
                    <a16:creationId xmlns:a16="http://schemas.microsoft.com/office/drawing/2014/main" id="{3231A68B-8264-C970-AAE2-577D48B31FAD}"/>
                  </a:ext>
                </a:extLst>
              </p:cNvPr>
              <p:cNvSpPr/>
              <p:nvPr/>
            </p:nvSpPr>
            <p:spPr>
              <a:xfrm>
                <a:off x="3476921" y="9977721"/>
                <a:ext cx="2051687" cy="677108"/>
              </a:xfrm>
              <a:prstGeom prst="rect">
                <a:avLst/>
              </a:prstGeom>
              <a:noFill/>
              <a:ln>
                <a:noFill/>
              </a:ln>
            </p:spPr>
            <p:txBody>
              <a:bodyPr wrap="squar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w="0"/>
                    <a:effectLst/>
                    <a:uLnTx/>
                    <a:uFillTx/>
                    <a:latin typeface="07ロゴたいぷゴシック7" panose="02000600000000000000" pitchFamily="50" charset="-128"/>
                    <a:ea typeface="07ロゴたいぷゴシック7" panose="02000600000000000000" pitchFamily="50" charset="-128"/>
                  </a:rPr>
                  <a:t>福岡県よろず支援拠点に</a:t>
                </a:r>
                <a:endParaRPr kumimoji="0" lang="en-US" altLang="ja-JP" sz="1000" b="0" i="0" u="none" strike="noStrike" kern="0" cap="none" spc="0" normalizeH="0" baseline="0" noProof="0" dirty="0">
                  <a:ln w="0"/>
                  <a:effectLst/>
                  <a:uLnTx/>
                  <a:uFillTx/>
                  <a:latin typeface="07ロゴたいぷゴシック7" panose="02000600000000000000" pitchFamily="50" charset="-128"/>
                  <a:ea typeface="07ロゴたいぷゴシック7" panose="020006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w="0"/>
                    <a:effectLst/>
                    <a:uLnTx/>
                    <a:uFillTx/>
                    <a:latin typeface="07ロゴたいぷゴシック7" panose="02000600000000000000" pitchFamily="50" charset="-128"/>
                    <a:ea typeface="07ロゴたいぷゴシック7" panose="02000600000000000000" pitchFamily="50" charset="-128"/>
                  </a:rPr>
                  <a:t>お</a:t>
                </a:r>
                <a:r>
                  <a:rPr kumimoji="0" lang="ja-JP" altLang="en-US" sz="1000" b="0" i="0" u="none" strike="noStrike" kern="0" cap="none" spc="0" normalizeH="0" baseline="0" noProof="0" dirty="0">
                    <a:ln w="0"/>
                    <a:solidFill>
                      <a:srgbClr val="FF0000"/>
                    </a:solidFill>
                    <a:effectLst/>
                    <a:uLnTx/>
                    <a:uFillTx/>
                    <a:latin typeface="07ロゴたいぷゴシック7" panose="02000600000000000000" pitchFamily="50" charset="-128"/>
                    <a:ea typeface="07ロゴたいぷゴシック7" panose="02000600000000000000" pitchFamily="50" charset="-128"/>
                  </a:rPr>
                  <a:t>電話</a:t>
                </a:r>
                <a:r>
                  <a:rPr kumimoji="0" lang="ja-JP" altLang="en-US" sz="1000" b="0" i="0" u="none" strike="noStrike" kern="0" cap="none" spc="0" normalizeH="0" baseline="0" noProof="0" dirty="0">
                    <a:ln w="0"/>
                    <a:effectLst/>
                    <a:uLnTx/>
                    <a:uFillTx/>
                    <a:latin typeface="07ロゴたいぷゴシック7" panose="02000600000000000000" pitchFamily="50" charset="-128"/>
                    <a:ea typeface="07ロゴたいぷゴシック7" panose="02000600000000000000" pitchFamily="50" charset="-128"/>
                  </a:rPr>
                  <a:t>ください</a:t>
                </a:r>
                <a:endParaRPr kumimoji="0" lang="en-US" altLang="ja-JP" sz="1000" b="0" i="0" u="none" strike="noStrike" kern="0" cap="none" spc="0" normalizeH="0" baseline="0" noProof="0" dirty="0">
                  <a:ln w="0"/>
                  <a:effectLst/>
                  <a:uLnTx/>
                  <a:uFillTx/>
                  <a:latin typeface="07ロゴたいぷゴシック7" panose="02000600000000000000" pitchFamily="50" charset="-128"/>
                  <a:ea typeface="07ロゴたいぷゴシック7" panose="020006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900" b="1" i="0" u="none" strike="noStrike" kern="0" cap="none" spc="0" normalizeH="0" baseline="0" noProof="0" dirty="0">
                    <a:ln w="0"/>
                    <a:solidFill>
                      <a:prstClr val="black"/>
                    </a:solidFill>
                    <a:effectLst/>
                    <a:uLnTx/>
                    <a:uFillTx/>
                    <a:latin typeface="07ロゴたいぷゴシック7" panose="02000600000000000000" pitchFamily="50" charset="-128"/>
                    <a:ea typeface="07ロゴたいぷゴシック7" panose="02000600000000000000" pitchFamily="50" charset="-128"/>
                  </a:rPr>
                  <a:t>TEL</a:t>
                </a:r>
                <a:r>
                  <a:rPr kumimoji="0" lang="ja-JP" altLang="en-US" sz="900" b="1" kern="0" dirty="0">
                    <a:ln w="0"/>
                    <a:solidFill>
                      <a:prstClr val="black"/>
                    </a:solidFill>
                    <a:latin typeface="07ロゴたいぷゴシック7" panose="02000600000000000000" pitchFamily="50" charset="-128"/>
                    <a:ea typeface="07ロゴたいぷゴシック7" panose="02000600000000000000" pitchFamily="50" charset="-128"/>
                  </a:rPr>
                  <a:t>：</a:t>
                </a:r>
                <a:r>
                  <a:rPr kumimoji="0" lang="en-US" altLang="ja-JP" sz="1400" b="1" i="0" u="none" strike="noStrike" kern="0" cap="none" spc="0" normalizeH="0" baseline="0" noProof="0" dirty="0">
                    <a:ln w="0"/>
                    <a:solidFill>
                      <a:srgbClr val="FF0000"/>
                    </a:solidFill>
                    <a:effectLst/>
                    <a:uLnTx/>
                    <a:uFillTx/>
                    <a:latin typeface="07ロゴたいぷゴシック7" panose="02000600000000000000" pitchFamily="50" charset="-128"/>
                    <a:ea typeface="07ロゴたいぷゴシック7" panose="02000600000000000000" pitchFamily="50" charset="-128"/>
                  </a:rPr>
                  <a:t>092-622-7809</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w="0"/>
                    <a:solidFill>
                      <a:prstClr val="black">
                        <a:lumMod val="85000"/>
                        <a:lumOff val="15000"/>
                      </a:prstClr>
                    </a:solidFill>
                    <a:effectLst/>
                    <a:uLnTx/>
                    <a:uFillTx/>
                    <a:latin typeface="07ロゴたいぷゴシック7" panose="02000600000000000000" pitchFamily="50" charset="-128"/>
                    <a:ea typeface="07ロゴたいぷゴシック7" panose="02000600000000000000" pitchFamily="50" charset="-128"/>
                  </a:rPr>
                  <a:t>      </a:t>
                </a:r>
                <a:r>
                  <a:rPr kumimoji="0" lang="ja-JP" altLang="en-US" sz="800" b="0" i="0" u="none" strike="noStrike" kern="0" cap="none" spc="0" normalizeH="0" baseline="0" noProof="0" dirty="0">
                    <a:ln w="0"/>
                    <a:effectLst/>
                    <a:uLnTx/>
                    <a:uFillTx/>
                    <a:latin typeface="07ロゴたいぷゴシック7" panose="02000600000000000000" pitchFamily="50" charset="-128"/>
                    <a:ea typeface="07ロゴたいぷゴシック7" panose="02000600000000000000" pitchFamily="50" charset="-128"/>
                  </a:rPr>
                  <a:t>（受付時間：平日</a:t>
                </a:r>
                <a:r>
                  <a:rPr kumimoji="0" lang="en-US" altLang="ja-JP" sz="800" b="0" i="0" u="none" strike="noStrike" kern="0" cap="none" spc="0" normalizeH="0" baseline="0" noProof="0" dirty="0">
                    <a:ln w="0"/>
                    <a:effectLst/>
                    <a:uLnTx/>
                    <a:uFillTx/>
                    <a:latin typeface="07ロゴたいぷゴシック7" panose="02000600000000000000" pitchFamily="50" charset="-128"/>
                    <a:ea typeface="07ロゴたいぷゴシック7" panose="02000600000000000000" pitchFamily="50" charset="-128"/>
                  </a:rPr>
                  <a:t>9</a:t>
                </a:r>
                <a:r>
                  <a:rPr kumimoji="0" lang="ja-JP" altLang="en-US" sz="800" b="0" i="0" u="none" strike="noStrike" kern="0" cap="none" spc="0" normalizeH="0" baseline="0" noProof="0" dirty="0">
                    <a:ln w="0"/>
                    <a:effectLst/>
                    <a:uLnTx/>
                    <a:uFillTx/>
                    <a:latin typeface="07ロゴたいぷゴシック7" panose="02000600000000000000" pitchFamily="50" charset="-128"/>
                    <a:ea typeface="07ロゴたいぷゴシック7" panose="02000600000000000000" pitchFamily="50" charset="-128"/>
                  </a:rPr>
                  <a:t>：</a:t>
                </a:r>
                <a:r>
                  <a:rPr kumimoji="0" lang="en-US" altLang="ja-JP" sz="800" b="0" i="0" u="none" strike="noStrike" kern="0" cap="none" spc="0" normalizeH="0" baseline="0" noProof="0" dirty="0">
                    <a:ln w="0"/>
                    <a:effectLst/>
                    <a:uLnTx/>
                    <a:uFillTx/>
                    <a:latin typeface="07ロゴたいぷゴシック7" panose="02000600000000000000" pitchFamily="50" charset="-128"/>
                    <a:ea typeface="07ロゴたいぷゴシック7" panose="02000600000000000000" pitchFamily="50" charset="-128"/>
                  </a:rPr>
                  <a:t>00</a:t>
                </a:r>
                <a:r>
                  <a:rPr kumimoji="0" lang="ja-JP" altLang="en-US" sz="800" b="0" i="0" u="none" strike="noStrike" kern="0" cap="none" spc="0" normalizeH="0" baseline="0" noProof="0" dirty="0">
                    <a:ln w="0"/>
                    <a:effectLst/>
                    <a:uLnTx/>
                    <a:uFillTx/>
                    <a:latin typeface="07ロゴたいぷゴシック7" panose="02000600000000000000" pitchFamily="50" charset="-128"/>
                    <a:ea typeface="07ロゴたいぷゴシック7" panose="02000600000000000000" pitchFamily="50" charset="-128"/>
                  </a:rPr>
                  <a:t>～</a:t>
                </a:r>
                <a:r>
                  <a:rPr kumimoji="0" lang="en-US" altLang="ja-JP" sz="800" b="0" i="0" u="none" strike="noStrike" kern="0" cap="none" spc="0" normalizeH="0" baseline="0" noProof="0" dirty="0">
                    <a:ln w="0"/>
                    <a:effectLst/>
                    <a:uLnTx/>
                    <a:uFillTx/>
                    <a:latin typeface="07ロゴたいぷゴシック7" panose="02000600000000000000" pitchFamily="50" charset="-128"/>
                    <a:ea typeface="07ロゴたいぷゴシック7" panose="02000600000000000000" pitchFamily="50" charset="-128"/>
                  </a:rPr>
                  <a:t>16</a:t>
                </a:r>
                <a:r>
                  <a:rPr kumimoji="0" lang="ja-JP" altLang="en-US" sz="800" b="0" i="0" u="none" strike="noStrike" kern="0" cap="none" spc="0" normalizeH="0" baseline="0" noProof="0" dirty="0">
                    <a:ln w="0"/>
                    <a:effectLst/>
                    <a:uLnTx/>
                    <a:uFillTx/>
                    <a:latin typeface="07ロゴたいぷゴシック7" panose="02000600000000000000" pitchFamily="50" charset="-128"/>
                    <a:ea typeface="07ロゴたいぷゴシック7" panose="02000600000000000000" pitchFamily="50" charset="-128"/>
                  </a:rPr>
                  <a:t>：</a:t>
                </a:r>
                <a:r>
                  <a:rPr kumimoji="0" lang="en-US" altLang="ja-JP" sz="800" b="0" i="0" u="none" strike="noStrike" kern="0" cap="none" spc="0" normalizeH="0" baseline="0" noProof="0" dirty="0">
                    <a:ln w="0"/>
                    <a:effectLst/>
                    <a:uLnTx/>
                    <a:uFillTx/>
                    <a:latin typeface="07ロゴたいぷゴシック7" panose="02000600000000000000" pitchFamily="50" charset="-128"/>
                    <a:ea typeface="07ロゴたいぷゴシック7" panose="02000600000000000000" pitchFamily="50" charset="-128"/>
                  </a:rPr>
                  <a:t>00</a:t>
                </a:r>
                <a:r>
                  <a:rPr kumimoji="0" lang="ja-JP" altLang="en-US" sz="900" b="0" i="0" u="none" strike="noStrike" kern="0" cap="none" spc="0" normalizeH="0" baseline="0" noProof="0" dirty="0">
                    <a:ln w="0"/>
                    <a:effectLst/>
                    <a:uLnTx/>
                    <a:uFillTx/>
                    <a:latin typeface="07ロゴたいぷゴシック7" panose="02000600000000000000" pitchFamily="50" charset="-128"/>
                    <a:ea typeface="07ロゴたいぷゴシック7" panose="02000600000000000000" pitchFamily="50" charset="-128"/>
                  </a:rPr>
                  <a:t>）</a:t>
                </a:r>
                <a:endParaRPr kumimoji="0" lang="en-US" altLang="ja-JP" sz="900" b="0" i="0" u="none" strike="noStrike" kern="0" cap="none" spc="0" normalizeH="0" baseline="0" noProof="0" dirty="0">
                  <a:ln w="0"/>
                  <a:effectLst/>
                  <a:uLnTx/>
                  <a:uFillTx/>
                  <a:latin typeface="07ロゴたいぷゴシック7" panose="02000600000000000000" pitchFamily="50" charset="-128"/>
                  <a:ea typeface="07ロゴたいぷゴシック7" panose="020006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00" b="0" i="0" u="none" strike="noStrike" kern="0" cap="none" spc="0" normalizeH="0" baseline="0" noProof="0" dirty="0">
                  <a:ln w="0"/>
                  <a:solidFill>
                    <a:prstClr val="black">
                      <a:lumMod val="85000"/>
                      <a:lumOff val="15000"/>
                    </a:prstClr>
                  </a:solidFill>
                  <a:effectLst/>
                  <a:uLnTx/>
                  <a:uFillTx/>
                  <a:latin typeface="07ロゴたいぷゴシック7" panose="02000600000000000000" pitchFamily="50" charset="-128"/>
                  <a:ea typeface="07ロゴたいぷゴシック7" panose="02000600000000000000" pitchFamily="50" charset="-128"/>
                </a:endParaRPr>
              </a:p>
            </p:txBody>
          </p:sp>
          <p:sp>
            <p:nvSpPr>
              <p:cNvPr id="98" name="角丸四角形 262">
                <a:extLst>
                  <a:ext uri="{FF2B5EF4-FFF2-40B4-BE49-F238E27FC236}">
                    <a16:creationId xmlns:a16="http://schemas.microsoft.com/office/drawing/2014/main" id="{91278543-1C67-8B6D-4CBA-ACA763C94075}"/>
                  </a:ext>
                </a:extLst>
              </p:cNvPr>
              <p:cNvSpPr/>
              <p:nvPr/>
            </p:nvSpPr>
            <p:spPr>
              <a:xfrm>
                <a:off x="3189200" y="9662361"/>
                <a:ext cx="899372" cy="290878"/>
              </a:xfrm>
              <a:prstGeom prst="roundRect">
                <a:avLst/>
              </a:prstGeom>
              <a:solidFill>
                <a:srgbClr val="0752F9"/>
              </a:solidFill>
              <a:ln w="12700" cap="flat" cmpd="sng" algn="ctr">
                <a:noFill/>
                <a:prstDash val="solid"/>
                <a:miter lim="800000"/>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prstClr val="white"/>
                    </a:solidFill>
                    <a:effectLst/>
                    <a:uLnTx/>
                    <a:uFillTx/>
                    <a:latin typeface="07ロゴたいぷゴシック7" panose="02000600000000000000" pitchFamily="50" charset="-128"/>
                    <a:ea typeface="07ロゴたいぷゴシック7" panose="02000600000000000000" pitchFamily="50" charset="-128"/>
                  </a:rPr>
                  <a:t>個別相談申込</a:t>
                </a:r>
              </a:p>
            </p:txBody>
          </p:sp>
          <p:sp>
            <p:nvSpPr>
              <p:cNvPr id="99" name="テキスト ボックス 98">
                <a:extLst>
                  <a:ext uri="{FF2B5EF4-FFF2-40B4-BE49-F238E27FC236}">
                    <a16:creationId xmlns:a16="http://schemas.microsoft.com/office/drawing/2014/main" id="{33E7FF67-822F-87F9-05A4-5C262BCBC8EB}"/>
                  </a:ext>
                </a:extLst>
              </p:cNvPr>
              <p:cNvSpPr txBox="1"/>
              <p:nvPr/>
            </p:nvSpPr>
            <p:spPr>
              <a:xfrm>
                <a:off x="3097881" y="10410511"/>
                <a:ext cx="661696"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effectLst/>
                    <a:uLnTx/>
                    <a:uFillTx/>
                    <a:latin typeface="07ロゴたいぷゴシック7" panose="02000600000000000000" pitchFamily="50" charset="-128"/>
                    <a:ea typeface="07ロゴたいぷゴシック7" panose="02000600000000000000" pitchFamily="50" charset="-128"/>
                  </a:rPr>
                  <a:t>電話</a:t>
                </a:r>
              </a:p>
            </p:txBody>
          </p:sp>
          <p:pic>
            <p:nvPicPr>
              <p:cNvPr id="100" name="図 99">
                <a:extLst>
                  <a:ext uri="{FF2B5EF4-FFF2-40B4-BE49-F238E27FC236}">
                    <a16:creationId xmlns:a16="http://schemas.microsoft.com/office/drawing/2014/main" id="{083367D8-B38A-CEE5-B2CC-844DAA8EB4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3628" y="10087703"/>
                <a:ext cx="254907" cy="254907"/>
              </a:xfrm>
              <a:prstGeom prst="rect">
                <a:avLst/>
              </a:prstGeom>
            </p:spPr>
          </p:pic>
        </p:grpSp>
        <p:grpSp>
          <p:nvGrpSpPr>
            <p:cNvPr id="85" name="グループ化 84">
              <a:extLst>
                <a:ext uri="{FF2B5EF4-FFF2-40B4-BE49-F238E27FC236}">
                  <a16:creationId xmlns:a16="http://schemas.microsoft.com/office/drawing/2014/main" id="{70FF4AA8-F0C0-9EF3-6E2F-EC3ADC25ACC1}"/>
                </a:ext>
              </a:extLst>
            </p:cNvPr>
            <p:cNvGrpSpPr/>
            <p:nvPr/>
          </p:nvGrpSpPr>
          <p:grpSpPr>
            <a:xfrm>
              <a:off x="-6723352" y="2052090"/>
              <a:ext cx="3035889" cy="895142"/>
              <a:chOff x="9204710" y="8742178"/>
              <a:chExt cx="3035889" cy="895142"/>
            </a:xfrm>
          </p:grpSpPr>
          <p:sp>
            <p:nvSpPr>
              <p:cNvPr id="91" name="角丸四角形 56">
                <a:extLst>
                  <a:ext uri="{FF2B5EF4-FFF2-40B4-BE49-F238E27FC236}">
                    <a16:creationId xmlns:a16="http://schemas.microsoft.com/office/drawing/2014/main" id="{0F3918D2-5C35-0505-F7CB-F739FCD55878}"/>
                  </a:ext>
                </a:extLst>
              </p:cNvPr>
              <p:cNvSpPr/>
              <p:nvPr/>
            </p:nvSpPr>
            <p:spPr>
              <a:xfrm>
                <a:off x="9298302" y="8753910"/>
                <a:ext cx="899372" cy="290878"/>
              </a:xfrm>
              <a:prstGeom prst="roundRect">
                <a:avLst/>
              </a:prstGeom>
              <a:solidFill>
                <a:srgbClr val="0752F9"/>
              </a:solidFill>
              <a:ln w="12700" cap="flat" cmpd="sng" algn="ctr">
                <a:noFill/>
                <a:prstDash val="solid"/>
                <a:miter lim="800000"/>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prstClr val="white"/>
                    </a:solidFill>
                    <a:effectLst/>
                    <a:uLnTx/>
                    <a:uFillTx/>
                    <a:latin typeface="07ロゴたいぷゴシック7" panose="02000600000000000000" pitchFamily="50" charset="-128"/>
                    <a:ea typeface="07ロゴたいぷゴシック7" panose="02000600000000000000" pitchFamily="50" charset="-128"/>
                  </a:rPr>
                  <a:t>セミナー申込</a:t>
                </a:r>
              </a:p>
            </p:txBody>
          </p:sp>
          <p:sp>
            <p:nvSpPr>
              <p:cNvPr id="92" name="正方形/長方形 91">
                <a:extLst>
                  <a:ext uri="{FF2B5EF4-FFF2-40B4-BE49-F238E27FC236}">
                    <a16:creationId xmlns:a16="http://schemas.microsoft.com/office/drawing/2014/main" id="{9156FAD4-EBAD-A6C1-4386-6C3966DEDADF}"/>
                  </a:ext>
                </a:extLst>
              </p:cNvPr>
              <p:cNvSpPr/>
              <p:nvPr/>
            </p:nvSpPr>
            <p:spPr>
              <a:xfrm>
                <a:off x="10231695" y="8742178"/>
                <a:ext cx="2008904" cy="393762"/>
              </a:xfrm>
              <a:prstGeom prst="rect">
                <a:avLst/>
              </a:prstGeom>
              <a:noFill/>
              <a:ln>
                <a:noFill/>
              </a:ln>
            </p:spPr>
            <p:txBody>
              <a:bodyPr wrap="square" lIns="0" tIns="0" rIns="0" bIns="0">
                <a:spAutoFit/>
              </a:bodyPr>
              <a:lstStyle/>
              <a:p>
                <a:pPr marL="0" marR="0" lvl="0" indent="0" defTabSz="914400" eaLnBrk="1" fontAlgn="auto" latinLnBrk="0" hangingPunct="1">
                  <a:lnSpc>
                    <a:spcPts val="1600"/>
                  </a:lnSpc>
                  <a:spcBef>
                    <a:spcPts val="0"/>
                  </a:spcBef>
                  <a:spcAft>
                    <a:spcPts val="0"/>
                  </a:spcAft>
                  <a:buClrTx/>
                  <a:buSzTx/>
                  <a:buFontTx/>
                  <a:buNone/>
                  <a:tabLst/>
                  <a:defRPr/>
                </a:pPr>
                <a:r>
                  <a:rPr kumimoji="0" lang="ja-JP" altLang="en-US" sz="1000" b="0" i="0" u="none" strike="noStrike" kern="0" cap="none" spc="0" normalizeH="0" baseline="0" noProof="0" dirty="0">
                    <a:ln w="0"/>
                    <a:effectLst/>
                    <a:uLnTx/>
                    <a:uFillTx/>
                    <a:latin typeface="07ロゴたいぷゴシック7" panose="02000600000000000000" pitchFamily="50" charset="-128"/>
                    <a:ea typeface="07ロゴたいぷゴシック7" panose="02000600000000000000" pitchFamily="50" charset="-128"/>
                  </a:rPr>
                  <a:t>福岡県よろず支援拠点 </a:t>
                </a:r>
                <a:endParaRPr kumimoji="0" lang="en-US" altLang="ja-JP" sz="1000" b="0" i="0" u="none" strike="noStrike" kern="0" cap="none" spc="0" normalizeH="0" baseline="0" noProof="0" dirty="0">
                  <a:ln w="0"/>
                  <a:effectLst/>
                  <a:uLnTx/>
                  <a:uFillTx/>
                  <a:latin typeface="07ロゴたいぷゴシック7" panose="02000600000000000000" pitchFamily="50" charset="-128"/>
                  <a:ea typeface="07ロゴたいぷゴシック7" panose="02000600000000000000" pitchFamily="50" charset="-128"/>
                </a:endParaRPr>
              </a:p>
              <a:p>
                <a:pPr marL="0" marR="0" lvl="0" indent="0" defTabSz="914400" eaLnBrk="1" fontAlgn="auto" latinLnBrk="0" hangingPunct="1">
                  <a:lnSpc>
                    <a:spcPts val="1600"/>
                  </a:lnSpc>
                  <a:spcBef>
                    <a:spcPts val="0"/>
                  </a:spcBef>
                  <a:spcAft>
                    <a:spcPts val="0"/>
                  </a:spcAft>
                  <a:buClrTx/>
                  <a:buSzTx/>
                  <a:buFontTx/>
                  <a:buNone/>
                  <a:tabLst/>
                  <a:defRPr/>
                </a:pPr>
                <a:r>
                  <a:rPr kumimoji="0" lang="ja-JP" altLang="en-US" sz="1000" b="0" i="0" u="none" strike="noStrike" kern="0" cap="none" spc="0" normalizeH="0" baseline="0" noProof="0" dirty="0">
                    <a:ln w="0"/>
                    <a:solidFill>
                      <a:srgbClr val="FF0000"/>
                    </a:solidFill>
                    <a:effectLst/>
                    <a:uLnTx/>
                    <a:uFillTx/>
                    <a:latin typeface="07ロゴたいぷゴシック7" panose="02000600000000000000" pitchFamily="50" charset="-128"/>
                    <a:ea typeface="07ロゴたいぷゴシック7" panose="02000600000000000000" pitchFamily="50" charset="-128"/>
                  </a:rPr>
                  <a:t>ホームページ</a:t>
                </a:r>
                <a:r>
                  <a:rPr kumimoji="0" lang="ja-JP" altLang="en-US" sz="1000" b="0" i="0" u="none" strike="noStrike" kern="0" cap="none" spc="0" normalizeH="0" baseline="0" noProof="0" dirty="0">
                    <a:ln w="0"/>
                    <a:effectLst/>
                    <a:uLnTx/>
                    <a:uFillTx/>
                    <a:latin typeface="07ロゴたいぷゴシック7" panose="02000600000000000000" pitchFamily="50" charset="-128"/>
                    <a:ea typeface="07ロゴたいぷゴシック7" panose="02000600000000000000" pitchFamily="50" charset="-128"/>
                  </a:rPr>
                  <a:t>の申込フォームから</a:t>
                </a:r>
                <a:endParaRPr kumimoji="0" lang="en-US" altLang="ja-JP" sz="1000" b="0" i="0" u="none" strike="noStrike" kern="0" cap="none" spc="0" normalizeH="0" baseline="0" noProof="0" dirty="0">
                  <a:ln w="0"/>
                  <a:effectLst/>
                  <a:uLnTx/>
                  <a:uFillTx/>
                  <a:latin typeface="07ロゴたいぷゴシック7" panose="02000600000000000000" pitchFamily="50" charset="-128"/>
                  <a:ea typeface="07ロゴたいぷゴシック7" panose="02000600000000000000" pitchFamily="50" charset="-128"/>
                </a:endParaRPr>
              </a:p>
            </p:txBody>
          </p:sp>
          <p:grpSp>
            <p:nvGrpSpPr>
              <p:cNvPr id="93" name="グループ化 92">
                <a:extLst>
                  <a:ext uri="{FF2B5EF4-FFF2-40B4-BE49-F238E27FC236}">
                    <a16:creationId xmlns:a16="http://schemas.microsoft.com/office/drawing/2014/main" id="{2B4482F6-C891-14F5-EFA4-3DEB8D6E74A0}"/>
                  </a:ext>
                </a:extLst>
              </p:cNvPr>
              <p:cNvGrpSpPr/>
              <p:nvPr/>
            </p:nvGrpSpPr>
            <p:grpSpPr>
              <a:xfrm>
                <a:off x="9204710" y="9041466"/>
                <a:ext cx="1293920" cy="595854"/>
                <a:chOff x="-7283231" y="-729396"/>
                <a:chExt cx="1352546" cy="561740"/>
              </a:xfrm>
            </p:grpSpPr>
            <p:pic>
              <p:nvPicPr>
                <p:cNvPr id="94" name="図 93">
                  <a:extLst>
                    <a:ext uri="{FF2B5EF4-FFF2-40B4-BE49-F238E27FC236}">
                      <a16:creationId xmlns:a16="http://schemas.microsoft.com/office/drawing/2014/main" id="{15C73F6A-215D-5161-799E-0263B16274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8329" y="-729396"/>
                  <a:ext cx="419354" cy="398566"/>
                </a:xfrm>
                <a:prstGeom prst="rect">
                  <a:avLst/>
                </a:prstGeom>
              </p:spPr>
            </p:pic>
            <p:pic>
              <p:nvPicPr>
                <p:cNvPr id="95" name="図 94">
                  <a:extLst>
                    <a:ext uri="{FF2B5EF4-FFF2-40B4-BE49-F238E27FC236}">
                      <a16:creationId xmlns:a16="http://schemas.microsoft.com/office/drawing/2014/main" id="{B6E82A3B-EAEF-CEC4-33B7-7CC10E7859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9851" y="-643053"/>
                  <a:ext cx="266533" cy="253320"/>
                </a:xfrm>
                <a:prstGeom prst="rect">
                  <a:avLst/>
                </a:prstGeom>
              </p:spPr>
            </p:pic>
            <p:sp>
              <p:nvSpPr>
                <p:cNvPr id="96" name="テキスト ボックス 95">
                  <a:extLst>
                    <a:ext uri="{FF2B5EF4-FFF2-40B4-BE49-F238E27FC236}">
                      <a16:creationId xmlns:a16="http://schemas.microsoft.com/office/drawing/2014/main" id="{E055C24E-97BE-7027-19BB-2225762D583B}"/>
                    </a:ext>
                  </a:extLst>
                </p:cNvPr>
                <p:cNvSpPr txBox="1"/>
                <p:nvPr/>
              </p:nvSpPr>
              <p:spPr>
                <a:xfrm>
                  <a:off x="-7283231" y="-407035"/>
                  <a:ext cx="1352546" cy="23937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effectLst/>
                      <a:uLnTx/>
                      <a:uFillTx/>
                      <a:latin typeface="07ロゴたいぷゴシック7" panose="02000600000000000000" pitchFamily="50" charset="-128"/>
                      <a:ea typeface="07ロゴたいぷゴシック7" panose="02000600000000000000" pitchFamily="50" charset="-128"/>
                    </a:rPr>
                    <a:t>インターネット</a:t>
                  </a:r>
                </a:p>
              </p:txBody>
            </p:sp>
          </p:grpSp>
        </p:grpSp>
        <p:pic>
          <p:nvPicPr>
            <p:cNvPr id="86" name="図 85">
              <a:extLst>
                <a:ext uri="{FF2B5EF4-FFF2-40B4-BE49-F238E27FC236}">
                  <a16:creationId xmlns:a16="http://schemas.microsoft.com/office/drawing/2014/main" id="{CF851B61-EBE3-BEDE-ECD9-D62991096E64}"/>
                </a:ext>
              </a:extLst>
            </p:cNvPr>
            <p:cNvPicPr>
              <a:picLocks noChangeAspect="1"/>
            </p:cNvPicPr>
            <p:nvPr/>
          </p:nvPicPr>
          <p:blipFill>
            <a:blip r:embed="rId6"/>
            <a:stretch>
              <a:fillRect/>
            </a:stretch>
          </p:blipFill>
          <p:spPr>
            <a:xfrm>
              <a:off x="-5574131" y="2693900"/>
              <a:ext cx="1196270" cy="208890"/>
            </a:xfrm>
            <a:prstGeom prst="rect">
              <a:avLst/>
            </a:prstGeom>
          </p:spPr>
        </p:pic>
        <p:sp>
          <p:nvSpPr>
            <p:cNvPr id="87" name="テキスト ボックス 86">
              <a:extLst>
                <a:ext uri="{FF2B5EF4-FFF2-40B4-BE49-F238E27FC236}">
                  <a16:creationId xmlns:a16="http://schemas.microsoft.com/office/drawing/2014/main" id="{9585D977-C7FB-C2DB-7458-59F294BABF55}"/>
                </a:ext>
              </a:extLst>
            </p:cNvPr>
            <p:cNvSpPr txBox="1"/>
            <p:nvPr/>
          </p:nvSpPr>
          <p:spPr>
            <a:xfrm>
              <a:off x="-5521487" y="2733979"/>
              <a:ext cx="793101" cy="107722"/>
            </a:xfrm>
            <a:prstGeom prst="rect">
              <a:avLst/>
            </a:prstGeom>
            <a:solidFill>
              <a:schemeClr val="bg1"/>
            </a:solidFill>
          </p:spPr>
          <p:txBody>
            <a:bodyPr wrap="square" lIns="0" tIns="0" rIns="0" bIns="0" rtlCol="0">
              <a:spAutoFit/>
            </a:bodyPr>
            <a:lstStyle/>
            <a:p>
              <a:r>
                <a:rPr lang="ja-JP" altLang="en-US" sz="700" b="1" spc="300" dirty="0">
                  <a:latin typeface="07やさしさゴシック" panose="02000600000000000000" pitchFamily="2" charset="-128"/>
                  <a:ea typeface="07やさしさゴシック" panose="02000600000000000000" pitchFamily="2" charset="-128"/>
                </a:rPr>
                <a:t>北九州よろず</a:t>
              </a:r>
              <a:endParaRPr kumimoji="1" lang="ja-JP" altLang="en-US" sz="700" b="1" spc="300" dirty="0">
                <a:latin typeface="07やさしさゴシック" panose="02000600000000000000" pitchFamily="2" charset="-128"/>
                <a:ea typeface="07やさしさゴシック" panose="02000600000000000000" pitchFamily="2" charset="-128"/>
              </a:endParaRPr>
            </a:p>
          </p:txBody>
        </p:sp>
        <p:pic>
          <p:nvPicPr>
            <p:cNvPr id="88" name="図 87">
              <a:extLst>
                <a:ext uri="{FF2B5EF4-FFF2-40B4-BE49-F238E27FC236}">
                  <a16:creationId xmlns:a16="http://schemas.microsoft.com/office/drawing/2014/main" id="{9E2F1479-5AC1-3D12-DA10-DFA4F09E88D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84937" y="2554261"/>
              <a:ext cx="504000" cy="504000"/>
            </a:xfrm>
            <a:prstGeom prst="rect">
              <a:avLst/>
            </a:prstGeom>
          </p:spPr>
        </p:pic>
        <p:sp>
          <p:nvSpPr>
            <p:cNvPr id="89" name="円形吹き出し 800">
              <a:extLst>
                <a:ext uri="{FF2B5EF4-FFF2-40B4-BE49-F238E27FC236}">
                  <a16:creationId xmlns:a16="http://schemas.microsoft.com/office/drawing/2014/main" id="{9807BD28-0B24-6A10-9E0B-D0B78764798C}"/>
                </a:ext>
              </a:extLst>
            </p:cNvPr>
            <p:cNvSpPr/>
            <p:nvPr/>
          </p:nvSpPr>
          <p:spPr>
            <a:xfrm>
              <a:off x="-4800835" y="3148900"/>
              <a:ext cx="1019897" cy="458125"/>
            </a:xfrm>
            <a:prstGeom prst="wedgeEllipseCallout">
              <a:avLst>
                <a:gd name="adj1" fmla="val -58410"/>
                <a:gd name="adj2" fmla="val -22411"/>
              </a:avLst>
            </a:prstGeom>
            <a:solidFill>
              <a:srgbClr val="FFFF00"/>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20663" rtl="0" eaLnBrk="1" fontAlgn="auto" latinLnBrk="0" hangingPunct="1">
                <a:lnSpc>
                  <a:spcPct val="100000"/>
                </a:lnSpc>
                <a:spcBef>
                  <a:spcPts val="0"/>
                </a:spcBef>
                <a:spcAft>
                  <a:spcPts val="0"/>
                </a:spcAft>
                <a:buClrTx/>
                <a:buSzTx/>
                <a:buFontTx/>
                <a:buNone/>
                <a:tabLst/>
                <a:defRPr/>
              </a:pPr>
              <a:endParaRPr kumimoji="1" lang="ja-JP" altLang="en-US" sz="3659"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90" name="テキスト ボックス 89">
              <a:extLst>
                <a:ext uri="{FF2B5EF4-FFF2-40B4-BE49-F238E27FC236}">
                  <a16:creationId xmlns:a16="http://schemas.microsoft.com/office/drawing/2014/main" id="{516D374D-6458-6CF9-4B9B-712FBE30CE62}"/>
                </a:ext>
              </a:extLst>
            </p:cNvPr>
            <p:cNvSpPr txBox="1"/>
            <p:nvPr/>
          </p:nvSpPr>
          <p:spPr>
            <a:xfrm>
              <a:off x="-4721670" y="3239462"/>
              <a:ext cx="956185" cy="276999"/>
            </a:xfrm>
            <a:prstGeom prst="rect">
              <a:avLst/>
            </a:prstGeom>
            <a:noFill/>
          </p:spPr>
          <p:txBody>
            <a:bodyPr wrap="square" lIns="0" tIns="0" rIns="0" bIns="0" rtlCol="0">
              <a:spAutoFit/>
            </a:bodyPr>
            <a:lstStyle/>
            <a:p>
              <a:r>
                <a:rPr kumimoji="1" lang="ja-JP" altLang="en-US" sz="900" dirty="0">
                  <a:latin typeface="07やさしさゴシック" panose="02000600000000000000" pitchFamily="2" charset="-128"/>
                  <a:ea typeface="07やさしさゴシック" panose="02000600000000000000" pitchFamily="2" charset="-128"/>
                </a:rPr>
                <a:t>チラシを見たと</a:t>
              </a:r>
              <a:endParaRPr kumimoji="1" lang="en-US" altLang="ja-JP" sz="900" dirty="0">
                <a:latin typeface="07やさしさゴシック" panose="02000600000000000000" pitchFamily="2" charset="-128"/>
                <a:ea typeface="07やさしさゴシック" panose="02000600000000000000" pitchFamily="2" charset="-128"/>
              </a:endParaRPr>
            </a:p>
            <a:p>
              <a:r>
                <a:rPr kumimoji="1" lang="ja-JP" altLang="en-US" sz="900" dirty="0">
                  <a:latin typeface="07やさしさゴシック" panose="02000600000000000000" pitchFamily="2" charset="-128"/>
                  <a:ea typeface="07やさしさゴシック" panose="02000600000000000000" pitchFamily="2" charset="-128"/>
                </a:rPr>
                <a:t>お</a:t>
              </a:r>
              <a:r>
                <a:rPr lang="ja-JP" altLang="en-US" sz="900" dirty="0">
                  <a:latin typeface="07やさしさゴシック" panose="02000600000000000000" pitchFamily="2" charset="-128"/>
                  <a:ea typeface="07やさしさゴシック" panose="02000600000000000000" pitchFamily="2" charset="-128"/>
                </a:rPr>
                <a:t>伝え</a:t>
              </a:r>
              <a:r>
                <a:rPr kumimoji="1" lang="ja-JP" altLang="en-US" sz="900" dirty="0">
                  <a:latin typeface="07やさしさゴシック" panose="02000600000000000000" pitchFamily="2" charset="-128"/>
                  <a:ea typeface="07やさしさゴシック" panose="02000600000000000000" pitchFamily="2" charset="-128"/>
                </a:rPr>
                <a:t>ください！</a:t>
              </a:r>
            </a:p>
          </p:txBody>
        </p:sp>
      </p:grpSp>
      <p:grpSp>
        <p:nvGrpSpPr>
          <p:cNvPr id="101" name="グループ化 100">
            <a:extLst>
              <a:ext uri="{FF2B5EF4-FFF2-40B4-BE49-F238E27FC236}">
                <a16:creationId xmlns:a16="http://schemas.microsoft.com/office/drawing/2014/main" id="{F5826CCB-13E9-AB54-213A-1348B9B72777}"/>
              </a:ext>
            </a:extLst>
          </p:cNvPr>
          <p:cNvGrpSpPr/>
          <p:nvPr/>
        </p:nvGrpSpPr>
        <p:grpSpPr>
          <a:xfrm>
            <a:off x="-3165881" y="5135470"/>
            <a:ext cx="3036564" cy="1834942"/>
            <a:chOff x="222896" y="4714814"/>
            <a:chExt cx="3036564" cy="1834942"/>
          </a:xfrm>
        </p:grpSpPr>
        <p:grpSp>
          <p:nvGrpSpPr>
            <p:cNvPr id="102" name="グループ化 101">
              <a:extLst>
                <a:ext uri="{FF2B5EF4-FFF2-40B4-BE49-F238E27FC236}">
                  <a16:creationId xmlns:a16="http://schemas.microsoft.com/office/drawing/2014/main" id="{C96849A0-7243-A6D6-16DC-9303279DCF28}"/>
                </a:ext>
              </a:extLst>
            </p:cNvPr>
            <p:cNvGrpSpPr/>
            <p:nvPr/>
          </p:nvGrpSpPr>
          <p:grpSpPr>
            <a:xfrm>
              <a:off x="222896" y="4714814"/>
              <a:ext cx="3036564" cy="1834942"/>
              <a:chOff x="6039104" y="6695007"/>
              <a:chExt cx="3036564" cy="1834942"/>
            </a:xfrm>
          </p:grpSpPr>
          <p:sp>
            <p:nvSpPr>
              <p:cNvPr id="104" name="正方形/長方形 103">
                <a:extLst>
                  <a:ext uri="{FF2B5EF4-FFF2-40B4-BE49-F238E27FC236}">
                    <a16:creationId xmlns:a16="http://schemas.microsoft.com/office/drawing/2014/main" id="{1DCE8300-871D-D1EA-E4CA-437999C0D357}"/>
                  </a:ext>
                </a:extLst>
              </p:cNvPr>
              <p:cNvSpPr/>
              <p:nvPr/>
            </p:nvSpPr>
            <p:spPr>
              <a:xfrm>
                <a:off x="6107782" y="8252950"/>
                <a:ext cx="2967886" cy="276999"/>
              </a:xfrm>
              <a:prstGeom prst="rect">
                <a:avLst/>
              </a:prstGeom>
              <a:noFill/>
              <a:ln>
                <a:noFill/>
              </a:ln>
            </p:spPr>
            <p:txBody>
              <a:bodyPr wrap="square" lIns="0" tIns="0" rIns="0" bIns="0">
                <a:spAutoFit/>
              </a:bodyPr>
              <a:lstStyle/>
              <a:p>
                <a:pPr lvl="0" defTabSz="914400">
                  <a:defRPr/>
                </a:pPr>
                <a:r>
                  <a:rPr kumimoji="0" lang="en-US" altLang="ja-JP" sz="900" b="0" i="0" u="none" strike="noStrike" kern="0" cap="none" spc="0" normalizeH="0" baseline="0" noProof="0" dirty="0">
                    <a:ln>
                      <a:noFill/>
                    </a:ln>
                    <a:solidFill>
                      <a:srgbClr val="FF0000"/>
                    </a:solidFill>
                    <a:effectLst/>
                    <a:uLnTx/>
                    <a:uFillTx/>
                    <a:latin typeface="07ロゴたいぷゴシック7" panose="02000600000000000000" pitchFamily="50" charset="-128"/>
                    <a:ea typeface="07ロゴたいぷゴシック7" panose="02000600000000000000" pitchFamily="50" charset="-128"/>
                    <a:cs typeface="源柔ゴシックL Heavy" panose="020B0702020203020207" pitchFamily="50" charset="-128"/>
                  </a:rPr>
                  <a:t>※</a:t>
                </a:r>
                <a:r>
                  <a:rPr kumimoji="0" lang="ja-JP" altLang="en-US" sz="900" b="0" i="0" u="none" strike="noStrike" kern="0" cap="none" spc="0" normalizeH="0" baseline="0" noProof="0" dirty="0">
                    <a:ln>
                      <a:noFill/>
                    </a:ln>
                    <a:solidFill>
                      <a:srgbClr val="FF0000"/>
                    </a:solidFill>
                    <a:effectLst/>
                    <a:uLnTx/>
                    <a:uFillTx/>
                    <a:latin typeface="07ロゴたいぷゴシック7" panose="02000600000000000000" pitchFamily="50" charset="-128"/>
                    <a:ea typeface="07ロゴたいぷゴシック7" panose="02000600000000000000" pitchFamily="50" charset="-128"/>
                    <a:cs typeface="源柔ゴシックL Heavy" panose="020B0702020203020207" pitchFamily="50" charset="-128"/>
                  </a:rPr>
                  <a:t>持ち物、受講条件</a:t>
                </a:r>
                <a:r>
                  <a:rPr kumimoji="0" lang="ja-JP" altLang="en-US" sz="900" kern="0" dirty="0">
                    <a:solidFill>
                      <a:srgbClr val="FF0000"/>
                    </a:solidFill>
                    <a:latin typeface="07ロゴたいぷゴシック7" panose="02000600000000000000" pitchFamily="50" charset="-128"/>
                    <a:ea typeface="07ロゴたいぷゴシック7" panose="02000600000000000000" pitchFamily="50" charset="-128"/>
                    <a:cs typeface="源柔ゴシックL Heavy" panose="020B0702020203020207" pitchFamily="50" charset="-128"/>
                  </a:rPr>
                  <a:t>等セミナーの詳細は</a:t>
                </a:r>
                <a:endParaRPr kumimoji="0" lang="en-US" altLang="ja-JP" sz="900" kern="0" dirty="0">
                  <a:solidFill>
                    <a:srgbClr val="FF0000"/>
                  </a:solidFill>
                  <a:latin typeface="07ロゴたいぷゴシック7" panose="02000600000000000000" pitchFamily="50" charset="-128"/>
                  <a:ea typeface="07ロゴたいぷゴシック7" panose="02000600000000000000" pitchFamily="50" charset="-128"/>
                  <a:cs typeface="源柔ゴシックL Heavy" panose="020B0702020203020207" pitchFamily="50" charset="-128"/>
                </a:endParaRPr>
              </a:p>
              <a:p>
                <a:pPr lvl="0" defTabSz="914400">
                  <a:defRPr/>
                </a:pPr>
                <a:r>
                  <a:rPr kumimoji="0" lang="ja-JP" altLang="en-US" sz="900" b="0" i="0" u="none" strike="noStrike" kern="0" cap="none" spc="0" normalizeH="0" baseline="0" noProof="0" dirty="0">
                    <a:ln>
                      <a:noFill/>
                    </a:ln>
                    <a:solidFill>
                      <a:srgbClr val="FF0000"/>
                    </a:solidFill>
                    <a:effectLst/>
                    <a:uLnTx/>
                    <a:uFillTx/>
                    <a:latin typeface="07ロゴたいぷゴシック7" panose="02000600000000000000" pitchFamily="50" charset="-128"/>
                    <a:ea typeface="07ロゴたいぷゴシック7" panose="02000600000000000000" pitchFamily="50" charset="-128"/>
                    <a:cs typeface="源柔ゴシックL Heavy" panose="020B0702020203020207" pitchFamily="50" charset="-128"/>
                  </a:rPr>
                  <a:t>　ホームページで最新情報をご確認ください。</a:t>
                </a:r>
              </a:p>
            </p:txBody>
          </p:sp>
          <p:sp>
            <p:nvSpPr>
              <p:cNvPr id="105" name="角丸四角形 56">
                <a:extLst>
                  <a:ext uri="{FF2B5EF4-FFF2-40B4-BE49-F238E27FC236}">
                    <a16:creationId xmlns:a16="http://schemas.microsoft.com/office/drawing/2014/main" id="{BDF844A7-C67B-0CDC-8937-6B6EB18CA952}"/>
                  </a:ext>
                </a:extLst>
              </p:cNvPr>
              <p:cNvSpPr/>
              <p:nvPr/>
            </p:nvSpPr>
            <p:spPr>
              <a:xfrm>
                <a:off x="6039104" y="6734830"/>
                <a:ext cx="899372" cy="278614"/>
              </a:xfrm>
              <a:prstGeom prst="roundRect">
                <a:avLst/>
              </a:prstGeom>
              <a:solidFill>
                <a:srgbClr val="0752F9"/>
              </a:solidFill>
              <a:ln w="12700" cap="flat" cmpd="sng" algn="ctr">
                <a:noFill/>
                <a:prstDash val="solid"/>
                <a:miter lim="800000"/>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prstClr val="white"/>
                    </a:solidFill>
                    <a:effectLst/>
                    <a:uLnTx/>
                    <a:uFillTx/>
                    <a:latin typeface="07ロゴたいぷゴシック7" panose="02000600000000000000" pitchFamily="50" charset="-128"/>
                    <a:ea typeface="07ロゴたいぷゴシック7" panose="02000600000000000000" pitchFamily="50" charset="-128"/>
                  </a:rPr>
                  <a:t>アイコン説明</a:t>
                </a:r>
              </a:p>
            </p:txBody>
          </p:sp>
          <p:grpSp>
            <p:nvGrpSpPr>
              <p:cNvPr id="106" name="グループ化 105">
                <a:extLst>
                  <a:ext uri="{FF2B5EF4-FFF2-40B4-BE49-F238E27FC236}">
                    <a16:creationId xmlns:a16="http://schemas.microsoft.com/office/drawing/2014/main" id="{77B1310A-C63D-0099-9C4B-C4F4E883B0F3}"/>
                  </a:ext>
                </a:extLst>
              </p:cNvPr>
              <p:cNvGrpSpPr/>
              <p:nvPr/>
            </p:nvGrpSpPr>
            <p:grpSpPr>
              <a:xfrm>
                <a:off x="6974872" y="7424005"/>
                <a:ext cx="1257370" cy="413425"/>
                <a:chOff x="9268383" y="10126856"/>
                <a:chExt cx="1257370" cy="413425"/>
              </a:xfrm>
            </p:grpSpPr>
            <p:grpSp>
              <p:nvGrpSpPr>
                <p:cNvPr id="122" name="グループ化 121">
                  <a:extLst>
                    <a:ext uri="{FF2B5EF4-FFF2-40B4-BE49-F238E27FC236}">
                      <a16:creationId xmlns:a16="http://schemas.microsoft.com/office/drawing/2014/main" id="{F7819F90-17BC-88A2-5020-1668450E4A2B}"/>
                    </a:ext>
                  </a:extLst>
                </p:cNvPr>
                <p:cNvGrpSpPr/>
                <p:nvPr/>
              </p:nvGrpSpPr>
              <p:grpSpPr>
                <a:xfrm>
                  <a:off x="9268383" y="10126856"/>
                  <a:ext cx="521154" cy="413425"/>
                  <a:chOff x="11070748" y="2330752"/>
                  <a:chExt cx="521154" cy="413425"/>
                </a:xfrm>
              </p:grpSpPr>
              <p:sp>
                <p:nvSpPr>
                  <p:cNvPr id="124" name="角丸四角形 248">
                    <a:extLst>
                      <a:ext uri="{FF2B5EF4-FFF2-40B4-BE49-F238E27FC236}">
                        <a16:creationId xmlns:a16="http://schemas.microsoft.com/office/drawing/2014/main" id="{794CA175-3F18-CE14-7CE7-6296F49BC986}"/>
                      </a:ext>
                    </a:extLst>
                  </p:cNvPr>
                  <p:cNvSpPr/>
                  <p:nvPr/>
                </p:nvSpPr>
                <p:spPr>
                  <a:xfrm>
                    <a:off x="11194104" y="2411525"/>
                    <a:ext cx="280809" cy="261811"/>
                  </a:xfrm>
                  <a:prstGeom prst="roundRect">
                    <a:avLst/>
                  </a:prstGeom>
                  <a:solidFill>
                    <a:srgbClr val="66FFFF"/>
                  </a:solidFill>
                  <a:ln>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700" dirty="0">
                      <a:solidFill>
                        <a:schemeClr val="accent1">
                          <a:lumMod val="60000"/>
                          <a:lumOff val="40000"/>
                        </a:schemeClr>
                      </a:solidFill>
                      <a:latin typeface="07ロゴたいぷゴシック7" panose="02000600000000000000" pitchFamily="50" charset="-128"/>
                      <a:ea typeface="07ロゴたいぷゴシック7" panose="02000600000000000000" pitchFamily="50" charset="-128"/>
                    </a:endParaRPr>
                  </a:p>
                </p:txBody>
              </p:sp>
              <p:sp>
                <p:nvSpPr>
                  <p:cNvPr id="125" name="角丸四角形 250">
                    <a:extLst>
                      <a:ext uri="{FF2B5EF4-FFF2-40B4-BE49-F238E27FC236}">
                        <a16:creationId xmlns:a16="http://schemas.microsoft.com/office/drawing/2014/main" id="{C3F23593-450D-67B7-20B3-928834EDC1DC}"/>
                      </a:ext>
                    </a:extLst>
                  </p:cNvPr>
                  <p:cNvSpPr/>
                  <p:nvPr/>
                </p:nvSpPr>
                <p:spPr>
                  <a:xfrm>
                    <a:off x="11070748" y="2330752"/>
                    <a:ext cx="521154" cy="413425"/>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a:latin typeface="07ロゴたいぷゴシック7" panose="02000600000000000000" pitchFamily="50" charset="-128"/>
                        <a:ea typeface="07ロゴたいぷゴシック7" panose="02000600000000000000" pitchFamily="50" charset="-128"/>
                      </a:rPr>
                      <a:t>受講条件</a:t>
                    </a:r>
                    <a:endParaRPr kumimoji="1" lang="ja-JP" altLang="en-US" sz="800" dirty="0">
                      <a:latin typeface="07ロゴたいぷゴシック7" panose="02000600000000000000" pitchFamily="50" charset="-128"/>
                      <a:ea typeface="07ロゴたいぷゴシック7" panose="02000600000000000000" pitchFamily="50" charset="-128"/>
                    </a:endParaRPr>
                  </a:p>
                </p:txBody>
              </p:sp>
            </p:grpSp>
            <p:sp>
              <p:nvSpPr>
                <p:cNvPr id="123" name="テキスト ボックス 122">
                  <a:extLst>
                    <a:ext uri="{FF2B5EF4-FFF2-40B4-BE49-F238E27FC236}">
                      <a16:creationId xmlns:a16="http://schemas.microsoft.com/office/drawing/2014/main" id="{ABBA3699-F61C-8B9A-71E4-94B7C3C60598}"/>
                    </a:ext>
                  </a:extLst>
                </p:cNvPr>
                <p:cNvSpPr txBox="1"/>
                <p:nvPr/>
              </p:nvSpPr>
              <p:spPr>
                <a:xfrm>
                  <a:off x="9648590" y="10231005"/>
                  <a:ext cx="877163" cy="230832"/>
                </a:xfrm>
                <a:prstGeom prst="rect">
                  <a:avLst/>
                </a:prstGeom>
                <a:noFill/>
              </p:spPr>
              <p:txBody>
                <a:bodyPr wrap="none" rtlCol="0">
                  <a:spAutoFit/>
                </a:bodyPr>
                <a:lstStyle/>
                <a:p>
                  <a:r>
                    <a:rPr kumimoji="1" lang="ja-JP" altLang="en-US" sz="900" dirty="0">
                      <a:latin typeface="07ロゴたいぷゴシック7" panose="02000600000000000000" pitchFamily="50" charset="-128"/>
                      <a:ea typeface="07ロゴたいぷゴシック7" panose="02000600000000000000" pitchFamily="50" charset="-128"/>
                    </a:rPr>
                    <a:t>受講条件あり</a:t>
                  </a:r>
                </a:p>
              </p:txBody>
            </p:sp>
          </p:grpSp>
          <p:grpSp>
            <p:nvGrpSpPr>
              <p:cNvPr id="107" name="グループ化 106">
                <a:extLst>
                  <a:ext uri="{FF2B5EF4-FFF2-40B4-BE49-F238E27FC236}">
                    <a16:creationId xmlns:a16="http://schemas.microsoft.com/office/drawing/2014/main" id="{C7EBEC3B-8A97-5E66-BB55-A96488E5391D}"/>
                  </a:ext>
                </a:extLst>
              </p:cNvPr>
              <p:cNvGrpSpPr/>
              <p:nvPr/>
            </p:nvGrpSpPr>
            <p:grpSpPr>
              <a:xfrm>
                <a:off x="6974872" y="7059506"/>
                <a:ext cx="1259064" cy="413425"/>
                <a:chOff x="10403556" y="10126856"/>
                <a:chExt cx="1259064" cy="413425"/>
              </a:xfrm>
            </p:grpSpPr>
            <p:grpSp>
              <p:nvGrpSpPr>
                <p:cNvPr id="118" name="グループ化 117">
                  <a:extLst>
                    <a:ext uri="{FF2B5EF4-FFF2-40B4-BE49-F238E27FC236}">
                      <a16:creationId xmlns:a16="http://schemas.microsoft.com/office/drawing/2014/main" id="{13AA7754-8446-5CA3-97A7-82AAC8A3FF32}"/>
                    </a:ext>
                  </a:extLst>
                </p:cNvPr>
                <p:cNvGrpSpPr/>
                <p:nvPr/>
              </p:nvGrpSpPr>
              <p:grpSpPr>
                <a:xfrm>
                  <a:off x="10403556" y="10126856"/>
                  <a:ext cx="521154" cy="413425"/>
                  <a:chOff x="10937292" y="2330752"/>
                  <a:chExt cx="521154" cy="413425"/>
                </a:xfrm>
              </p:grpSpPr>
              <p:sp>
                <p:nvSpPr>
                  <p:cNvPr id="120" name="角丸四角形 235">
                    <a:extLst>
                      <a:ext uri="{FF2B5EF4-FFF2-40B4-BE49-F238E27FC236}">
                        <a16:creationId xmlns:a16="http://schemas.microsoft.com/office/drawing/2014/main" id="{5B0D8CCE-165F-8F69-C6B1-5302C2DF69C5}"/>
                      </a:ext>
                    </a:extLst>
                  </p:cNvPr>
                  <p:cNvSpPr/>
                  <p:nvPr/>
                </p:nvSpPr>
                <p:spPr>
                  <a:xfrm>
                    <a:off x="11060648" y="2411525"/>
                    <a:ext cx="280809" cy="261811"/>
                  </a:xfrm>
                  <a:prstGeom prst="roundRect">
                    <a:avLst/>
                  </a:prstGeom>
                  <a:solidFill>
                    <a:srgbClr val="FFFF99"/>
                  </a:solidFill>
                  <a:ln>
                    <a:solidFill>
                      <a:srgbClr val="CC99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700" dirty="0">
                      <a:solidFill>
                        <a:schemeClr val="accent1">
                          <a:lumMod val="60000"/>
                          <a:lumOff val="40000"/>
                        </a:schemeClr>
                      </a:solidFill>
                      <a:latin typeface="07ロゴたいぷゴシック7" panose="02000600000000000000" pitchFamily="50" charset="-128"/>
                      <a:ea typeface="07ロゴたいぷゴシック7" panose="02000600000000000000" pitchFamily="50" charset="-128"/>
                    </a:endParaRPr>
                  </a:p>
                </p:txBody>
              </p:sp>
              <p:sp>
                <p:nvSpPr>
                  <p:cNvPr id="121" name="角丸四角形 241">
                    <a:extLst>
                      <a:ext uri="{FF2B5EF4-FFF2-40B4-BE49-F238E27FC236}">
                        <a16:creationId xmlns:a16="http://schemas.microsoft.com/office/drawing/2014/main" id="{6AE10AE8-CEF2-0D6A-4DAE-CCBF4CC48E81}"/>
                      </a:ext>
                    </a:extLst>
                  </p:cNvPr>
                  <p:cNvSpPr/>
                  <p:nvPr/>
                </p:nvSpPr>
                <p:spPr>
                  <a:xfrm>
                    <a:off x="10937292" y="2330752"/>
                    <a:ext cx="521154" cy="413425"/>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a:latin typeface="07ロゴたいぷゴシック7" panose="02000600000000000000" pitchFamily="50" charset="-128"/>
                        <a:ea typeface="07ロゴたいぷゴシック7" panose="02000600000000000000" pitchFamily="50" charset="-128"/>
                      </a:rPr>
                      <a:t>受講制限</a:t>
                    </a:r>
                    <a:endParaRPr kumimoji="1" lang="ja-JP" altLang="en-US" sz="800" dirty="0">
                      <a:latin typeface="07ロゴたいぷゴシック7" panose="02000600000000000000" pitchFamily="50" charset="-128"/>
                      <a:ea typeface="07ロゴたいぷゴシック7" panose="02000600000000000000" pitchFamily="50" charset="-128"/>
                    </a:endParaRPr>
                  </a:p>
                </p:txBody>
              </p:sp>
            </p:grpSp>
            <p:sp>
              <p:nvSpPr>
                <p:cNvPr id="119" name="テキスト ボックス 118">
                  <a:extLst>
                    <a:ext uri="{FF2B5EF4-FFF2-40B4-BE49-F238E27FC236}">
                      <a16:creationId xmlns:a16="http://schemas.microsoft.com/office/drawing/2014/main" id="{69783E89-7FA1-8D57-E342-2A659D34AB71}"/>
                    </a:ext>
                  </a:extLst>
                </p:cNvPr>
                <p:cNvSpPr txBox="1"/>
                <p:nvPr/>
              </p:nvSpPr>
              <p:spPr>
                <a:xfrm>
                  <a:off x="10785457" y="10231005"/>
                  <a:ext cx="877163" cy="230832"/>
                </a:xfrm>
                <a:prstGeom prst="rect">
                  <a:avLst/>
                </a:prstGeom>
                <a:noFill/>
              </p:spPr>
              <p:txBody>
                <a:bodyPr wrap="none" rtlCol="0">
                  <a:spAutoFit/>
                </a:bodyPr>
                <a:lstStyle/>
                <a:p>
                  <a:r>
                    <a:rPr kumimoji="1" lang="ja-JP" altLang="en-US" sz="900" dirty="0">
                      <a:latin typeface="07ロゴたいぷゴシック7" panose="02000600000000000000" pitchFamily="50" charset="-128"/>
                      <a:ea typeface="07ロゴたいぷゴシック7" panose="02000600000000000000" pitchFamily="50" charset="-128"/>
                    </a:rPr>
                    <a:t>受講制限あり</a:t>
                  </a:r>
                </a:p>
              </p:txBody>
            </p:sp>
          </p:grpSp>
          <p:grpSp>
            <p:nvGrpSpPr>
              <p:cNvPr id="108" name="グループ化 107">
                <a:extLst>
                  <a:ext uri="{FF2B5EF4-FFF2-40B4-BE49-F238E27FC236}">
                    <a16:creationId xmlns:a16="http://schemas.microsoft.com/office/drawing/2014/main" id="{FC68718D-B9C9-016B-B915-4AFA1F7F380C}"/>
                  </a:ext>
                </a:extLst>
              </p:cNvPr>
              <p:cNvGrpSpPr/>
              <p:nvPr/>
            </p:nvGrpSpPr>
            <p:grpSpPr>
              <a:xfrm>
                <a:off x="6974872" y="6695007"/>
                <a:ext cx="1162609" cy="413425"/>
                <a:chOff x="8135628" y="10133381"/>
                <a:chExt cx="1162609" cy="413425"/>
              </a:xfrm>
            </p:grpSpPr>
            <p:grpSp>
              <p:nvGrpSpPr>
                <p:cNvPr id="114" name="グループ化 113">
                  <a:extLst>
                    <a:ext uri="{FF2B5EF4-FFF2-40B4-BE49-F238E27FC236}">
                      <a16:creationId xmlns:a16="http://schemas.microsoft.com/office/drawing/2014/main" id="{548F3CEB-DF97-70A8-1DB5-5C25F2161434}"/>
                    </a:ext>
                  </a:extLst>
                </p:cNvPr>
                <p:cNvGrpSpPr/>
                <p:nvPr/>
              </p:nvGrpSpPr>
              <p:grpSpPr>
                <a:xfrm>
                  <a:off x="8135628" y="10133381"/>
                  <a:ext cx="521154" cy="413425"/>
                  <a:chOff x="7400735" y="2337277"/>
                  <a:chExt cx="521154" cy="413425"/>
                </a:xfrm>
              </p:grpSpPr>
              <p:sp>
                <p:nvSpPr>
                  <p:cNvPr id="116" name="角丸四角形 231">
                    <a:extLst>
                      <a:ext uri="{FF2B5EF4-FFF2-40B4-BE49-F238E27FC236}">
                        <a16:creationId xmlns:a16="http://schemas.microsoft.com/office/drawing/2014/main" id="{A37A8D71-7041-B6FC-2DD2-7514FE9DF222}"/>
                      </a:ext>
                    </a:extLst>
                  </p:cNvPr>
                  <p:cNvSpPr/>
                  <p:nvPr/>
                </p:nvSpPr>
                <p:spPr>
                  <a:xfrm>
                    <a:off x="7524091" y="2418050"/>
                    <a:ext cx="280809" cy="261811"/>
                  </a:xfrm>
                  <a:prstGeom prst="roundRect">
                    <a:avLst/>
                  </a:prstGeom>
                  <a:solidFill>
                    <a:srgbClr val="FFCCCC"/>
                  </a:solidFill>
                  <a:ln>
                    <a:solidFill>
                      <a:srgbClr val="FF3399"/>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700" dirty="0">
                      <a:solidFill>
                        <a:schemeClr val="accent1">
                          <a:lumMod val="60000"/>
                          <a:lumOff val="40000"/>
                        </a:schemeClr>
                      </a:solidFill>
                      <a:latin typeface="07ロゴたいぷゴシック7" panose="02000600000000000000" pitchFamily="50" charset="-128"/>
                      <a:ea typeface="07ロゴたいぷゴシック7" panose="02000600000000000000" pitchFamily="50" charset="-128"/>
                    </a:endParaRPr>
                  </a:p>
                </p:txBody>
              </p:sp>
              <p:sp>
                <p:nvSpPr>
                  <p:cNvPr id="117" name="角丸四角形 232">
                    <a:extLst>
                      <a:ext uri="{FF2B5EF4-FFF2-40B4-BE49-F238E27FC236}">
                        <a16:creationId xmlns:a16="http://schemas.microsoft.com/office/drawing/2014/main" id="{A76A2ECA-8204-9711-FA45-6E0EB5773FBC}"/>
                      </a:ext>
                    </a:extLst>
                  </p:cNvPr>
                  <p:cNvSpPr/>
                  <p:nvPr/>
                </p:nvSpPr>
                <p:spPr>
                  <a:xfrm>
                    <a:off x="7400735" y="2337277"/>
                    <a:ext cx="521154" cy="413425"/>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lvl="0" algn="ctr"/>
                    <a:r>
                      <a:rPr lang="ja-JP" altLang="en-US" sz="750" spc="-110" dirty="0">
                        <a:solidFill>
                          <a:prstClr val="black"/>
                        </a:solidFill>
                        <a:latin typeface="07ロゴたいぷゴシック7" panose="02000600000000000000" pitchFamily="50" charset="-128"/>
                        <a:ea typeface="07ロゴたいぷゴシック7" panose="02000600000000000000" pitchFamily="50" charset="-128"/>
                      </a:rPr>
                      <a:t>持ち物</a:t>
                    </a:r>
                  </a:p>
                </p:txBody>
              </p:sp>
            </p:grpSp>
            <p:sp>
              <p:nvSpPr>
                <p:cNvPr id="115" name="テキスト ボックス 114">
                  <a:extLst>
                    <a:ext uri="{FF2B5EF4-FFF2-40B4-BE49-F238E27FC236}">
                      <a16:creationId xmlns:a16="http://schemas.microsoft.com/office/drawing/2014/main" id="{AC480EBE-B60C-C78A-A573-7276A0203782}"/>
                    </a:ext>
                  </a:extLst>
                </p:cNvPr>
                <p:cNvSpPr txBox="1"/>
                <p:nvPr/>
              </p:nvSpPr>
              <p:spPr>
                <a:xfrm>
                  <a:off x="8526872" y="10237530"/>
                  <a:ext cx="771365" cy="230832"/>
                </a:xfrm>
                <a:prstGeom prst="rect">
                  <a:avLst/>
                </a:prstGeom>
                <a:noFill/>
              </p:spPr>
              <p:txBody>
                <a:bodyPr wrap="none" rtlCol="0">
                  <a:spAutoFit/>
                </a:bodyPr>
                <a:lstStyle/>
                <a:p>
                  <a:r>
                    <a:rPr kumimoji="1" lang="ja-JP" altLang="en-US" sz="900" dirty="0">
                      <a:latin typeface="07ロゴたいぷゴシック7" panose="02000600000000000000" pitchFamily="50" charset="-128"/>
                      <a:ea typeface="07ロゴたいぷゴシック7" panose="02000600000000000000" pitchFamily="50" charset="-128"/>
                    </a:rPr>
                    <a:t>持ち物あり</a:t>
                  </a:r>
                </a:p>
              </p:txBody>
            </p:sp>
          </p:grpSp>
          <p:grpSp>
            <p:nvGrpSpPr>
              <p:cNvPr id="109" name="グループ化 108">
                <a:extLst>
                  <a:ext uri="{FF2B5EF4-FFF2-40B4-BE49-F238E27FC236}">
                    <a16:creationId xmlns:a16="http://schemas.microsoft.com/office/drawing/2014/main" id="{F9D42CCE-F325-A37C-2FE1-7E854118CD9C}"/>
                  </a:ext>
                </a:extLst>
              </p:cNvPr>
              <p:cNvGrpSpPr/>
              <p:nvPr/>
            </p:nvGrpSpPr>
            <p:grpSpPr>
              <a:xfrm>
                <a:off x="6974872" y="7788505"/>
                <a:ext cx="1255454" cy="413425"/>
                <a:chOff x="13023314" y="10125778"/>
                <a:chExt cx="1255454" cy="413425"/>
              </a:xfrm>
            </p:grpSpPr>
            <p:grpSp>
              <p:nvGrpSpPr>
                <p:cNvPr id="110" name="グループ化 109">
                  <a:extLst>
                    <a:ext uri="{FF2B5EF4-FFF2-40B4-BE49-F238E27FC236}">
                      <a16:creationId xmlns:a16="http://schemas.microsoft.com/office/drawing/2014/main" id="{1731D730-8981-A97B-0869-B7B60ACE6CE6}"/>
                    </a:ext>
                  </a:extLst>
                </p:cNvPr>
                <p:cNvGrpSpPr/>
                <p:nvPr/>
              </p:nvGrpSpPr>
              <p:grpSpPr>
                <a:xfrm>
                  <a:off x="13023314" y="10125778"/>
                  <a:ext cx="521154" cy="413425"/>
                  <a:chOff x="11070748" y="2330752"/>
                  <a:chExt cx="521154" cy="413425"/>
                </a:xfrm>
              </p:grpSpPr>
              <p:sp>
                <p:nvSpPr>
                  <p:cNvPr id="112" name="角丸四角形 221">
                    <a:extLst>
                      <a:ext uri="{FF2B5EF4-FFF2-40B4-BE49-F238E27FC236}">
                        <a16:creationId xmlns:a16="http://schemas.microsoft.com/office/drawing/2014/main" id="{D2C5788A-C264-068A-976E-DA4035D5CA40}"/>
                      </a:ext>
                    </a:extLst>
                  </p:cNvPr>
                  <p:cNvSpPr/>
                  <p:nvPr/>
                </p:nvSpPr>
                <p:spPr>
                  <a:xfrm>
                    <a:off x="11194104" y="2411525"/>
                    <a:ext cx="280809" cy="261811"/>
                  </a:xfrm>
                  <a:prstGeom prst="roundRect">
                    <a:avLst/>
                  </a:prstGeom>
                  <a:solidFill>
                    <a:srgbClr val="CCFFCC"/>
                  </a:solidFill>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700" dirty="0">
                      <a:solidFill>
                        <a:schemeClr val="accent1">
                          <a:lumMod val="60000"/>
                          <a:lumOff val="40000"/>
                        </a:schemeClr>
                      </a:solidFill>
                      <a:latin typeface="07ロゴたいぷゴシック7" panose="02000600000000000000" pitchFamily="50" charset="-128"/>
                      <a:ea typeface="07ロゴたいぷゴシック7" panose="02000600000000000000" pitchFamily="50" charset="-128"/>
                    </a:endParaRPr>
                  </a:p>
                </p:txBody>
              </p:sp>
              <p:sp>
                <p:nvSpPr>
                  <p:cNvPr id="113" name="角丸四角形 222">
                    <a:extLst>
                      <a:ext uri="{FF2B5EF4-FFF2-40B4-BE49-F238E27FC236}">
                        <a16:creationId xmlns:a16="http://schemas.microsoft.com/office/drawing/2014/main" id="{4A43863F-48CE-ACBF-60EA-891EF47EEEE2}"/>
                      </a:ext>
                    </a:extLst>
                  </p:cNvPr>
                  <p:cNvSpPr/>
                  <p:nvPr/>
                </p:nvSpPr>
                <p:spPr>
                  <a:xfrm>
                    <a:off x="11070748" y="2330752"/>
                    <a:ext cx="521154" cy="413425"/>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a:latin typeface="07ロゴたいぷゴシック7" panose="02000600000000000000" pitchFamily="50" charset="-128"/>
                        <a:ea typeface="07ロゴたいぷゴシック7" panose="02000600000000000000" pitchFamily="50" charset="-128"/>
                      </a:rPr>
                      <a:t>受講対象</a:t>
                    </a:r>
                    <a:endParaRPr kumimoji="1" lang="ja-JP" altLang="en-US" sz="800" dirty="0">
                      <a:latin typeface="07ロゴたいぷゴシック7" panose="02000600000000000000" pitchFamily="50" charset="-128"/>
                      <a:ea typeface="07ロゴたいぷゴシック7" panose="02000600000000000000" pitchFamily="50" charset="-128"/>
                    </a:endParaRPr>
                  </a:p>
                </p:txBody>
              </p:sp>
            </p:grpSp>
            <p:sp>
              <p:nvSpPr>
                <p:cNvPr id="111" name="テキスト ボックス 110">
                  <a:extLst>
                    <a:ext uri="{FF2B5EF4-FFF2-40B4-BE49-F238E27FC236}">
                      <a16:creationId xmlns:a16="http://schemas.microsoft.com/office/drawing/2014/main" id="{8DDF806E-1C84-55BE-D509-03013709CBA3}"/>
                    </a:ext>
                  </a:extLst>
                </p:cNvPr>
                <p:cNvSpPr txBox="1"/>
                <p:nvPr/>
              </p:nvSpPr>
              <p:spPr>
                <a:xfrm>
                  <a:off x="13401605" y="10217074"/>
                  <a:ext cx="877163" cy="230832"/>
                </a:xfrm>
                <a:prstGeom prst="rect">
                  <a:avLst/>
                </a:prstGeom>
                <a:noFill/>
              </p:spPr>
              <p:txBody>
                <a:bodyPr wrap="none" rtlCol="0">
                  <a:spAutoFit/>
                </a:bodyPr>
                <a:lstStyle/>
                <a:p>
                  <a:r>
                    <a:rPr kumimoji="1" lang="ja-JP" altLang="en-US" sz="900" dirty="0">
                      <a:latin typeface="07ロゴたいぷゴシック7" panose="02000600000000000000" pitchFamily="50" charset="-128"/>
                      <a:ea typeface="07ロゴたいぷゴシック7" panose="02000600000000000000" pitchFamily="50" charset="-128"/>
                    </a:rPr>
                    <a:t>受講対象あり</a:t>
                  </a:r>
                </a:p>
              </p:txBody>
            </p:sp>
          </p:grpSp>
        </p:grpSp>
        <p:pic>
          <p:nvPicPr>
            <p:cNvPr id="103" name="図 102">
              <a:extLst>
                <a:ext uri="{FF2B5EF4-FFF2-40B4-BE49-F238E27FC236}">
                  <a16:creationId xmlns:a16="http://schemas.microsoft.com/office/drawing/2014/main" id="{88299B7F-5E37-93E1-5E7C-AFA2AD3FA46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4168" y="5155871"/>
              <a:ext cx="926838" cy="1297008"/>
            </a:xfrm>
            <a:prstGeom prst="rect">
              <a:avLst/>
            </a:prstGeom>
          </p:spPr>
        </p:pic>
      </p:grpSp>
      <p:grpSp>
        <p:nvGrpSpPr>
          <p:cNvPr id="126" name="グループ化 125">
            <a:extLst>
              <a:ext uri="{FF2B5EF4-FFF2-40B4-BE49-F238E27FC236}">
                <a16:creationId xmlns:a16="http://schemas.microsoft.com/office/drawing/2014/main" id="{10EDD659-AE74-E04C-2248-3396DFAA8472}"/>
              </a:ext>
            </a:extLst>
          </p:cNvPr>
          <p:cNvGrpSpPr/>
          <p:nvPr/>
        </p:nvGrpSpPr>
        <p:grpSpPr>
          <a:xfrm>
            <a:off x="-3165881" y="2919884"/>
            <a:ext cx="2314338" cy="1718988"/>
            <a:chOff x="-2962631" y="2045317"/>
            <a:chExt cx="2314338" cy="1718988"/>
          </a:xfrm>
        </p:grpSpPr>
        <p:sp>
          <p:nvSpPr>
            <p:cNvPr id="127" name="正方形/長方形 126">
              <a:extLst>
                <a:ext uri="{FF2B5EF4-FFF2-40B4-BE49-F238E27FC236}">
                  <a16:creationId xmlns:a16="http://schemas.microsoft.com/office/drawing/2014/main" id="{33D5D51F-B4C7-3D15-AB39-F54026ED2CF7}"/>
                </a:ext>
              </a:extLst>
            </p:cNvPr>
            <p:cNvSpPr/>
            <p:nvPr/>
          </p:nvSpPr>
          <p:spPr>
            <a:xfrm>
              <a:off x="-2869369" y="3487306"/>
              <a:ext cx="2146762" cy="276999"/>
            </a:xfrm>
            <a:prstGeom prst="rect">
              <a:avLst/>
            </a:prstGeom>
            <a:noFill/>
            <a:ln>
              <a:noFill/>
            </a:ln>
          </p:spPr>
          <p:txBody>
            <a:bodyPr wrap="square" lIns="0" tIns="0" rIns="0" bIns="0">
              <a:spAutoFit/>
            </a:bodyPr>
            <a:lstStyle/>
            <a:p>
              <a:r>
                <a:rPr lang="en-US" altLang="ja-JP" sz="900" dirty="0">
                  <a:ln w="0"/>
                  <a:solidFill>
                    <a:srgbClr val="FF0000"/>
                  </a:solidFill>
                  <a:latin typeface="07ロゴたいぷゴシック7" panose="02000600000000000000" pitchFamily="50" charset="-128"/>
                  <a:ea typeface="07ロゴたいぷゴシック7" panose="02000600000000000000" pitchFamily="50" charset="-128"/>
                </a:rPr>
                <a:t>※</a:t>
              </a:r>
              <a:r>
                <a:rPr lang="ja-JP" altLang="en-US" sz="900" dirty="0">
                  <a:ln w="0"/>
                  <a:solidFill>
                    <a:srgbClr val="FF0000"/>
                  </a:solidFill>
                  <a:latin typeface="07ロゴたいぷゴシック7" panose="02000600000000000000" pitchFamily="50" charset="-128"/>
                  <a:ea typeface="07ロゴたいぷゴシック7" panose="02000600000000000000" pitchFamily="50" charset="-128"/>
                </a:rPr>
                <a:t>個別相談</a:t>
              </a:r>
              <a:r>
                <a:rPr lang="ja-JP" altLang="en-US" sz="900" dirty="0">
                  <a:ln w="0"/>
                  <a:latin typeface="07ロゴたいぷゴシック7" panose="02000600000000000000" pitchFamily="50" charset="-128"/>
                  <a:ea typeface="07ロゴたいぷゴシック7" panose="02000600000000000000" pitchFamily="50" charset="-128"/>
                </a:rPr>
                <a:t>は当日のセミナー講師が</a:t>
              </a:r>
              <a:endParaRPr lang="en-US" altLang="ja-JP" sz="900" dirty="0">
                <a:ln w="0"/>
                <a:latin typeface="07ロゴたいぷゴシック7" panose="02000600000000000000" pitchFamily="50" charset="-128"/>
                <a:ea typeface="07ロゴたいぷゴシック7" panose="02000600000000000000" pitchFamily="50" charset="-128"/>
              </a:endParaRPr>
            </a:p>
            <a:p>
              <a:r>
                <a:rPr lang="ja-JP" altLang="en-US" sz="900" dirty="0">
                  <a:ln w="0"/>
                  <a:solidFill>
                    <a:prstClr val="black">
                      <a:lumMod val="85000"/>
                      <a:lumOff val="15000"/>
                    </a:prstClr>
                  </a:solidFill>
                  <a:latin typeface="07ロゴたいぷゴシック7" panose="02000600000000000000" pitchFamily="50" charset="-128"/>
                  <a:ea typeface="07ロゴたいぷゴシック7" panose="02000600000000000000" pitchFamily="50" charset="-128"/>
                </a:rPr>
                <a:t>　</a:t>
              </a:r>
              <a:r>
                <a:rPr lang="ja-JP" altLang="en-US" sz="900" dirty="0">
                  <a:ln w="0"/>
                  <a:latin typeface="07ロゴたいぷゴシック7" panose="02000600000000000000" pitchFamily="50" charset="-128"/>
                  <a:ea typeface="07ロゴたいぷゴシック7" panose="02000600000000000000" pitchFamily="50" charset="-128"/>
                </a:rPr>
                <a:t>担当いたします。</a:t>
              </a:r>
              <a:endParaRPr lang="en-US" altLang="ja-JP" sz="900" dirty="0">
                <a:ln w="0"/>
                <a:latin typeface="07ロゴたいぷゴシック7" panose="02000600000000000000" pitchFamily="50" charset="-128"/>
                <a:ea typeface="07ロゴたいぷゴシック7" panose="02000600000000000000" pitchFamily="50" charset="-128"/>
              </a:endParaRPr>
            </a:p>
          </p:txBody>
        </p:sp>
        <p:sp>
          <p:nvSpPr>
            <p:cNvPr id="128" name="正方形/長方形 127">
              <a:extLst>
                <a:ext uri="{FF2B5EF4-FFF2-40B4-BE49-F238E27FC236}">
                  <a16:creationId xmlns:a16="http://schemas.microsoft.com/office/drawing/2014/main" id="{0884DA6E-5355-9D93-DA75-F60BDA4E9F6E}"/>
                </a:ext>
              </a:extLst>
            </p:cNvPr>
            <p:cNvSpPr/>
            <p:nvPr/>
          </p:nvSpPr>
          <p:spPr>
            <a:xfrm>
              <a:off x="-2869370" y="2334596"/>
              <a:ext cx="2221077" cy="1082091"/>
            </a:xfrm>
            <a:prstGeom prst="rect">
              <a:avLst/>
            </a:prstGeom>
            <a:noFill/>
            <a:ln>
              <a:noFill/>
            </a:ln>
          </p:spPr>
          <p:txBody>
            <a:bodyPr wrap="square" lIns="0" tIns="0" rIns="0" bIns="0">
              <a:spAutoFit/>
            </a:bodyPr>
            <a:lstStyle/>
            <a:p>
              <a:pPr>
                <a:lnSpc>
                  <a:spcPct val="150000"/>
                </a:lnSpc>
              </a:pPr>
              <a:r>
                <a:rPr lang="ja-JP" altLang="en-US" sz="1200" dirty="0">
                  <a:ln w="0"/>
                  <a:latin typeface="07ロゴたいぷゴシック7" panose="02000600000000000000" pitchFamily="50" charset="-128"/>
                  <a:ea typeface="07ロゴたいぷゴシック7" panose="02000600000000000000" pitchFamily="50" charset="-128"/>
                </a:rPr>
                <a:t>個別相談①  </a:t>
              </a:r>
              <a:r>
                <a:rPr lang="en-US" altLang="ja-JP" sz="1200" dirty="0">
                  <a:ln w="0"/>
                  <a:latin typeface="07ロゴたいぷゴシック7" panose="02000600000000000000" pitchFamily="50" charset="-128"/>
                  <a:ea typeface="07ロゴたいぷゴシック7" panose="02000600000000000000" pitchFamily="50" charset="-128"/>
                </a:rPr>
                <a:t>9:30</a:t>
              </a:r>
              <a:r>
                <a:rPr lang="ja-JP" altLang="en-US" sz="1200" dirty="0">
                  <a:ln w="0"/>
                  <a:latin typeface="07ロゴたいぷゴシック7" panose="02000600000000000000" pitchFamily="50" charset="-128"/>
                  <a:ea typeface="07ロゴたいぷゴシック7" panose="02000600000000000000" pitchFamily="50" charset="-128"/>
                </a:rPr>
                <a:t>～</a:t>
              </a:r>
              <a:r>
                <a:rPr lang="en-US" altLang="ja-JP" sz="1200" dirty="0">
                  <a:ln w="0"/>
                  <a:latin typeface="07ロゴたいぷゴシック7" panose="02000600000000000000" pitchFamily="50" charset="-128"/>
                  <a:ea typeface="07ロゴたいぷゴシック7" panose="02000600000000000000" pitchFamily="50" charset="-128"/>
                </a:rPr>
                <a:t>10:30  </a:t>
              </a:r>
              <a:r>
                <a:rPr lang="ja-JP" altLang="en-US" sz="1200" dirty="0">
                  <a:ln w="0"/>
                  <a:latin typeface="07ロゴたいぷゴシック7" panose="02000600000000000000" pitchFamily="50" charset="-128"/>
                  <a:ea typeface="07ロゴたいぷゴシック7" panose="02000600000000000000" pitchFamily="50" charset="-128"/>
                </a:rPr>
                <a:t>　</a:t>
              </a:r>
              <a:endParaRPr lang="en-US" altLang="ja-JP" sz="1200" dirty="0">
                <a:ln w="0"/>
                <a:latin typeface="07ロゴたいぷゴシック7" panose="02000600000000000000" pitchFamily="50" charset="-128"/>
                <a:ea typeface="07ロゴたいぷゴシック7" panose="02000600000000000000" pitchFamily="50" charset="-128"/>
              </a:endParaRPr>
            </a:p>
            <a:p>
              <a:pPr>
                <a:lnSpc>
                  <a:spcPct val="150000"/>
                </a:lnSpc>
              </a:pPr>
              <a:r>
                <a:rPr lang="ja-JP" altLang="en-US" sz="1200" dirty="0">
                  <a:ln w="0"/>
                  <a:latin typeface="07ロゴたいぷゴシック7" panose="02000600000000000000" pitchFamily="50" charset="-128"/>
                  <a:ea typeface="07ロゴたいぷゴシック7" panose="02000600000000000000" pitchFamily="50" charset="-128"/>
                </a:rPr>
                <a:t>個別相談② </a:t>
              </a:r>
              <a:r>
                <a:rPr lang="en-US" altLang="ja-JP" sz="1200" dirty="0">
                  <a:ln w="0"/>
                  <a:latin typeface="07ロゴたいぷゴシック7" panose="02000600000000000000" pitchFamily="50" charset="-128"/>
                  <a:ea typeface="07ロゴたいぷゴシック7" panose="02000600000000000000" pitchFamily="50" charset="-128"/>
                </a:rPr>
                <a:t>10:45</a:t>
              </a:r>
              <a:r>
                <a:rPr lang="ja-JP" altLang="en-US" sz="1200" dirty="0">
                  <a:ln w="0"/>
                  <a:latin typeface="07ロゴたいぷゴシック7" panose="02000600000000000000" pitchFamily="50" charset="-128"/>
                  <a:ea typeface="07ロゴたいぷゴシック7" panose="02000600000000000000" pitchFamily="50" charset="-128"/>
                </a:rPr>
                <a:t>～</a:t>
              </a:r>
              <a:r>
                <a:rPr lang="en-US" altLang="ja-JP" sz="1200" dirty="0">
                  <a:ln w="0"/>
                  <a:latin typeface="07ロゴたいぷゴシック7" panose="02000600000000000000" pitchFamily="50" charset="-128"/>
                  <a:ea typeface="07ロゴたいぷゴシック7" panose="02000600000000000000" pitchFamily="50" charset="-128"/>
                </a:rPr>
                <a:t>11:45</a:t>
              </a:r>
              <a:r>
                <a:rPr lang="ja-JP" altLang="en-US" sz="1200" dirty="0">
                  <a:ln w="0"/>
                  <a:latin typeface="07ロゴたいぷゴシック7" panose="02000600000000000000" pitchFamily="50" charset="-128"/>
                  <a:ea typeface="07ロゴたいぷゴシック7" panose="02000600000000000000" pitchFamily="50" charset="-128"/>
                </a:rPr>
                <a:t>　</a:t>
              </a:r>
              <a:endParaRPr lang="en-US" altLang="ja-JP" sz="1200" dirty="0">
                <a:ln w="0"/>
                <a:latin typeface="07ロゴたいぷゴシック7" panose="02000600000000000000" pitchFamily="50" charset="-128"/>
                <a:ea typeface="07ロゴたいぷゴシック7" panose="02000600000000000000" pitchFamily="50" charset="-128"/>
              </a:endParaRPr>
            </a:p>
            <a:p>
              <a:pPr>
                <a:lnSpc>
                  <a:spcPct val="150000"/>
                </a:lnSpc>
              </a:pPr>
              <a:r>
                <a:rPr lang="ja-JP" altLang="en-US" sz="1200" u="sng" dirty="0">
                  <a:ln w="0"/>
                  <a:solidFill>
                    <a:srgbClr val="FF0000"/>
                  </a:solidFill>
                  <a:latin typeface="07ロゴたいぷゴシック7" panose="02000600000000000000" pitchFamily="50" charset="-128"/>
                  <a:ea typeface="07ロゴたいぷゴシック7" panose="02000600000000000000" pitchFamily="50" charset="-128"/>
                </a:rPr>
                <a:t>セミナー　 </a:t>
              </a:r>
              <a:r>
                <a:rPr lang="en-US" altLang="ja-JP" sz="1200" u="sng" dirty="0">
                  <a:ln w="0"/>
                  <a:solidFill>
                    <a:srgbClr val="FF0000"/>
                  </a:solidFill>
                  <a:latin typeface="07ロゴたいぷゴシック7" panose="02000600000000000000" pitchFamily="50" charset="-128"/>
                  <a:ea typeface="07ロゴたいぷゴシック7" panose="02000600000000000000" pitchFamily="50" charset="-128"/>
                </a:rPr>
                <a:t>13:30</a:t>
              </a:r>
              <a:r>
                <a:rPr lang="ja-JP" altLang="en-US" sz="1200" u="sng" dirty="0">
                  <a:ln w="0"/>
                  <a:solidFill>
                    <a:srgbClr val="FF0000"/>
                  </a:solidFill>
                  <a:latin typeface="07ロゴたいぷゴシック7" panose="02000600000000000000" pitchFamily="50" charset="-128"/>
                  <a:ea typeface="07ロゴたいぷゴシック7" panose="02000600000000000000" pitchFamily="50" charset="-128"/>
                </a:rPr>
                <a:t>～</a:t>
              </a:r>
              <a:r>
                <a:rPr lang="en-US" altLang="ja-JP" sz="1200" u="sng" dirty="0">
                  <a:ln w="0"/>
                  <a:solidFill>
                    <a:srgbClr val="FF0000"/>
                  </a:solidFill>
                  <a:latin typeface="07ロゴたいぷゴシック7" panose="02000600000000000000" pitchFamily="50" charset="-128"/>
                  <a:ea typeface="07ロゴたいぷゴシック7" panose="02000600000000000000" pitchFamily="50" charset="-128"/>
                </a:rPr>
                <a:t>15:00</a:t>
              </a:r>
              <a:r>
                <a:rPr lang="ja-JP" altLang="en-US" sz="1200" dirty="0">
                  <a:ln w="0"/>
                  <a:solidFill>
                    <a:srgbClr val="FF0000"/>
                  </a:solidFill>
                  <a:latin typeface="07ロゴたいぷゴシック7" panose="02000600000000000000" pitchFamily="50" charset="-128"/>
                  <a:ea typeface="07ロゴたいぷゴシック7" panose="02000600000000000000" pitchFamily="50" charset="-128"/>
                </a:rPr>
                <a:t>　   </a:t>
              </a:r>
              <a:endParaRPr lang="en-US" altLang="ja-JP" sz="1200" dirty="0">
                <a:ln w="0"/>
                <a:solidFill>
                  <a:srgbClr val="FF0000"/>
                </a:solidFill>
                <a:latin typeface="07ロゴたいぷゴシック7" panose="02000600000000000000" pitchFamily="50" charset="-128"/>
                <a:ea typeface="07ロゴたいぷゴシック7" panose="02000600000000000000" pitchFamily="50" charset="-128"/>
              </a:endParaRPr>
            </a:p>
            <a:p>
              <a:pPr>
                <a:lnSpc>
                  <a:spcPct val="150000"/>
                </a:lnSpc>
              </a:pPr>
              <a:r>
                <a:rPr lang="ja-JP" altLang="en-US" sz="1200" dirty="0">
                  <a:ln w="0"/>
                  <a:latin typeface="07ロゴたいぷゴシック7" panose="02000600000000000000" pitchFamily="50" charset="-128"/>
                  <a:ea typeface="07ロゴたいぷゴシック7" panose="02000600000000000000" pitchFamily="50" charset="-128"/>
                </a:rPr>
                <a:t>個別相談③ </a:t>
              </a:r>
              <a:r>
                <a:rPr lang="en-US" altLang="ja-JP" sz="1200" dirty="0">
                  <a:ln w="0"/>
                  <a:latin typeface="07ロゴたいぷゴシック7" panose="02000600000000000000" pitchFamily="50" charset="-128"/>
                  <a:ea typeface="07ロゴたいぷゴシック7" panose="02000600000000000000" pitchFamily="50" charset="-128"/>
                </a:rPr>
                <a:t>15:30</a:t>
              </a:r>
              <a:r>
                <a:rPr lang="ja-JP" altLang="en-US" sz="1200" dirty="0">
                  <a:ln w="0"/>
                  <a:latin typeface="07ロゴたいぷゴシック7" panose="02000600000000000000" pitchFamily="50" charset="-128"/>
                  <a:ea typeface="07ロゴたいぷゴシック7" panose="02000600000000000000" pitchFamily="50" charset="-128"/>
                </a:rPr>
                <a:t>～</a:t>
              </a:r>
              <a:r>
                <a:rPr lang="en-US" altLang="ja-JP" sz="1200" dirty="0">
                  <a:ln w="0"/>
                  <a:latin typeface="07ロゴたいぷゴシック7" panose="02000600000000000000" pitchFamily="50" charset="-128"/>
                  <a:ea typeface="07ロゴたいぷゴシック7" panose="02000600000000000000" pitchFamily="50" charset="-128"/>
                </a:rPr>
                <a:t>16:30</a:t>
              </a:r>
            </a:p>
          </p:txBody>
        </p:sp>
        <p:sp>
          <p:nvSpPr>
            <p:cNvPr id="129" name="角丸四角形 250">
              <a:extLst>
                <a:ext uri="{FF2B5EF4-FFF2-40B4-BE49-F238E27FC236}">
                  <a16:creationId xmlns:a16="http://schemas.microsoft.com/office/drawing/2014/main" id="{2A4B950C-3068-11B7-691B-766EED4F9FF1}"/>
                </a:ext>
              </a:extLst>
            </p:cNvPr>
            <p:cNvSpPr/>
            <p:nvPr/>
          </p:nvSpPr>
          <p:spPr>
            <a:xfrm>
              <a:off x="-2962631" y="2056844"/>
              <a:ext cx="1034095" cy="249509"/>
            </a:xfrm>
            <a:prstGeom prst="roundRect">
              <a:avLst/>
            </a:prstGeom>
            <a:solidFill>
              <a:srgbClr val="0752F9"/>
            </a:solidFill>
            <a:ln w="12700" cap="flat" cmpd="sng" algn="ctr">
              <a:noFill/>
              <a:prstDash val="solid"/>
              <a:miter lim="800000"/>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white"/>
                  </a:solidFill>
                  <a:effectLst/>
                  <a:uLnTx/>
                  <a:uFillTx/>
                  <a:latin typeface="07ロゴたいぷゴシック7" panose="02000600000000000000" pitchFamily="50" charset="-128"/>
                  <a:ea typeface="07ロゴたいぷゴシック7" panose="02000600000000000000" pitchFamily="50" charset="-128"/>
                </a:rPr>
                <a:t>スケジュール</a:t>
              </a:r>
            </a:p>
          </p:txBody>
        </p:sp>
        <p:sp>
          <p:nvSpPr>
            <p:cNvPr id="130" name="円/楕円 55">
              <a:extLst>
                <a:ext uri="{FF2B5EF4-FFF2-40B4-BE49-F238E27FC236}">
                  <a16:creationId xmlns:a16="http://schemas.microsoft.com/office/drawing/2014/main" id="{7ED5FE96-B55B-A921-A2C7-4129472F8F14}"/>
                </a:ext>
              </a:extLst>
            </p:cNvPr>
            <p:cNvSpPr/>
            <p:nvPr/>
          </p:nvSpPr>
          <p:spPr>
            <a:xfrm>
              <a:off x="-1839177" y="2045317"/>
              <a:ext cx="1018829" cy="297196"/>
            </a:xfrm>
            <a:prstGeom prst="ellipse">
              <a:avLst/>
            </a:prstGeom>
            <a:solidFill>
              <a:srgbClr val="FFFF00"/>
            </a:solidFill>
            <a:ln>
              <a:solidFill>
                <a:srgbClr val="FF4343"/>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1200"/>
                </a:lnSpc>
              </a:pPr>
              <a:r>
                <a:rPr lang="ja-JP" altLang="en-US" sz="1200" b="1" u="sng" dirty="0">
                  <a:solidFill>
                    <a:srgbClr val="FF4343"/>
                  </a:solidFill>
                  <a:latin typeface="07ロゴたいぷゴシック7" panose="02000600000000000000" pitchFamily="50" charset="-128"/>
                  <a:ea typeface="07ロゴたいぷゴシック7" panose="02000600000000000000" pitchFamily="50" charset="-128"/>
                  <a:cs typeface="源柔ゴシックL Heavy" panose="020B0702020203020207" pitchFamily="50" charset="-128"/>
                </a:rPr>
                <a:t>事前予約制</a:t>
              </a:r>
              <a:endParaRPr lang="ja-JP" altLang="en-US" sz="700" b="1" u="sng" dirty="0">
                <a:solidFill>
                  <a:srgbClr val="FF4343"/>
                </a:solidFill>
                <a:latin typeface="07ロゴたいぷゴシック7" panose="02000600000000000000" pitchFamily="50" charset="-128"/>
                <a:ea typeface="07ロゴたいぷゴシック7" panose="02000600000000000000" pitchFamily="50" charset="-128"/>
                <a:cs typeface="源柔ゴシックL Heavy" panose="020B0702020203020207" pitchFamily="50" charset="-128"/>
              </a:endParaRPr>
            </a:p>
          </p:txBody>
        </p:sp>
      </p:grpSp>
      <p:grpSp>
        <p:nvGrpSpPr>
          <p:cNvPr id="131" name="グループ化 130">
            <a:extLst>
              <a:ext uri="{FF2B5EF4-FFF2-40B4-BE49-F238E27FC236}">
                <a16:creationId xmlns:a16="http://schemas.microsoft.com/office/drawing/2014/main" id="{530B36D7-C144-D1EF-D4A4-4D94EC59B7EA}"/>
              </a:ext>
            </a:extLst>
          </p:cNvPr>
          <p:cNvGrpSpPr/>
          <p:nvPr/>
        </p:nvGrpSpPr>
        <p:grpSpPr>
          <a:xfrm>
            <a:off x="3198710" y="2886524"/>
            <a:ext cx="3018158" cy="1660593"/>
            <a:chOff x="288481" y="6783206"/>
            <a:chExt cx="3018158" cy="1660593"/>
          </a:xfrm>
        </p:grpSpPr>
        <p:grpSp>
          <p:nvGrpSpPr>
            <p:cNvPr id="132" name="グループ化 131">
              <a:extLst>
                <a:ext uri="{FF2B5EF4-FFF2-40B4-BE49-F238E27FC236}">
                  <a16:creationId xmlns:a16="http://schemas.microsoft.com/office/drawing/2014/main" id="{9B314F4F-5BBB-6574-E17F-DFCA936AF97A}"/>
                </a:ext>
              </a:extLst>
            </p:cNvPr>
            <p:cNvGrpSpPr/>
            <p:nvPr/>
          </p:nvGrpSpPr>
          <p:grpSpPr>
            <a:xfrm>
              <a:off x="378271" y="6783206"/>
              <a:ext cx="2928368" cy="1660593"/>
              <a:chOff x="-3780203" y="10564637"/>
              <a:chExt cx="2928368" cy="1660593"/>
            </a:xfrm>
          </p:grpSpPr>
          <p:grpSp>
            <p:nvGrpSpPr>
              <p:cNvPr id="138" name="グループ化 137">
                <a:extLst>
                  <a:ext uri="{FF2B5EF4-FFF2-40B4-BE49-F238E27FC236}">
                    <a16:creationId xmlns:a16="http://schemas.microsoft.com/office/drawing/2014/main" id="{CA06084F-4222-0C7D-1B21-C2308FB79B2C}"/>
                  </a:ext>
                </a:extLst>
              </p:cNvPr>
              <p:cNvGrpSpPr/>
              <p:nvPr/>
            </p:nvGrpSpPr>
            <p:grpSpPr>
              <a:xfrm>
                <a:off x="-3780203" y="11835590"/>
                <a:ext cx="2011591" cy="387824"/>
                <a:chOff x="1634850" y="1235277"/>
                <a:chExt cx="1991716" cy="347789"/>
              </a:xfrm>
            </p:grpSpPr>
            <p:pic>
              <p:nvPicPr>
                <p:cNvPr id="143" name="図 142">
                  <a:extLst>
                    <a:ext uri="{FF2B5EF4-FFF2-40B4-BE49-F238E27FC236}">
                      <a16:creationId xmlns:a16="http://schemas.microsoft.com/office/drawing/2014/main" id="{DAE16C9D-7AD7-A8C1-A63D-39C37B5F2C65}"/>
                    </a:ext>
                  </a:extLst>
                </p:cNvPr>
                <p:cNvPicPr>
                  <a:picLocks noChangeAspect="1"/>
                </p:cNvPicPr>
                <p:nvPr/>
              </p:nvPicPr>
              <p:blipFill>
                <a:blip r:embed="rId6"/>
                <a:stretch>
                  <a:fillRect/>
                </a:stretch>
              </p:blipFill>
              <p:spPr>
                <a:xfrm>
                  <a:off x="1634850" y="1235277"/>
                  <a:ext cx="1991716" cy="347789"/>
                </a:xfrm>
                <a:prstGeom prst="rect">
                  <a:avLst/>
                </a:prstGeom>
              </p:spPr>
            </p:pic>
            <p:sp>
              <p:nvSpPr>
                <p:cNvPr id="144" name="テキスト ボックス 143">
                  <a:extLst>
                    <a:ext uri="{FF2B5EF4-FFF2-40B4-BE49-F238E27FC236}">
                      <a16:creationId xmlns:a16="http://schemas.microsoft.com/office/drawing/2014/main" id="{27037AAF-5313-1F1A-059B-521608FE1591}"/>
                    </a:ext>
                  </a:extLst>
                </p:cNvPr>
                <p:cNvSpPr txBox="1"/>
                <p:nvPr/>
              </p:nvSpPr>
              <p:spPr>
                <a:xfrm>
                  <a:off x="1707953" y="1317589"/>
                  <a:ext cx="1307946" cy="148655"/>
                </a:xfrm>
                <a:prstGeom prst="rect">
                  <a:avLst/>
                </a:prstGeom>
                <a:solidFill>
                  <a:schemeClr val="bg1"/>
                </a:solidFill>
              </p:spPr>
              <p:txBody>
                <a:bodyPr wrap="square" lIns="0" tIns="0" rIns="0" bIns="0" rtlCol="0">
                  <a:noAutofit/>
                </a:bodyPr>
                <a:lstStyle/>
                <a:p>
                  <a:r>
                    <a:rPr lang="ja-JP" altLang="en-US" sz="750" b="1" dirty="0">
                      <a:latin typeface="07ロゴたいぷゴシック7" panose="02000600000000000000" pitchFamily="50" charset="-128"/>
                      <a:ea typeface="07ロゴたいぷゴシック7" panose="02000600000000000000" pitchFamily="50" charset="-128"/>
                    </a:rPr>
                    <a:t>福岡よろずコンサルタント</a:t>
                  </a:r>
                  <a:endParaRPr kumimoji="1" lang="ja-JP" altLang="en-US" sz="750" b="1" dirty="0">
                    <a:latin typeface="07ロゴたいぷゴシック7" panose="02000600000000000000" pitchFamily="50" charset="-128"/>
                    <a:ea typeface="07ロゴたいぷゴシック7" panose="02000600000000000000" pitchFamily="50" charset="-128"/>
                  </a:endParaRPr>
                </a:p>
              </p:txBody>
            </p:sp>
          </p:grpSp>
          <p:pic>
            <p:nvPicPr>
              <p:cNvPr id="139" name="図 138">
                <a:extLst>
                  <a:ext uri="{FF2B5EF4-FFF2-40B4-BE49-F238E27FC236}">
                    <a16:creationId xmlns:a16="http://schemas.microsoft.com/office/drawing/2014/main" id="{9150DB73-AA47-83E3-3F94-E689FB63DF2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82736" y="11793230"/>
                <a:ext cx="432000" cy="432000"/>
              </a:xfrm>
              <a:prstGeom prst="rect">
                <a:avLst/>
              </a:prstGeom>
            </p:spPr>
          </p:pic>
          <p:grpSp>
            <p:nvGrpSpPr>
              <p:cNvPr id="140" name="グループ化 139">
                <a:extLst>
                  <a:ext uri="{FF2B5EF4-FFF2-40B4-BE49-F238E27FC236}">
                    <a16:creationId xmlns:a16="http://schemas.microsoft.com/office/drawing/2014/main" id="{11DDF977-58E5-A3E8-DA09-382BB7585F16}"/>
                  </a:ext>
                </a:extLst>
              </p:cNvPr>
              <p:cNvGrpSpPr/>
              <p:nvPr/>
            </p:nvGrpSpPr>
            <p:grpSpPr>
              <a:xfrm>
                <a:off x="-3225049" y="10564637"/>
                <a:ext cx="2373214" cy="987987"/>
                <a:chOff x="13843207" y="8544984"/>
                <a:chExt cx="2497329" cy="1007935"/>
              </a:xfrm>
            </p:grpSpPr>
            <p:sp>
              <p:nvSpPr>
                <p:cNvPr id="141" name="正方形/長方形 140">
                  <a:extLst>
                    <a:ext uri="{FF2B5EF4-FFF2-40B4-BE49-F238E27FC236}">
                      <a16:creationId xmlns:a16="http://schemas.microsoft.com/office/drawing/2014/main" id="{BB1A406A-2F36-7617-F3D0-B09E9360C735}"/>
                    </a:ext>
                  </a:extLst>
                </p:cNvPr>
                <p:cNvSpPr/>
                <p:nvPr/>
              </p:nvSpPr>
              <p:spPr>
                <a:xfrm>
                  <a:off x="13843207" y="8544984"/>
                  <a:ext cx="2497329" cy="5076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lang="ja-JP" altLang="en-US" sz="1050" dirty="0">
                      <a:solidFill>
                        <a:schemeClr val="accent1">
                          <a:lumMod val="50000"/>
                        </a:schemeClr>
                      </a:solidFill>
                      <a:latin typeface="07ロゴたいぷゴシック7" panose="02000600000000000000" pitchFamily="50" charset="-128"/>
                      <a:ea typeface="07ロゴたいぷゴシック7" panose="02000600000000000000" pitchFamily="50" charset="-128"/>
                    </a:rPr>
                    <a:t>コンサルタントの</a:t>
                  </a:r>
                  <a:endParaRPr lang="en-US" altLang="ja-JP" sz="1050" dirty="0">
                    <a:solidFill>
                      <a:schemeClr val="accent1">
                        <a:lumMod val="50000"/>
                      </a:schemeClr>
                    </a:solidFill>
                    <a:latin typeface="07ロゴたいぷゴシック7" panose="02000600000000000000" pitchFamily="50" charset="-128"/>
                    <a:ea typeface="07ロゴたいぷゴシック7" panose="02000600000000000000" pitchFamily="50" charset="-128"/>
                  </a:endParaRPr>
                </a:p>
                <a:p>
                  <a:pPr algn="ctr"/>
                  <a:r>
                    <a:rPr lang="ja-JP" altLang="en-US" sz="1050" dirty="0">
                      <a:solidFill>
                        <a:schemeClr val="accent1">
                          <a:lumMod val="50000"/>
                        </a:schemeClr>
                      </a:solidFill>
                      <a:latin typeface="07ロゴたいぷゴシック7" panose="02000600000000000000" pitchFamily="50" charset="-128"/>
                      <a:ea typeface="07ロゴたいぷゴシック7" panose="02000600000000000000" pitchFamily="50" charset="-128"/>
                    </a:rPr>
                    <a:t>詳細プロフィールは</a:t>
                  </a:r>
                  <a:endParaRPr lang="en-US" altLang="ja-JP" sz="1050" dirty="0">
                    <a:solidFill>
                      <a:schemeClr val="accent1">
                        <a:lumMod val="50000"/>
                      </a:schemeClr>
                    </a:solidFill>
                    <a:latin typeface="07ロゴたいぷゴシック7" panose="02000600000000000000" pitchFamily="50" charset="-128"/>
                    <a:ea typeface="07ロゴたいぷゴシック7" panose="02000600000000000000" pitchFamily="50" charset="-128"/>
                  </a:endParaRPr>
                </a:p>
                <a:p>
                  <a:pPr algn="ctr"/>
                  <a:r>
                    <a:rPr lang="ja-JP" altLang="en-US" sz="1050" dirty="0">
                      <a:solidFill>
                        <a:schemeClr val="accent1">
                          <a:lumMod val="50000"/>
                        </a:schemeClr>
                      </a:solidFill>
                      <a:latin typeface="07ロゴたいぷゴシック7" panose="02000600000000000000" pitchFamily="50" charset="-128"/>
                      <a:ea typeface="07ロゴたいぷゴシック7" panose="02000600000000000000" pitchFamily="50" charset="-128"/>
                    </a:rPr>
                    <a:t>ホームページをご覧ください。</a:t>
                  </a:r>
                  <a:endParaRPr lang="en-US" altLang="ja-JP" sz="1050" dirty="0">
                    <a:solidFill>
                      <a:schemeClr val="accent1">
                        <a:lumMod val="50000"/>
                      </a:schemeClr>
                    </a:solidFill>
                    <a:latin typeface="07ロゴたいぷゴシック7" panose="02000600000000000000" pitchFamily="50" charset="-128"/>
                    <a:ea typeface="07ロゴたいぷゴシック7" panose="02000600000000000000" pitchFamily="50" charset="-128"/>
                  </a:endParaRPr>
                </a:p>
              </p:txBody>
            </p:sp>
            <p:sp>
              <p:nvSpPr>
                <p:cNvPr id="142" name="正方形/長方形 141">
                  <a:extLst>
                    <a:ext uri="{FF2B5EF4-FFF2-40B4-BE49-F238E27FC236}">
                      <a16:creationId xmlns:a16="http://schemas.microsoft.com/office/drawing/2014/main" id="{1886D455-4F4E-4055-623C-BB3B7B3FF68C}"/>
                    </a:ext>
                  </a:extLst>
                </p:cNvPr>
                <p:cNvSpPr/>
                <p:nvPr/>
              </p:nvSpPr>
              <p:spPr>
                <a:xfrm>
                  <a:off x="13952340" y="9081933"/>
                  <a:ext cx="2279063" cy="4709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r>
                    <a:rPr lang="ja-JP" altLang="en-US" sz="1000" dirty="0">
                      <a:solidFill>
                        <a:schemeClr val="accent1">
                          <a:lumMod val="50000"/>
                        </a:schemeClr>
                      </a:solidFill>
                      <a:latin typeface="07ロゴたいぷゴシック7" panose="02000600000000000000" pitchFamily="50" charset="-128"/>
                      <a:ea typeface="07ロゴたいぷゴシック7" panose="02000600000000000000" pitchFamily="50" charset="-128"/>
                    </a:rPr>
                    <a:t>各コンサルタントの</a:t>
                  </a:r>
                  <a:endParaRPr lang="en-US" altLang="ja-JP" sz="1000" dirty="0">
                    <a:solidFill>
                      <a:schemeClr val="accent1">
                        <a:lumMod val="50000"/>
                      </a:schemeClr>
                    </a:solidFill>
                    <a:latin typeface="07ロゴたいぷゴシック7" panose="02000600000000000000" pitchFamily="50" charset="-128"/>
                    <a:ea typeface="07ロゴたいぷゴシック7" panose="02000600000000000000" pitchFamily="50" charset="-128"/>
                  </a:endParaRPr>
                </a:p>
                <a:p>
                  <a:pPr algn="ctr"/>
                  <a:r>
                    <a:rPr lang="ja-JP" altLang="en-US" sz="1000" dirty="0">
                      <a:solidFill>
                        <a:schemeClr val="accent1">
                          <a:lumMod val="50000"/>
                        </a:schemeClr>
                      </a:solidFill>
                      <a:latin typeface="07ロゴたいぷゴシック7" panose="02000600000000000000" pitchFamily="50" charset="-128"/>
                      <a:ea typeface="07ロゴたいぷゴシック7" panose="02000600000000000000" pitchFamily="50" charset="-128"/>
                    </a:rPr>
                    <a:t>セミナー情報も</a:t>
                  </a:r>
                  <a:endParaRPr lang="en-US" altLang="ja-JP" sz="1000" dirty="0">
                    <a:solidFill>
                      <a:schemeClr val="accent1">
                        <a:lumMod val="50000"/>
                      </a:schemeClr>
                    </a:solidFill>
                    <a:latin typeface="07ロゴたいぷゴシック7" panose="02000600000000000000" pitchFamily="50" charset="-128"/>
                    <a:ea typeface="07ロゴたいぷゴシック7" panose="02000600000000000000" pitchFamily="50" charset="-128"/>
                  </a:endParaRPr>
                </a:p>
                <a:p>
                  <a:pPr algn="ctr"/>
                  <a:r>
                    <a:rPr lang="ja-JP" altLang="en-US" sz="1000" dirty="0">
                      <a:solidFill>
                        <a:schemeClr val="accent1">
                          <a:lumMod val="50000"/>
                        </a:schemeClr>
                      </a:solidFill>
                      <a:latin typeface="07ロゴたいぷゴシック7" panose="02000600000000000000" pitchFamily="50" charset="-128"/>
                      <a:ea typeface="07ロゴたいぷゴシック7" panose="02000600000000000000" pitchFamily="50" charset="-128"/>
                    </a:rPr>
                    <a:t>掲載しています！</a:t>
                  </a:r>
                  <a:endParaRPr lang="en-US" altLang="ja-JP" sz="1000" dirty="0">
                    <a:solidFill>
                      <a:schemeClr val="accent1">
                        <a:lumMod val="50000"/>
                      </a:schemeClr>
                    </a:solidFill>
                    <a:latin typeface="07ロゴたいぷゴシック7" panose="02000600000000000000" pitchFamily="50" charset="-128"/>
                    <a:ea typeface="07ロゴたいぷゴシック7" panose="02000600000000000000" pitchFamily="50" charset="-128"/>
                  </a:endParaRPr>
                </a:p>
              </p:txBody>
            </p:sp>
          </p:grpSp>
        </p:grpSp>
        <p:grpSp>
          <p:nvGrpSpPr>
            <p:cNvPr id="133" name="グループ化 132">
              <a:extLst>
                <a:ext uri="{FF2B5EF4-FFF2-40B4-BE49-F238E27FC236}">
                  <a16:creationId xmlns:a16="http://schemas.microsoft.com/office/drawing/2014/main" id="{61755D7A-5B80-B859-2E35-93C7E180CE19}"/>
                </a:ext>
              </a:extLst>
            </p:cNvPr>
            <p:cNvGrpSpPr/>
            <p:nvPr/>
          </p:nvGrpSpPr>
          <p:grpSpPr>
            <a:xfrm rot="21369948">
              <a:off x="288481" y="7103125"/>
              <a:ext cx="1035464" cy="887619"/>
              <a:chOff x="-1161009" y="6301242"/>
              <a:chExt cx="949089" cy="1007117"/>
            </a:xfrm>
          </p:grpSpPr>
          <p:sp>
            <p:nvSpPr>
              <p:cNvPr id="136" name="フローチャート: 結合子 135">
                <a:extLst>
                  <a:ext uri="{FF2B5EF4-FFF2-40B4-BE49-F238E27FC236}">
                    <a16:creationId xmlns:a16="http://schemas.microsoft.com/office/drawing/2014/main" id="{E555F193-1FFC-D561-088D-241585E5C2BF}"/>
                  </a:ext>
                </a:extLst>
              </p:cNvPr>
              <p:cNvSpPr/>
              <p:nvPr/>
            </p:nvSpPr>
            <p:spPr>
              <a:xfrm>
                <a:off x="-1161009" y="6301242"/>
                <a:ext cx="949089" cy="1007117"/>
              </a:xfrm>
              <a:prstGeom prst="flowChartConnector">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3659" dirty="0">
                  <a:latin typeface="HGP創英角ｺﾞｼｯｸUB" panose="020B0900000000000000" pitchFamily="50" charset="-128"/>
                  <a:ea typeface="HGP創英角ｺﾞｼｯｸUB" panose="020B0900000000000000" pitchFamily="50" charset="-128"/>
                </a:endParaRPr>
              </a:p>
            </p:txBody>
          </p:sp>
          <p:pic>
            <p:nvPicPr>
              <p:cNvPr id="137" name="図 136">
                <a:extLst>
                  <a:ext uri="{FF2B5EF4-FFF2-40B4-BE49-F238E27FC236}">
                    <a16:creationId xmlns:a16="http://schemas.microsoft.com/office/drawing/2014/main" id="{EBECC328-C372-F3D6-BB7D-F1839F6506C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881019" y="6505829"/>
                <a:ext cx="149116" cy="86699"/>
              </a:xfrm>
              <a:prstGeom prst="rect">
                <a:avLst/>
              </a:prstGeom>
            </p:spPr>
          </p:pic>
        </p:grpSp>
        <p:pic>
          <p:nvPicPr>
            <p:cNvPr id="134" name="図 133">
              <a:extLst>
                <a:ext uri="{FF2B5EF4-FFF2-40B4-BE49-F238E27FC236}">
                  <a16:creationId xmlns:a16="http://schemas.microsoft.com/office/drawing/2014/main" id="{11CE4EFD-AEC8-876F-5B24-35DDECB0A0EC}"/>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7391" b="37763" l="51151" r="81405">
                          <a14:foregroundMark x1="60781" y1="12399" x2="57995" y2="8885"/>
                          <a14:foregroundMark x1="57995" y1="8885" x2="63386" y2="7431"/>
                          <a14:foregroundMark x1="63386" y1="7431" x2="60357" y2="11874"/>
                          <a14:foregroundMark x1="60357" y1="11874" x2="59691" y2="11995"/>
                          <a14:foregroundMark x1="62508" y1="17892" x2="62174" y2="18013"/>
                          <a14:foregroundMark x1="60872" y1="29523" x2="59812" y2="24031"/>
                          <a14:foregroundMark x1="59812" y1="24031" x2="62356" y2="28110"/>
                          <a14:foregroundMark x1="62356" y1="28110" x2="59812" y2="31058"/>
                          <a14:foregroundMark x1="77317" y1="32754" x2="78649" y2="27544"/>
                          <a14:foregroundMark x1="78649" y1="27544" x2="77650" y2="33158"/>
                          <a14:foregroundMark x1="77650" y1="33158" x2="76893" y2="33158"/>
                          <a14:foregroundMark x1="79588" y1="30654" x2="79679" y2="30372"/>
                          <a14:foregroundMark x1="69140" y1="29927" x2="64597" y2="30695"/>
                          <a14:foregroundMark x1="64597" y1="30695" x2="58692" y2="23384"/>
                          <a14:foregroundMark x1="58692" y1="23384" x2="64113" y2="11834"/>
                          <a14:foregroundMark x1="64113" y1="11834" x2="67171" y2="23990"/>
                          <a14:foregroundMark x1="67171" y1="23990" x2="66566" y2="29362"/>
                          <a14:foregroundMark x1="60660" y1="28271" x2="56208" y2="28271"/>
                          <a14:foregroundMark x1="56208" y1="28271" x2="51211" y2="25242"/>
                          <a14:foregroundMark x1="51211" y1="25242" x2="55512" y2="19548"/>
                          <a14:foregroundMark x1="55512" y1="19548" x2="59721" y2="23990"/>
                          <a14:foregroundMark x1="59721" y1="23990" x2="59479" y2="26858"/>
                          <a14:foregroundMark x1="61629" y1="33158" x2="53937" y2="37076"/>
                          <a14:foregroundMark x1="53937" y1="37076" x2="51666" y2="29281"/>
                          <a14:foregroundMark x1="51666" y1="29281" x2="52362" y2="22981"/>
                          <a14:foregroundMark x1="52362" y1="22981" x2="58056" y2="20396"/>
                          <a14:foregroundMark x1="58056" y1="20396" x2="60478" y2="30654"/>
                          <a14:foregroundMark x1="60478" y1="30654" x2="59812" y2="35137"/>
                          <a14:foregroundMark x1="68080" y1="36793" x2="65415" y2="32472"/>
                          <a14:foregroundMark x1="65415" y1="32472" x2="72925" y2="25687"/>
                          <a14:foregroundMark x1="72925" y1="25687" x2="74319" y2="31947"/>
                          <a14:foregroundMark x1="74319" y1="31947" x2="70836" y2="37763"/>
                          <a14:foregroundMark x1="70836" y1="37763" x2="67444" y2="36309"/>
                          <a14:foregroundMark x1="67444" y1="36309" x2="67323" y2="35420"/>
                          <a14:foregroundMark x1="63992" y1="13530" x2="58571" y2="11268"/>
                          <a14:foregroundMark x1="58571" y1="11268" x2="61841" y2="7835"/>
                          <a14:foregroundMark x1="61841" y1="7835" x2="64537" y2="12399"/>
                          <a14:foregroundMark x1="64537" y1="12399" x2="64113" y2="13691"/>
                          <a14:foregroundMark x1="72471" y1="29241" x2="77286" y2="33805"/>
                          <a14:foregroundMark x1="77286" y1="33805" x2="81405" y2="31381"/>
                          <a14:foregroundMark x1="81405" y1="31381" x2="77589" y2="26656"/>
                          <a14:foregroundMark x1="77589" y1="26656" x2="73592" y2="27181"/>
                          <a14:foregroundMark x1="73592" y1="27181" x2="72168" y2="30493"/>
                          <a14:foregroundMark x1="55300" y1="24071" x2="55118" y2="15065"/>
                          <a14:foregroundMark x1="55118" y1="15065" x2="58783" y2="13409"/>
                          <a14:foregroundMark x1="58783" y1="13409" x2="58631" y2="20194"/>
                          <a14:foregroundMark x1="58631" y1="20194" x2="54876" y2="24879"/>
                          <a14:foregroundMark x1="63818" y1="7840" x2="64352" y2="7666"/>
                          <a14:backgroundMark x1="72804" y1="20840" x2="68262" y2="16155"/>
                          <a14:backgroundMark x1="68262" y1="16155" x2="72108" y2="12803"/>
                          <a14:backgroundMark x1="72108" y1="12803" x2="78770" y2="14015"/>
                          <a14:backgroundMark x1="78770" y1="14015" x2="81557" y2="16963"/>
                          <a14:backgroundMark x1="81557" y1="16963" x2="81708" y2="21405"/>
                          <a14:backgroundMark x1="81708" y1="21405" x2="76984" y2="23788"/>
                          <a14:backgroundMark x1="76984" y1="23788" x2="72804" y2="20961"/>
                          <a14:backgroundMark x1="77438" y1="22213" x2="76893" y2="21931"/>
                          <a14:backgroundMark x1="71078" y1="18013" x2="67898" y2="16155"/>
                          <a14:backgroundMark x1="67898" y1="16155" x2="70442" y2="18013"/>
                          <a14:backgroundMark x1="78831" y1="23788" x2="78831" y2="23788"/>
                          <a14:backgroundMark x1="78377" y1="23344" x2="78377" y2="23344"/>
                          <a14:backgroundMark x1="78710" y1="23344" x2="78710" y2="23344"/>
                          <a14:backgroundMark x1="69806" y1="18457" x2="69806" y2="18457"/>
                          <a14:backgroundMark x1="69806" y1="18296" x2="69806" y2="18296"/>
                          <a14:backgroundMark x1="69806" y1="18296" x2="69806" y2="18296"/>
                          <a14:backgroundMark x1="69473" y1="18457" x2="69473" y2="18457"/>
                          <a14:backgroundMark x1="69382" y1="17892" x2="69806" y2="19023"/>
                          <a14:backgroundMark x1="69473" y1="17044" x2="69473" y2="17044"/>
                          <a14:backgroundMark x1="69261" y1="16640" x2="69261" y2="16640"/>
                          <a14:backgroundMark x1="69473" y1="16761" x2="69473" y2="16761"/>
                          <a14:backgroundMark x1="70628" y1="8537" x2="70628" y2="8537"/>
                          <a14:backgroundMark x1="69559" y1="8362" x2="69559" y2="8362"/>
                          <a14:backgroundMark x1="69559" y1="8362" x2="69559" y2="8362"/>
                          <a14:backgroundMark x1="75701" y1="7317" x2="75701" y2="7317"/>
                          <a14:backgroundMark x1="73965" y1="7840" x2="73965" y2="7840"/>
                          <a14:backgroundMark x1="71295" y1="7840" x2="69693" y2="6969"/>
                          <a14:backgroundMark x1="83311" y1="8711" x2="66622" y2="7491"/>
                          <a14:backgroundMark x1="70093" y1="8362" x2="65955" y2="7840"/>
                          <a14:backgroundMark x1="68224" y1="8537" x2="65955" y2="8188"/>
                        </a14:backgroundRemoval>
                      </a14:imgEffect>
                    </a14:imgLayer>
                  </a14:imgProps>
                </a:ext>
                <a:ext uri="{28A0092B-C50C-407E-A947-70E740481C1C}">
                  <a14:useLocalDpi xmlns:a14="http://schemas.microsoft.com/office/drawing/2010/main" val="0"/>
                </a:ext>
              </a:extLst>
            </a:blip>
            <a:srcRect l="48262" t="6761" r="17533" b="58853"/>
            <a:stretch/>
          </p:blipFill>
          <p:spPr>
            <a:xfrm rot="21241617">
              <a:off x="288490" y="7162286"/>
              <a:ext cx="1064071" cy="819537"/>
            </a:xfrm>
            <a:prstGeom prst="flowChartConnector">
              <a:avLst/>
            </a:prstGeom>
          </p:spPr>
        </p:pic>
        <p:sp>
          <p:nvSpPr>
            <p:cNvPr id="135" name="正方形/長方形 134">
              <a:extLst>
                <a:ext uri="{FF2B5EF4-FFF2-40B4-BE49-F238E27FC236}">
                  <a16:creationId xmlns:a16="http://schemas.microsoft.com/office/drawing/2014/main" id="{2A5DE318-4137-C3F7-6A48-B12F2E14E172}"/>
                </a:ext>
              </a:extLst>
            </p:cNvPr>
            <p:cNvSpPr/>
            <p:nvPr/>
          </p:nvSpPr>
          <p:spPr>
            <a:xfrm>
              <a:off x="764979" y="7134408"/>
              <a:ext cx="135341" cy="12785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3659" dirty="0">
                <a:latin typeface="HGP創英角ｺﾞｼｯｸUB" panose="020B0900000000000000" pitchFamily="50" charset="-128"/>
                <a:ea typeface="HGP創英角ｺﾞｼｯｸUB" panose="020B0900000000000000" pitchFamily="50" charset="-128"/>
              </a:endParaRPr>
            </a:p>
          </p:txBody>
        </p:sp>
      </p:grpSp>
      <p:pic>
        <p:nvPicPr>
          <p:cNvPr id="145" name="図 144">
            <a:extLst>
              <a:ext uri="{FF2B5EF4-FFF2-40B4-BE49-F238E27FC236}">
                <a16:creationId xmlns:a16="http://schemas.microsoft.com/office/drawing/2014/main" id="{34D4CADF-0555-F927-2A2D-D0FB28E6FD2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6303" y="2842000"/>
            <a:ext cx="1139115" cy="875477"/>
          </a:xfrm>
          <a:prstGeom prst="rect">
            <a:avLst/>
          </a:prstGeom>
        </p:spPr>
      </p:pic>
      <p:grpSp>
        <p:nvGrpSpPr>
          <p:cNvPr id="146" name="グループ化 145">
            <a:extLst>
              <a:ext uri="{FF2B5EF4-FFF2-40B4-BE49-F238E27FC236}">
                <a16:creationId xmlns:a16="http://schemas.microsoft.com/office/drawing/2014/main" id="{46AB5AAD-39DF-50EB-9C5B-B243FD7455DE}"/>
              </a:ext>
            </a:extLst>
          </p:cNvPr>
          <p:cNvGrpSpPr/>
          <p:nvPr/>
        </p:nvGrpSpPr>
        <p:grpSpPr>
          <a:xfrm>
            <a:off x="81290" y="805017"/>
            <a:ext cx="3533307" cy="1933329"/>
            <a:chOff x="-6334643" y="1914624"/>
            <a:chExt cx="3533307" cy="1933329"/>
          </a:xfrm>
        </p:grpSpPr>
        <p:grpSp>
          <p:nvGrpSpPr>
            <p:cNvPr id="147" name="グループ化 146">
              <a:extLst>
                <a:ext uri="{FF2B5EF4-FFF2-40B4-BE49-F238E27FC236}">
                  <a16:creationId xmlns:a16="http://schemas.microsoft.com/office/drawing/2014/main" id="{57FFF6E9-DF7A-D797-6A19-F1AB63BE84B2}"/>
                </a:ext>
              </a:extLst>
            </p:cNvPr>
            <p:cNvGrpSpPr/>
            <p:nvPr/>
          </p:nvGrpSpPr>
          <p:grpSpPr>
            <a:xfrm>
              <a:off x="-6334643" y="1914624"/>
              <a:ext cx="3533307" cy="1933329"/>
              <a:chOff x="-6334643" y="1914624"/>
              <a:chExt cx="3533307" cy="1933329"/>
            </a:xfrm>
          </p:grpSpPr>
          <p:grpSp>
            <p:nvGrpSpPr>
              <p:cNvPr id="151" name="グループ化 150">
                <a:extLst>
                  <a:ext uri="{FF2B5EF4-FFF2-40B4-BE49-F238E27FC236}">
                    <a16:creationId xmlns:a16="http://schemas.microsoft.com/office/drawing/2014/main" id="{10641370-5EA0-800D-9378-6E1DECB94914}"/>
                  </a:ext>
                </a:extLst>
              </p:cNvPr>
              <p:cNvGrpSpPr/>
              <p:nvPr/>
            </p:nvGrpSpPr>
            <p:grpSpPr>
              <a:xfrm>
                <a:off x="-6247118" y="2870063"/>
                <a:ext cx="3382224" cy="977890"/>
                <a:chOff x="3137490" y="9734289"/>
                <a:chExt cx="3382224" cy="977890"/>
              </a:xfrm>
            </p:grpSpPr>
            <p:sp>
              <p:nvSpPr>
                <p:cNvPr id="161" name="正方形/長方形 160">
                  <a:extLst>
                    <a:ext uri="{FF2B5EF4-FFF2-40B4-BE49-F238E27FC236}">
                      <a16:creationId xmlns:a16="http://schemas.microsoft.com/office/drawing/2014/main" id="{42F3261D-34A3-89E0-3D86-F847578277B2}"/>
                    </a:ext>
                  </a:extLst>
                </p:cNvPr>
                <p:cNvSpPr/>
                <p:nvPr/>
              </p:nvSpPr>
              <p:spPr>
                <a:xfrm>
                  <a:off x="3682100" y="10035071"/>
                  <a:ext cx="2837614" cy="677108"/>
                </a:xfrm>
                <a:prstGeom prst="rect">
                  <a:avLst/>
                </a:prstGeom>
                <a:noFill/>
                <a:ln>
                  <a:noFill/>
                </a:ln>
              </p:spPr>
              <p:txBody>
                <a:bodyPr wrap="squar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w="0"/>
                      <a:effectLst/>
                      <a:uLnTx/>
                      <a:uFillTx/>
                      <a:latin typeface="07ロゴたいぷゴシック7" panose="02000600000000000000" pitchFamily="50" charset="-128"/>
                      <a:ea typeface="07ロゴたいぷゴシック7" panose="02000600000000000000" pitchFamily="50" charset="-128"/>
                    </a:rPr>
                    <a:t>福岡県よろず支援拠点に</a:t>
                  </a:r>
                  <a:endParaRPr kumimoji="0" lang="en-US" altLang="ja-JP" sz="1000" b="0" i="0" u="none" strike="noStrike" kern="0" cap="none" spc="0" normalizeH="0" baseline="0" noProof="0" dirty="0">
                    <a:ln w="0"/>
                    <a:effectLst/>
                    <a:uLnTx/>
                    <a:uFillTx/>
                    <a:latin typeface="07ロゴたいぷゴシック7" panose="02000600000000000000" pitchFamily="50" charset="-128"/>
                    <a:ea typeface="07ロゴたいぷゴシック7" panose="020006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w="0"/>
                      <a:effectLst/>
                      <a:uLnTx/>
                      <a:uFillTx/>
                      <a:latin typeface="07ロゴたいぷゴシック7" panose="02000600000000000000" pitchFamily="50" charset="-128"/>
                      <a:ea typeface="07ロゴたいぷゴシック7" panose="02000600000000000000" pitchFamily="50" charset="-128"/>
                    </a:rPr>
                    <a:t>お</a:t>
                  </a:r>
                  <a:r>
                    <a:rPr kumimoji="0" lang="ja-JP" altLang="en-US" sz="1000" b="0" i="0" u="none" strike="noStrike" kern="0" cap="none" spc="0" normalizeH="0" baseline="0" noProof="0" dirty="0">
                      <a:ln w="0"/>
                      <a:solidFill>
                        <a:srgbClr val="FF0000"/>
                      </a:solidFill>
                      <a:effectLst/>
                      <a:uLnTx/>
                      <a:uFillTx/>
                      <a:latin typeface="07ロゴたいぷゴシック7" panose="02000600000000000000" pitchFamily="50" charset="-128"/>
                      <a:ea typeface="07ロゴたいぷゴシック7" panose="02000600000000000000" pitchFamily="50" charset="-128"/>
                    </a:rPr>
                    <a:t>電話</a:t>
                  </a:r>
                  <a:r>
                    <a:rPr kumimoji="0" lang="ja-JP" altLang="en-US" sz="1000" b="0" i="0" u="none" strike="noStrike" kern="0" cap="none" spc="0" normalizeH="0" baseline="0" noProof="0" dirty="0">
                      <a:ln w="0"/>
                      <a:effectLst/>
                      <a:uLnTx/>
                      <a:uFillTx/>
                      <a:latin typeface="07ロゴたいぷゴシック7" panose="02000600000000000000" pitchFamily="50" charset="-128"/>
                      <a:ea typeface="07ロゴたいぷゴシック7" panose="02000600000000000000" pitchFamily="50" charset="-128"/>
                    </a:rPr>
                    <a:t>ください</a:t>
                  </a:r>
                  <a:endParaRPr kumimoji="0" lang="en-US" altLang="ja-JP" sz="1000" b="0" i="0" u="none" strike="noStrike" kern="0" cap="none" spc="0" normalizeH="0" baseline="0" noProof="0" dirty="0">
                    <a:ln w="0"/>
                    <a:effectLst/>
                    <a:uLnTx/>
                    <a:uFillTx/>
                    <a:latin typeface="07ロゴたいぷゴシック7" panose="02000600000000000000" pitchFamily="50" charset="-128"/>
                    <a:ea typeface="07ロゴたいぷゴシック7" panose="020006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900" b="1" i="0" u="none" strike="noStrike" kern="0" cap="none" spc="0" normalizeH="0" baseline="0" noProof="0" dirty="0">
                      <a:ln w="0"/>
                      <a:solidFill>
                        <a:prstClr val="black"/>
                      </a:solidFill>
                      <a:effectLst/>
                      <a:uLnTx/>
                      <a:uFillTx/>
                      <a:latin typeface="07ロゴたいぷゴシック7" panose="02000600000000000000" pitchFamily="50" charset="-128"/>
                      <a:ea typeface="07ロゴたいぷゴシック7" panose="02000600000000000000" pitchFamily="50" charset="-128"/>
                    </a:rPr>
                    <a:t>TEL</a:t>
                  </a:r>
                  <a:r>
                    <a:rPr kumimoji="0" lang="ja-JP" altLang="en-US" sz="900" b="1" kern="0" dirty="0">
                      <a:ln w="0"/>
                      <a:solidFill>
                        <a:prstClr val="black"/>
                      </a:solidFill>
                      <a:latin typeface="07ロゴたいぷゴシック7" panose="02000600000000000000" pitchFamily="50" charset="-128"/>
                      <a:ea typeface="07ロゴたいぷゴシック7" panose="02000600000000000000" pitchFamily="50" charset="-128"/>
                    </a:rPr>
                    <a:t>：</a:t>
                  </a:r>
                  <a:r>
                    <a:rPr kumimoji="0" lang="en-US" altLang="ja-JP" sz="1400" b="1" i="0" u="none" strike="noStrike" kern="0" cap="none" spc="0" normalizeH="0" baseline="0" noProof="0" dirty="0">
                      <a:ln w="0"/>
                      <a:solidFill>
                        <a:srgbClr val="FF0000"/>
                      </a:solidFill>
                      <a:effectLst/>
                      <a:uLnTx/>
                      <a:uFillTx/>
                      <a:latin typeface="07ロゴたいぷゴシック7" panose="02000600000000000000" pitchFamily="50" charset="-128"/>
                      <a:ea typeface="07ロゴたいぷゴシック7" panose="02000600000000000000" pitchFamily="50" charset="-128"/>
                    </a:rPr>
                    <a:t>092-622-7809</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w="0"/>
                      <a:solidFill>
                        <a:prstClr val="black">
                          <a:lumMod val="85000"/>
                          <a:lumOff val="15000"/>
                        </a:prstClr>
                      </a:solidFill>
                      <a:effectLst/>
                      <a:uLnTx/>
                      <a:uFillTx/>
                      <a:latin typeface="07ロゴたいぷゴシック7" panose="02000600000000000000" pitchFamily="50" charset="-128"/>
                      <a:ea typeface="07ロゴたいぷゴシック7" panose="02000600000000000000" pitchFamily="50" charset="-128"/>
                    </a:rPr>
                    <a:t>      </a:t>
                  </a:r>
                  <a:r>
                    <a:rPr kumimoji="0" lang="ja-JP" altLang="en-US" sz="700" b="0" i="0" u="none" strike="noStrike" kern="0" cap="none" spc="0" normalizeH="0" baseline="0" noProof="0" dirty="0">
                      <a:ln w="0"/>
                      <a:effectLst/>
                      <a:uLnTx/>
                      <a:uFillTx/>
                      <a:latin typeface="07ロゴたいぷゴシック7" panose="02000600000000000000" pitchFamily="50" charset="-128"/>
                      <a:ea typeface="07ロゴたいぷゴシック7" panose="02000600000000000000" pitchFamily="50" charset="-128"/>
                    </a:rPr>
                    <a:t>（受付時間：平日</a:t>
                  </a:r>
                  <a:r>
                    <a:rPr kumimoji="0" lang="en-US" altLang="ja-JP" sz="700" b="0" i="0" u="none" strike="noStrike" kern="0" cap="none" spc="0" normalizeH="0" baseline="0" noProof="0" dirty="0">
                      <a:ln w="0"/>
                      <a:effectLst/>
                      <a:uLnTx/>
                      <a:uFillTx/>
                      <a:latin typeface="07ロゴたいぷゴシック7" panose="02000600000000000000" pitchFamily="50" charset="-128"/>
                      <a:ea typeface="07ロゴたいぷゴシック7" panose="02000600000000000000" pitchFamily="50" charset="-128"/>
                    </a:rPr>
                    <a:t>9</a:t>
                  </a:r>
                  <a:r>
                    <a:rPr kumimoji="0" lang="ja-JP" altLang="en-US" sz="700" b="0" i="0" u="none" strike="noStrike" kern="0" cap="none" spc="0" normalizeH="0" baseline="0" noProof="0" dirty="0">
                      <a:ln w="0"/>
                      <a:effectLst/>
                      <a:uLnTx/>
                      <a:uFillTx/>
                      <a:latin typeface="07ロゴたいぷゴシック7" panose="02000600000000000000" pitchFamily="50" charset="-128"/>
                      <a:ea typeface="07ロゴたいぷゴシック7" panose="02000600000000000000" pitchFamily="50" charset="-128"/>
                    </a:rPr>
                    <a:t>：</a:t>
                  </a:r>
                  <a:r>
                    <a:rPr kumimoji="0" lang="en-US" altLang="ja-JP" sz="700" b="0" i="0" u="none" strike="noStrike" kern="0" cap="none" spc="0" normalizeH="0" baseline="0" noProof="0" dirty="0">
                      <a:ln w="0"/>
                      <a:effectLst/>
                      <a:uLnTx/>
                      <a:uFillTx/>
                      <a:latin typeface="07ロゴたいぷゴシック7" panose="02000600000000000000" pitchFamily="50" charset="-128"/>
                      <a:ea typeface="07ロゴたいぷゴシック7" panose="02000600000000000000" pitchFamily="50" charset="-128"/>
                    </a:rPr>
                    <a:t>00</a:t>
                  </a:r>
                  <a:r>
                    <a:rPr kumimoji="0" lang="ja-JP" altLang="en-US" sz="700" b="0" i="0" u="none" strike="noStrike" kern="0" cap="none" spc="0" normalizeH="0" baseline="0" noProof="0" dirty="0">
                      <a:ln w="0"/>
                      <a:effectLst/>
                      <a:uLnTx/>
                      <a:uFillTx/>
                      <a:latin typeface="07ロゴたいぷゴシック7" panose="02000600000000000000" pitchFamily="50" charset="-128"/>
                      <a:ea typeface="07ロゴたいぷゴシック7" panose="02000600000000000000" pitchFamily="50" charset="-128"/>
                    </a:rPr>
                    <a:t>～</a:t>
                  </a:r>
                  <a:r>
                    <a:rPr kumimoji="0" lang="en-US" altLang="ja-JP" sz="700" b="0" i="0" u="none" strike="noStrike" kern="0" cap="none" spc="0" normalizeH="0" baseline="0" noProof="0" dirty="0">
                      <a:ln w="0"/>
                      <a:effectLst/>
                      <a:uLnTx/>
                      <a:uFillTx/>
                      <a:latin typeface="07ロゴたいぷゴシック7" panose="02000600000000000000" pitchFamily="50" charset="-128"/>
                      <a:ea typeface="07ロゴたいぷゴシック7" panose="02000600000000000000" pitchFamily="50" charset="-128"/>
                    </a:rPr>
                    <a:t>16</a:t>
                  </a:r>
                  <a:r>
                    <a:rPr kumimoji="0" lang="ja-JP" altLang="en-US" sz="700" b="0" i="0" u="none" strike="noStrike" kern="0" cap="none" spc="0" normalizeH="0" baseline="0" noProof="0" dirty="0">
                      <a:ln w="0"/>
                      <a:effectLst/>
                      <a:uLnTx/>
                      <a:uFillTx/>
                      <a:latin typeface="07ロゴたいぷゴシック7" panose="02000600000000000000" pitchFamily="50" charset="-128"/>
                      <a:ea typeface="07ロゴたいぷゴシック7" panose="02000600000000000000" pitchFamily="50" charset="-128"/>
                    </a:rPr>
                    <a:t>：</a:t>
                  </a:r>
                  <a:r>
                    <a:rPr kumimoji="0" lang="en-US" altLang="ja-JP" sz="700" b="0" i="0" u="none" strike="noStrike" kern="0" cap="none" spc="0" normalizeH="0" baseline="0" noProof="0" dirty="0">
                      <a:ln w="0"/>
                      <a:effectLst/>
                      <a:uLnTx/>
                      <a:uFillTx/>
                      <a:latin typeface="07ロゴたいぷゴシック7" panose="02000600000000000000" pitchFamily="50" charset="-128"/>
                      <a:ea typeface="07ロゴたいぷゴシック7" panose="02000600000000000000" pitchFamily="50" charset="-128"/>
                    </a:rPr>
                    <a:t>00</a:t>
                  </a:r>
                  <a:r>
                    <a:rPr kumimoji="0" lang="ja-JP" altLang="en-US" sz="800" b="0" i="0" u="none" strike="noStrike" kern="0" cap="none" spc="0" normalizeH="0" baseline="0" noProof="0" dirty="0">
                      <a:ln w="0"/>
                      <a:effectLst/>
                      <a:uLnTx/>
                      <a:uFillTx/>
                      <a:latin typeface="07ロゴたいぷゴシック7" panose="02000600000000000000" pitchFamily="50" charset="-128"/>
                      <a:ea typeface="07ロゴたいぷゴシック7" panose="02000600000000000000" pitchFamily="50" charset="-128"/>
                    </a:rPr>
                    <a:t>）</a:t>
                  </a:r>
                  <a:endParaRPr kumimoji="0" lang="en-US" altLang="ja-JP" sz="800" b="0" i="0" u="none" strike="noStrike" kern="0" cap="none" spc="0" normalizeH="0" baseline="0" noProof="0" dirty="0">
                    <a:ln w="0"/>
                    <a:effectLst/>
                    <a:uLnTx/>
                    <a:uFillTx/>
                    <a:latin typeface="07ロゴたいぷゴシック7" panose="02000600000000000000" pitchFamily="50" charset="-128"/>
                    <a:ea typeface="07ロゴたいぷゴシック7" panose="020006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00" b="0" i="0" u="none" strike="noStrike" kern="0" cap="none" spc="0" normalizeH="0" baseline="0" noProof="0" dirty="0">
                    <a:ln w="0"/>
                    <a:solidFill>
                      <a:prstClr val="black">
                        <a:lumMod val="85000"/>
                        <a:lumOff val="15000"/>
                      </a:prstClr>
                    </a:solidFill>
                    <a:effectLst/>
                    <a:uLnTx/>
                    <a:uFillTx/>
                    <a:latin typeface="07ロゴたいぷゴシック7" panose="02000600000000000000" pitchFamily="50" charset="-128"/>
                    <a:ea typeface="07ロゴたいぷゴシック7" panose="02000600000000000000" pitchFamily="50" charset="-128"/>
                  </a:endParaRPr>
                </a:p>
              </p:txBody>
            </p:sp>
            <p:sp>
              <p:nvSpPr>
                <p:cNvPr id="162" name="角丸四角形 262">
                  <a:extLst>
                    <a:ext uri="{FF2B5EF4-FFF2-40B4-BE49-F238E27FC236}">
                      <a16:creationId xmlns:a16="http://schemas.microsoft.com/office/drawing/2014/main" id="{4B9B54F2-C881-763C-EC26-1FD2FD89B9C1}"/>
                    </a:ext>
                  </a:extLst>
                </p:cNvPr>
                <p:cNvSpPr/>
                <p:nvPr/>
              </p:nvSpPr>
              <p:spPr>
                <a:xfrm>
                  <a:off x="3160519" y="9734289"/>
                  <a:ext cx="899372" cy="290878"/>
                </a:xfrm>
                <a:prstGeom prst="roundRect">
                  <a:avLst/>
                </a:prstGeom>
                <a:solidFill>
                  <a:srgbClr val="FF3399"/>
                </a:solidFill>
                <a:ln w="12700" cap="flat" cmpd="sng" algn="ctr">
                  <a:noFill/>
                  <a:prstDash val="solid"/>
                  <a:miter lim="800000"/>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prstClr val="white"/>
                      </a:solidFill>
                      <a:effectLst/>
                      <a:uLnTx/>
                      <a:uFillTx/>
                      <a:latin typeface="07ロゴたいぷゴシック7" panose="02000600000000000000" pitchFamily="50" charset="-128"/>
                      <a:ea typeface="07ロゴたいぷゴシック7" panose="02000600000000000000" pitchFamily="50" charset="-128"/>
                    </a:rPr>
                    <a:t>個別相談申込</a:t>
                  </a:r>
                </a:p>
              </p:txBody>
            </p:sp>
            <p:sp>
              <p:nvSpPr>
                <p:cNvPr id="163" name="テキスト ボックス 162">
                  <a:extLst>
                    <a:ext uri="{FF2B5EF4-FFF2-40B4-BE49-F238E27FC236}">
                      <a16:creationId xmlns:a16="http://schemas.microsoft.com/office/drawing/2014/main" id="{2A4A427B-A5AC-D307-2A5B-8A7EA115457E}"/>
                    </a:ext>
                  </a:extLst>
                </p:cNvPr>
                <p:cNvSpPr txBox="1"/>
                <p:nvPr/>
              </p:nvSpPr>
              <p:spPr>
                <a:xfrm>
                  <a:off x="3137490" y="10459282"/>
                  <a:ext cx="661696"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effectLst/>
                      <a:uLnTx/>
                      <a:uFillTx/>
                      <a:latin typeface="07ロゴたいぷゴシック7" panose="02000600000000000000" pitchFamily="50" charset="-128"/>
                      <a:ea typeface="07ロゴたいぷゴシック7" panose="02000600000000000000" pitchFamily="50" charset="-128"/>
                    </a:rPr>
                    <a:t>電話</a:t>
                  </a:r>
                </a:p>
              </p:txBody>
            </p:sp>
            <p:pic>
              <p:nvPicPr>
                <p:cNvPr id="164" name="図 163">
                  <a:extLst>
                    <a:ext uri="{FF2B5EF4-FFF2-40B4-BE49-F238E27FC236}">
                      <a16:creationId xmlns:a16="http://schemas.microsoft.com/office/drawing/2014/main" id="{721A4251-EC8E-1944-0E7F-76EB690510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2005" y="10124577"/>
                  <a:ext cx="254907" cy="254907"/>
                </a:xfrm>
                <a:prstGeom prst="rect">
                  <a:avLst/>
                </a:prstGeom>
              </p:spPr>
            </p:pic>
          </p:grpSp>
          <p:grpSp>
            <p:nvGrpSpPr>
              <p:cNvPr id="152" name="グループ化 151">
                <a:extLst>
                  <a:ext uri="{FF2B5EF4-FFF2-40B4-BE49-F238E27FC236}">
                    <a16:creationId xmlns:a16="http://schemas.microsoft.com/office/drawing/2014/main" id="{DDCAA2D8-9792-6C31-31AA-2035C35C762C}"/>
                  </a:ext>
                </a:extLst>
              </p:cNvPr>
              <p:cNvGrpSpPr/>
              <p:nvPr/>
            </p:nvGrpSpPr>
            <p:grpSpPr>
              <a:xfrm>
                <a:off x="-6334643" y="1914624"/>
                <a:ext cx="3533307" cy="971020"/>
                <a:chOff x="9164482" y="8702393"/>
                <a:chExt cx="3533307" cy="971020"/>
              </a:xfrm>
            </p:grpSpPr>
            <p:sp>
              <p:nvSpPr>
                <p:cNvPr id="155" name="角丸四角形 56">
                  <a:extLst>
                    <a:ext uri="{FF2B5EF4-FFF2-40B4-BE49-F238E27FC236}">
                      <a16:creationId xmlns:a16="http://schemas.microsoft.com/office/drawing/2014/main" id="{E0FFE04A-0458-F091-FA6D-070F0EC11C8D}"/>
                    </a:ext>
                  </a:extLst>
                </p:cNvPr>
                <p:cNvSpPr/>
                <p:nvPr/>
              </p:nvSpPr>
              <p:spPr>
                <a:xfrm>
                  <a:off x="9275036" y="8734984"/>
                  <a:ext cx="899372" cy="290878"/>
                </a:xfrm>
                <a:prstGeom prst="roundRect">
                  <a:avLst/>
                </a:prstGeom>
                <a:solidFill>
                  <a:srgbClr val="FF3399"/>
                </a:solidFill>
                <a:ln w="12700" cap="flat" cmpd="sng" algn="ctr">
                  <a:noFill/>
                  <a:prstDash val="solid"/>
                  <a:miter lim="800000"/>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prstClr val="white"/>
                      </a:solidFill>
                      <a:effectLst/>
                      <a:uLnTx/>
                      <a:uFillTx/>
                      <a:latin typeface="07ロゴたいぷゴシック7" panose="02000600000000000000" pitchFamily="50" charset="-128"/>
                      <a:ea typeface="07ロゴたいぷゴシック7" panose="02000600000000000000" pitchFamily="50" charset="-128"/>
                    </a:rPr>
                    <a:t>セミナー申込</a:t>
                  </a:r>
                </a:p>
              </p:txBody>
            </p:sp>
            <p:sp>
              <p:nvSpPr>
                <p:cNvPr id="156" name="正方形/長方形 155">
                  <a:extLst>
                    <a:ext uri="{FF2B5EF4-FFF2-40B4-BE49-F238E27FC236}">
                      <a16:creationId xmlns:a16="http://schemas.microsoft.com/office/drawing/2014/main" id="{2ED8E928-622C-20A1-5D4B-6222C5D50FE7}"/>
                    </a:ext>
                  </a:extLst>
                </p:cNvPr>
                <p:cNvSpPr/>
                <p:nvPr/>
              </p:nvSpPr>
              <p:spPr>
                <a:xfrm>
                  <a:off x="10248798" y="8702393"/>
                  <a:ext cx="2448991" cy="387607"/>
                </a:xfrm>
                <a:prstGeom prst="rect">
                  <a:avLst/>
                </a:prstGeom>
                <a:noFill/>
                <a:ln>
                  <a:noFill/>
                </a:ln>
              </p:spPr>
              <p:txBody>
                <a:bodyPr wrap="square" lIns="0" tIns="0" rIns="0" bIns="0">
                  <a:spAutoFit/>
                </a:bodyPr>
                <a:lstStyle/>
                <a:p>
                  <a:pPr marL="0" marR="0" lvl="0" indent="0" defTabSz="914400" eaLnBrk="1" fontAlgn="auto" latinLnBrk="0" hangingPunct="1">
                    <a:lnSpc>
                      <a:spcPts val="1600"/>
                    </a:lnSpc>
                    <a:spcBef>
                      <a:spcPts val="0"/>
                    </a:spcBef>
                    <a:spcAft>
                      <a:spcPts val="0"/>
                    </a:spcAft>
                    <a:buClrTx/>
                    <a:buSzTx/>
                    <a:buFontTx/>
                    <a:buNone/>
                    <a:tabLst/>
                    <a:defRPr/>
                  </a:pPr>
                  <a:r>
                    <a:rPr kumimoji="0" lang="ja-JP" altLang="en-US" sz="1000" b="0" i="0" u="none" strike="noStrike" kern="0" cap="none" spc="0" normalizeH="0" baseline="0" noProof="0" dirty="0">
                      <a:ln w="0"/>
                      <a:effectLst/>
                      <a:uLnTx/>
                      <a:uFillTx/>
                      <a:latin typeface="07ロゴたいぷゴシック7" panose="02000600000000000000" pitchFamily="50" charset="-128"/>
                      <a:ea typeface="07ロゴたいぷゴシック7" panose="02000600000000000000" pitchFamily="50" charset="-128"/>
                    </a:rPr>
                    <a:t>福岡県よろず支援拠点 </a:t>
                  </a:r>
                  <a:endParaRPr kumimoji="0" lang="en-US" altLang="ja-JP" sz="1000" b="0" i="0" u="none" strike="noStrike" kern="0" cap="none" spc="0" normalizeH="0" baseline="0" noProof="0" dirty="0">
                    <a:ln w="0"/>
                    <a:effectLst/>
                    <a:uLnTx/>
                    <a:uFillTx/>
                    <a:latin typeface="07ロゴたいぷゴシック7" panose="02000600000000000000" pitchFamily="50" charset="-128"/>
                    <a:ea typeface="07ロゴたいぷゴシック7" panose="02000600000000000000" pitchFamily="50" charset="-128"/>
                  </a:endParaRPr>
                </a:p>
                <a:p>
                  <a:pPr marL="0" marR="0" lvl="0" indent="0" defTabSz="914400" eaLnBrk="1" fontAlgn="auto" latinLnBrk="0" hangingPunct="1">
                    <a:lnSpc>
                      <a:spcPts val="1600"/>
                    </a:lnSpc>
                    <a:spcBef>
                      <a:spcPts val="0"/>
                    </a:spcBef>
                    <a:spcAft>
                      <a:spcPts val="0"/>
                    </a:spcAft>
                    <a:buClrTx/>
                    <a:buSzTx/>
                    <a:buFontTx/>
                    <a:buNone/>
                    <a:tabLst/>
                    <a:defRPr/>
                  </a:pPr>
                  <a:r>
                    <a:rPr kumimoji="0" lang="ja-JP" altLang="en-US" sz="1000" b="0" i="0" u="none" strike="noStrike" kern="0" cap="none" spc="0" normalizeH="0" baseline="0" noProof="0" dirty="0">
                      <a:ln w="0"/>
                      <a:solidFill>
                        <a:srgbClr val="FF0000"/>
                      </a:solidFill>
                      <a:effectLst/>
                      <a:uLnTx/>
                      <a:uFillTx/>
                      <a:latin typeface="07ロゴたいぷゴシック7" panose="02000600000000000000" pitchFamily="50" charset="-128"/>
                      <a:ea typeface="07ロゴたいぷゴシック7" panose="02000600000000000000" pitchFamily="50" charset="-128"/>
                    </a:rPr>
                    <a:t>ホームページ</a:t>
                  </a:r>
                  <a:r>
                    <a:rPr kumimoji="0" lang="ja-JP" altLang="en-US" sz="1000" b="0" i="0" u="none" strike="noStrike" kern="0" cap="none" spc="0" normalizeH="0" baseline="0" noProof="0" dirty="0">
                      <a:ln w="0"/>
                      <a:effectLst/>
                      <a:uLnTx/>
                      <a:uFillTx/>
                      <a:latin typeface="07ロゴたいぷゴシック7" panose="02000600000000000000" pitchFamily="50" charset="-128"/>
                      <a:ea typeface="07ロゴたいぷゴシック7" panose="02000600000000000000" pitchFamily="50" charset="-128"/>
                    </a:rPr>
                    <a:t>の申込フォームから</a:t>
                  </a:r>
                  <a:endParaRPr kumimoji="0" lang="en-US" altLang="ja-JP" sz="1000" b="0" i="0" u="none" strike="noStrike" kern="0" cap="none" spc="0" normalizeH="0" baseline="0" noProof="0" dirty="0">
                    <a:ln w="0"/>
                    <a:effectLst/>
                    <a:uLnTx/>
                    <a:uFillTx/>
                    <a:latin typeface="07ロゴたいぷゴシック7" panose="02000600000000000000" pitchFamily="50" charset="-128"/>
                    <a:ea typeface="07ロゴたいぷゴシック7" panose="02000600000000000000" pitchFamily="50" charset="-128"/>
                  </a:endParaRPr>
                </a:p>
              </p:txBody>
            </p:sp>
            <p:grpSp>
              <p:nvGrpSpPr>
                <p:cNvPr id="157" name="グループ化 156">
                  <a:extLst>
                    <a:ext uri="{FF2B5EF4-FFF2-40B4-BE49-F238E27FC236}">
                      <a16:creationId xmlns:a16="http://schemas.microsoft.com/office/drawing/2014/main" id="{3D578EB3-1565-6E81-C3E1-355BA91948DD}"/>
                    </a:ext>
                  </a:extLst>
                </p:cNvPr>
                <p:cNvGrpSpPr/>
                <p:nvPr/>
              </p:nvGrpSpPr>
              <p:grpSpPr>
                <a:xfrm>
                  <a:off x="9164482" y="9035608"/>
                  <a:ext cx="1293920" cy="637805"/>
                  <a:chOff x="-7325282" y="-734918"/>
                  <a:chExt cx="1352546" cy="601289"/>
                </a:xfrm>
              </p:grpSpPr>
              <p:pic>
                <p:nvPicPr>
                  <p:cNvPr id="158" name="図 157">
                    <a:extLst>
                      <a:ext uri="{FF2B5EF4-FFF2-40B4-BE49-F238E27FC236}">
                        <a16:creationId xmlns:a16="http://schemas.microsoft.com/office/drawing/2014/main" id="{D96F1681-FE3B-1714-29A4-06591E14AC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0142" y="-734918"/>
                    <a:ext cx="419354" cy="398566"/>
                  </a:xfrm>
                  <a:prstGeom prst="rect">
                    <a:avLst/>
                  </a:prstGeom>
                </p:spPr>
              </p:pic>
              <p:pic>
                <p:nvPicPr>
                  <p:cNvPr id="159" name="図 158">
                    <a:extLst>
                      <a:ext uri="{FF2B5EF4-FFF2-40B4-BE49-F238E27FC236}">
                        <a16:creationId xmlns:a16="http://schemas.microsoft.com/office/drawing/2014/main" id="{3028081B-F418-382C-7E0E-50B24993DF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1081" y="-668877"/>
                    <a:ext cx="266533" cy="253320"/>
                  </a:xfrm>
                  <a:prstGeom prst="rect">
                    <a:avLst/>
                  </a:prstGeom>
                </p:spPr>
              </p:pic>
              <p:sp>
                <p:nvSpPr>
                  <p:cNvPr id="160" name="テキスト ボックス 159">
                    <a:extLst>
                      <a:ext uri="{FF2B5EF4-FFF2-40B4-BE49-F238E27FC236}">
                        <a16:creationId xmlns:a16="http://schemas.microsoft.com/office/drawing/2014/main" id="{5F685719-3219-9FDF-D668-16328DDC6147}"/>
                      </a:ext>
                    </a:extLst>
                  </p:cNvPr>
                  <p:cNvSpPr txBox="1"/>
                  <p:nvPr/>
                </p:nvSpPr>
                <p:spPr>
                  <a:xfrm>
                    <a:off x="-7325282" y="-373008"/>
                    <a:ext cx="1352546" cy="23937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effectLst/>
                        <a:uLnTx/>
                        <a:uFillTx/>
                        <a:latin typeface="07ロゴたいぷゴシック7" panose="02000600000000000000" pitchFamily="50" charset="-128"/>
                        <a:ea typeface="07ロゴたいぷゴシック7" panose="02000600000000000000" pitchFamily="50" charset="-128"/>
                      </a:rPr>
                      <a:t>インターネット</a:t>
                    </a:r>
                  </a:p>
                </p:txBody>
              </p:sp>
            </p:grpSp>
          </p:grpSp>
          <p:sp>
            <p:nvSpPr>
              <p:cNvPr id="153" name="円形吹き出し 800">
                <a:extLst>
                  <a:ext uri="{FF2B5EF4-FFF2-40B4-BE49-F238E27FC236}">
                    <a16:creationId xmlns:a16="http://schemas.microsoft.com/office/drawing/2014/main" id="{0EEE09C7-B029-2056-6FF4-308C899562EB}"/>
                  </a:ext>
                </a:extLst>
              </p:cNvPr>
              <p:cNvSpPr/>
              <p:nvPr/>
            </p:nvSpPr>
            <p:spPr>
              <a:xfrm>
                <a:off x="-4217606" y="3156298"/>
                <a:ext cx="899373" cy="372176"/>
              </a:xfrm>
              <a:prstGeom prst="wedgeEllipseCallout">
                <a:avLst>
                  <a:gd name="adj1" fmla="val -58410"/>
                  <a:gd name="adj2" fmla="val -22411"/>
                </a:avLst>
              </a:prstGeom>
              <a:solidFill>
                <a:srgbClr val="FFFF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3659" dirty="0">
                  <a:latin typeface="HGP創英角ｺﾞｼｯｸUB" panose="020B0900000000000000" pitchFamily="50" charset="-128"/>
                  <a:ea typeface="HGP創英角ｺﾞｼｯｸUB" panose="020B0900000000000000" pitchFamily="50" charset="-128"/>
                </a:endParaRPr>
              </a:p>
            </p:txBody>
          </p:sp>
          <p:sp>
            <p:nvSpPr>
              <p:cNvPr id="154" name="テキスト ボックス 153">
                <a:extLst>
                  <a:ext uri="{FF2B5EF4-FFF2-40B4-BE49-F238E27FC236}">
                    <a16:creationId xmlns:a16="http://schemas.microsoft.com/office/drawing/2014/main" id="{593941C8-EBBA-1E4A-B031-B1014F57EF62}"/>
                  </a:ext>
                </a:extLst>
              </p:cNvPr>
              <p:cNvSpPr txBox="1"/>
              <p:nvPr/>
            </p:nvSpPr>
            <p:spPr>
              <a:xfrm>
                <a:off x="-4148508" y="3226113"/>
                <a:ext cx="1048364" cy="246221"/>
              </a:xfrm>
              <a:prstGeom prst="rect">
                <a:avLst/>
              </a:prstGeom>
              <a:noFill/>
            </p:spPr>
            <p:txBody>
              <a:bodyPr wrap="square" lIns="0" tIns="0" rIns="0" bIns="0" rtlCol="0">
                <a:spAutoFit/>
              </a:bodyPr>
              <a:lstStyle/>
              <a:p>
                <a:r>
                  <a:rPr kumimoji="1" lang="ja-JP" altLang="en-US" sz="800" dirty="0">
                    <a:latin typeface="07やさしさゴシック" panose="02000600000000000000" pitchFamily="2" charset="-128"/>
                    <a:ea typeface="07やさしさゴシック" panose="02000600000000000000" pitchFamily="2" charset="-128"/>
                  </a:rPr>
                  <a:t>チラシを見たと</a:t>
                </a:r>
                <a:endParaRPr kumimoji="1" lang="en-US" altLang="ja-JP" sz="800" dirty="0">
                  <a:latin typeface="07やさしさゴシック" panose="02000600000000000000" pitchFamily="2" charset="-128"/>
                  <a:ea typeface="07やさしさゴシック" panose="02000600000000000000" pitchFamily="2" charset="-128"/>
                </a:endParaRPr>
              </a:p>
              <a:p>
                <a:r>
                  <a:rPr kumimoji="1" lang="ja-JP" altLang="en-US" sz="800" dirty="0">
                    <a:latin typeface="07やさしさゴシック" panose="02000600000000000000" pitchFamily="2" charset="-128"/>
                    <a:ea typeface="07やさしさゴシック" panose="02000600000000000000" pitchFamily="2" charset="-128"/>
                  </a:rPr>
                  <a:t>お</a:t>
                </a:r>
                <a:r>
                  <a:rPr lang="ja-JP" altLang="en-US" sz="800" dirty="0">
                    <a:latin typeface="07やさしさゴシック" panose="02000600000000000000" pitchFamily="2" charset="-128"/>
                    <a:ea typeface="07やさしさゴシック" panose="02000600000000000000" pitchFamily="2" charset="-128"/>
                  </a:rPr>
                  <a:t>伝え</a:t>
                </a:r>
                <a:r>
                  <a:rPr kumimoji="1" lang="ja-JP" altLang="en-US" sz="800" dirty="0">
                    <a:latin typeface="07やさしさゴシック" panose="02000600000000000000" pitchFamily="2" charset="-128"/>
                    <a:ea typeface="07やさしさゴシック" panose="02000600000000000000" pitchFamily="2" charset="-128"/>
                  </a:rPr>
                  <a:t>ください！</a:t>
                </a:r>
              </a:p>
            </p:txBody>
          </p:sp>
        </p:grpSp>
        <p:pic>
          <p:nvPicPr>
            <p:cNvPr id="148" name="図 147">
              <a:extLst>
                <a:ext uri="{FF2B5EF4-FFF2-40B4-BE49-F238E27FC236}">
                  <a16:creationId xmlns:a16="http://schemas.microsoft.com/office/drawing/2014/main" id="{D73B4349-DC93-E46A-08AD-BE7B2B17AD9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915869" y="2436610"/>
              <a:ext cx="468000" cy="468000"/>
            </a:xfrm>
            <a:prstGeom prst="rect">
              <a:avLst/>
            </a:prstGeom>
          </p:spPr>
        </p:pic>
        <p:pic>
          <p:nvPicPr>
            <p:cNvPr id="149" name="図 148">
              <a:extLst>
                <a:ext uri="{FF2B5EF4-FFF2-40B4-BE49-F238E27FC236}">
                  <a16:creationId xmlns:a16="http://schemas.microsoft.com/office/drawing/2014/main" id="{B08DE199-4834-7860-A24B-92BA5DAC0913}"/>
                </a:ext>
              </a:extLst>
            </p:cNvPr>
            <p:cNvPicPr>
              <a:picLocks noChangeAspect="1"/>
            </p:cNvPicPr>
            <p:nvPr/>
          </p:nvPicPr>
          <p:blipFill>
            <a:blip r:embed="rId6"/>
            <a:stretch>
              <a:fillRect/>
            </a:stretch>
          </p:blipFill>
          <p:spPr>
            <a:xfrm>
              <a:off x="-5282516" y="2468086"/>
              <a:ext cx="1266068" cy="221078"/>
            </a:xfrm>
            <a:prstGeom prst="rect">
              <a:avLst/>
            </a:prstGeom>
          </p:spPr>
        </p:pic>
        <p:sp>
          <p:nvSpPr>
            <p:cNvPr id="150" name="テキスト ボックス 149">
              <a:extLst>
                <a:ext uri="{FF2B5EF4-FFF2-40B4-BE49-F238E27FC236}">
                  <a16:creationId xmlns:a16="http://schemas.microsoft.com/office/drawing/2014/main" id="{208F5139-5C89-D6B5-6E39-3B4F5303A334}"/>
                </a:ext>
              </a:extLst>
            </p:cNvPr>
            <p:cNvSpPr txBox="1"/>
            <p:nvPr/>
          </p:nvSpPr>
          <p:spPr>
            <a:xfrm>
              <a:off x="-5250327" y="2496568"/>
              <a:ext cx="863802" cy="123111"/>
            </a:xfrm>
            <a:prstGeom prst="rect">
              <a:avLst/>
            </a:prstGeom>
            <a:solidFill>
              <a:schemeClr val="bg1"/>
            </a:solidFill>
          </p:spPr>
          <p:txBody>
            <a:bodyPr wrap="square" lIns="0" tIns="0" rIns="0" bIns="0" rtlCol="0">
              <a:spAutoFit/>
            </a:bodyPr>
            <a:lstStyle/>
            <a:p>
              <a:pPr marL="0" marR="0" lvl="0" indent="0" algn="l" defTabSz="620663"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300" normalizeH="0" baseline="0" noProof="0" dirty="0">
                  <a:ln>
                    <a:noFill/>
                  </a:ln>
                  <a:solidFill>
                    <a:prstClr val="black"/>
                  </a:solidFill>
                  <a:effectLst/>
                  <a:uLnTx/>
                  <a:uFillTx/>
                  <a:latin typeface="07ロゴたいぷゴシック7" panose="02000600000000000000" pitchFamily="50" charset="-128"/>
                  <a:ea typeface="07ロゴたいぷゴシック7" panose="02000600000000000000" pitchFamily="50" charset="-128"/>
                  <a:cs typeface="+mn-cs"/>
                </a:rPr>
                <a:t>久留米よろず</a:t>
              </a:r>
            </a:p>
          </p:txBody>
        </p:sp>
      </p:grpSp>
      <p:grpSp>
        <p:nvGrpSpPr>
          <p:cNvPr id="165" name="グループ化 164">
            <a:extLst>
              <a:ext uri="{FF2B5EF4-FFF2-40B4-BE49-F238E27FC236}">
                <a16:creationId xmlns:a16="http://schemas.microsoft.com/office/drawing/2014/main" id="{AD00AD5B-CAF5-B5E3-F09C-4BE47A8E2082}"/>
              </a:ext>
            </a:extLst>
          </p:cNvPr>
          <p:cNvGrpSpPr/>
          <p:nvPr/>
        </p:nvGrpSpPr>
        <p:grpSpPr>
          <a:xfrm>
            <a:off x="3514310" y="830602"/>
            <a:ext cx="2639239" cy="1770654"/>
            <a:chOff x="-2657273" y="1896635"/>
            <a:chExt cx="2639239" cy="1770654"/>
          </a:xfrm>
        </p:grpSpPr>
        <p:sp>
          <p:nvSpPr>
            <p:cNvPr id="166" name="正方形/長方形 165">
              <a:extLst>
                <a:ext uri="{FF2B5EF4-FFF2-40B4-BE49-F238E27FC236}">
                  <a16:creationId xmlns:a16="http://schemas.microsoft.com/office/drawing/2014/main" id="{23F5EB40-69E4-4B22-7D15-5FBB8D16F216}"/>
                </a:ext>
              </a:extLst>
            </p:cNvPr>
            <p:cNvSpPr/>
            <p:nvPr/>
          </p:nvSpPr>
          <p:spPr>
            <a:xfrm>
              <a:off x="-2435882" y="3390290"/>
              <a:ext cx="2019946" cy="276999"/>
            </a:xfrm>
            <a:prstGeom prst="rect">
              <a:avLst/>
            </a:prstGeom>
            <a:noFill/>
            <a:ln>
              <a:noFill/>
            </a:ln>
          </p:spPr>
          <p:txBody>
            <a:bodyPr wrap="square" lIns="0" tIns="0" rIns="0" bIns="0">
              <a:spAutoFit/>
            </a:bodyPr>
            <a:lstStyle/>
            <a:p>
              <a:r>
                <a:rPr lang="en-US" altLang="ja-JP" sz="900" dirty="0">
                  <a:ln w="0"/>
                  <a:solidFill>
                    <a:srgbClr val="FF0000"/>
                  </a:solidFill>
                  <a:latin typeface="07ロゴたいぷゴシック7" panose="02000600000000000000" pitchFamily="50" charset="-128"/>
                  <a:ea typeface="07ロゴたいぷゴシック7" panose="02000600000000000000" pitchFamily="50" charset="-128"/>
                </a:rPr>
                <a:t>※</a:t>
              </a:r>
              <a:r>
                <a:rPr lang="ja-JP" altLang="en-US" sz="900" dirty="0">
                  <a:ln w="0"/>
                  <a:solidFill>
                    <a:srgbClr val="FF0000"/>
                  </a:solidFill>
                  <a:latin typeface="07ロゴたいぷゴシック7" panose="02000600000000000000" pitchFamily="50" charset="-128"/>
                  <a:ea typeface="07ロゴたいぷゴシック7" panose="02000600000000000000" pitchFamily="50" charset="-128"/>
                </a:rPr>
                <a:t>個別相談</a:t>
              </a:r>
              <a:r>
                <a:rPr lang="ja-JP" altLang="en-US" sz="900" dirty="0">
                  <a:ln w="0"/>
                  <a:latin typeface="07ロゴたいぷゴシック7" panose="02000600000000000000" pitchFamily="50" charset="-128"/>
                  <a:ea typeface="07ロゴたいぷゴシック7" panose="02000600000000000000" pitchFamily="50" charset="-128"/>
                </a:rPr>
                <a:t>は当日のセミナー講師が</a:t>
              </a:r>
              <a:endParaRPr lang="en-US" altLang="ja-JP" sz="900" dirty="0">
                <a:ln w="0"/>
                <a:latin typeface="07ロゴたいぷゴシック7" panose="02000600000000000000" pitchFamily="50" charset="-128"/>
                <a:ea typeface="07ロゴたいぷゴシック7" panose="02000600000000000000" pitchFamily="50" charset="-128"/>
              </a:endParaRPr>
            </a:p>
            <a:p>
              <a:r>
                <a:rPr lang="ja-JP" altLang="en-US" sz="900" dirty="0">
                  <a:ln w="0"/>
                  <a:solidFill>
                    <a:prstClr val="black">
                      <a:lumMod val="85000"/>
                      <a:lumOff val="15000"/>
                    </a:prstClr>
                  </a:solidFill>
                  <a:latin typeface="07ロゴたいぷゴシック7" panose="02000600000000000000" pitchFamily="50" charset="-128"/>
                  <a:ea typeface="07ロゴたいぷゴシック7" panose="02000600000000000000" pitchFamily="50" charset="-128"/>
                </a:rPr>
                <a:t>　</a:t>
              </a:r>
              <a:r>
                <a:rPr lang="ja-JP" altLang="en-US" sz="900" dirty="0">
                  <a:ln w="0"/>
                  <a:latin typeface="07ロゴたいぷゴシック7" panose="02000600000000000000" pitchFamily="50" charset="-128"/>
                  <a:ea typeface="07ロゴたいぷゴシック7" panose="02000600000000000000" pitchFamily="50" charset="-128"/>
                </a:rPr>
                <a:t>担当いたします。</a:t>
              </a:r>
              <a:endParaRPr lang="en-US" altLang="ja-JP" sz="900" dirty="0">
                <a:ln w="0"/>
                <a:latin typeface="07ロゴたいぷゴシック7" panose="02000600000000000000" pitchFamily="50" charset="-128"/>
                <a:ea typeface="07ロゴたいぷゴシック7" panose="02000600000000000000" pitchFamily="50" charset="-128"/>
              </a:endParaRPr>
            </a:p>
          </p:txBody>
        </p:sp>
        <p:sp>
          <p:nvSpPr>
            <p:cNvPr id="167" name="正方形/長方形 166">
              <a:extLst>
                <a:ext uri="{FF2B5EF4-FFF2-40B4-BE49-F238E27FC236}">
                  <a16:creationId xmlns:a16="http://schemas.microsoft.com/office/drawing/2014/main" id="{1CCDE109-D38E-A091-F62F-F139A69E00B1}"/>
                </a:ext>
              </a:extLst>
            </p:cNvPr>
            <p:cNvSpPr/>
            <p:nvPr/>
          </p:nvSpPr>
          <p:spPr>
            <a:xfrm>
              <a:off x="-2492841" y="2266246"/>
              <a:ext cx="2474807" cy="1082091"/>
            </a:xfrm>
            <a:prstGeom prst="rect">
              <a:avLst/>
            </a:prstGeom>
            <a:noFill/>
            <a:ln>
              <a:noFill/>
            </a:ln>
          </p:spPr>
          <p:txBody>
            <a:bodyPr wrap="square" lIns="0" tIns="0" rIns="0" bIns="0">
              <a:spAutoFit/>
            </a:bodyPr>
            <a:lstStyle/>
            <a:p>
              <a:pPr>
                <a:lnSpc>
                  <a:spcPct val="150000"/>
                </a:lnSpc>
              </a:pPr>
              <a:r>
                <a:rPr lang="ja-JP" altLang="en-US" sz="1200" dirty="0">
                  <a:ln w="0"/>
                  <a:latin typeface="07ロゴたいぷゴシック7" panose="02000600000000000000" pitchFamily="50" charset="-128"/>
                  <a:ea typeface="07ロゴたいぷゴシック7" panose="02000600000000000000" pitchFamily="50" charset="-128"/>
                </a:rPr>
                <a:t>個別相談①  </a:t>
              </a:r>
              <a:r>
                <a:rPr lang="en-US" altLang="ja-JP" sz="1200" dirty="0">
                  <a:ln w="0"/>
                  <a:latin typeface="07ロゴたいぷゴシック7" panose="02000600000000000000" pitchFamily="50" charset="-128"/>
                  <a:ea typeface="07ロゴたいぷゴシック7" panose="02000600000000000000" pitchFamily="50" charset="-128"/>
                </a:rPr>
                <a:t>9:45</a:t>
              </a:r>
              <a:r>
                <a:rPr lang="ja-JP" altLang="en-US" sz="1200" dirty="0">
                  <a:ln w="0"/>
                  <a:latin typeface="07ロゴたいぷゴシック7" panose="02000600000000000000" pitchFamily="50" charset="-128"/>
                  <a:ea typeface="07ロゴたいぷゴシック7" panose="02000600000000000000" pitchFamily="50" charset="-128"/>
                </a:rPr>
                <a:t>～</a:t>
              </a:r>
              <a:r>
                <a:rPr lang="en-US" altLang="ja-JP" sz="1200" dirty="0">
                  <a:ln w="0"/>
                  <a:latin typeface="07ロゴたいぷゴシック7" panose="02000600000000000000" pitchFamily="50" charset="-128"/>
                  <a:ea typeface="07ロゴたいぷゴシック7" panose="02000600000000000000" pitchFamily="50" charset="-128"/>
                </a:rPr>
                <a:t>10:45  </a:t>
              </a:r>
              <a:r>
                <a:rPr lang="ja-JP" altLang="en-US" sz="1200" dirty="0">
                  <a:ln w="0"/>
                  <a:latin typeface="07ロゴたいぷゴシック7" panose="02000600000000000000" pitchFamily="50" charset="-128"/>
                  <a:ea typeface="07ロゴたいぷゴシック7" panose="02000600000000000000" pitchFamily="50" charset="-128"/>
                </a:rPr>
                <a:t>　</a:t>
              </a:r>
              <a:endParaRPr lang="en-US" altLang="ja-JP" sz="1200" dirty="0">
                <a:ln w="0"/>
                <a:latin typeface="07ロゴたいぷゴシック7" panose="02000600000000000000" pitchFamily="50" charset="-128"/>
                <a:ea typeface="07ロゴたいぷゴシック7" panose="02000600000000000000" pitchFamily="50" charset="-128"/>
              </a:endParaRPr>
            </a:p>
            <a:p>
              <a:pPr>
                <a:lnSpc>
                  <a:spcPct val="150000"/>
                </a:lnSpc>
              </a:pPr>
              <a:r>
                <a:rPr lang="ja-JP" altLang="en-US" sz="1200" dirty="0">
                  <a:ln w="0"/>
                  <a:solidFill>
                    <a:prstClr val="black"/>
                  </a:solidFill>
                  <a:latin typeface="07ロゴたいぷゴシック7" panose="02000600000000000000" pitchFamily="50" charset="-128"/>
                  <a:ea typeface="07ロゴたいぷゴシック7" panose="02000600000000000000" pitchFamily="50" charset="-128"/>
                </a:rPr>
                <a:t>個別相談② </a:t>
              </a:r>
              <a:r>
                <a:rPr lang="en-US" altLang="ja-JP" sz="1200" dirty="0">
                  <a:ln w="0"/>
                  <a:solidFill>
                    <a:prstClr val="black"/>
                  </a:solidFill>
                  <a:latin typeface="07ロゴたいぷゴシック7" panose="02000600000000000000" pitchFamily="50" charset="-128"/>
                  <a:ea typeface="07ロゴたいぷゴシック7" panose="02000600000000000000" pitchFamily="50" charset="-128"/>
                </a:rPr>
                <a:t>11:00</a:t>
              </a:r>
              <a:r>
                <a:rPr lang="ja-JP" altLang="en-US" sz="1200" dirty="0">
                  <a:ln w="0"/>
                  <a:solidFill>
                    <a:prstClr val="black"/>
                  </a:solidFill>
                  <a:latin typeface="07ロゴたいぷゴシック7" panose="02000600000000000000" pitchFamily="50" charset="-128"/>
                  <a:ea typeface="07ロゴたいぷゴシック7" panose="02000600000000000000" pitchFamily="50" charset="-128"/>
                </a:rPr>
                <a:t>～</a:t>
              </a:r>
              <a:r>
                <a:rPr lang="en-US" altLang="ja-JP" sz="1200" dirty="0">
                  <a:ln w="0"/>
                  <a:solidFill>
                    <a:prstClr val="black"/>
                  </a:solidFill>
                  <a:latin typeface="07ロゴたいぷゴシック7" panose="02000600000000000000" pitchFamily="50" charset="-128"/>
                  <a:ea typeface="07ロゴたいぷゴシック7" panose="02000600000000000000" pitchFamily="50" charset="-128"/>
                </a:rPr>
                <a:t>12:00</a:t>
              </a:r>
              <a:r>
                <a:rPr lang="ja-JP" altLang="en-US" sz="1200" dirty="0">
                  <a:ln w="0"/>
                  <a:solidFill>
                    <a:prstClr val="black"/>
                  </a:solidFill>
                  <a:latin typeface="07ロゴたいぷゴシック7" panose="02000600000000000000" pitchFamily="50" charset="-128"/>
                  <a:ea typeface="07ロゴたいぷゴシック7" panose="02000600000000000000" pitchFamily="50" charset="-128"/>
                </a:rPr>
                <a:t>　</a:t>
              </a:r>
              <a:endParaRPr lang="en-US" altLang="ja-JP" sz="1200" dirty="0">
                <a:ln w="0"/>
                <a:solidFill>
                  <a:prstClr val="black"/>
                </a:solidFill>
                <a:latin typeface="07ロゴたいぷゴシック7" panose="02000600000000000000" pitchFamily="50" charset="-128"/>
                <a:ea typeface="07ロゴたいぷゴシック7" panose="02000600000000000000" pitchFamily="50" charset="-128"/>
              </a:endParaRPr>
            </a:p>
            <a:p>
              <a:pPr>
                <a:lnSpc>
                  <a:spcPct val="150000"/>
                </a:lnSpc>
              </a:pPr>
              <a:r>
                <a:rPr lang="ja-JP" altLang="en-US" sz="1200" u="sng" dirty="0">
                  <a:ln w="0"/>
                  <a:solidFill>
                    <a:srgbClr val="FF0000"/>
                  </a:solidFill>
                  <a:latin typeface="07ロゴたいぷゴシック7" panose="02000600000000000000" pitchFamily="50" charset="-128"/>
                  <a:ea typeface="07ロゴたいぷゴシック7" panose="02000600000000000000" pitchFamily="50" charset="-128"/>
                </a:rPr>
                <a:t>セミナー　 </a:t>
              </a:r>
              <a:r>
                <a:rPr lang="en-US" altLang="ja-JP" sz="1200" u="sng" dirty="0">
                  <a:ln w="0"/>
                  <a:solidFill>
                    <a:srgbClr val="FF0000"/>
                  </a:solidFill>
                  <a:latin typeface="07ロゴたいぷゴシック7" panose="02000600000000000000" pitchFamily="50" charset="-128"/>
                  <a:ea typeface="07ロゴたいぷゴシック7" panose="02000600000000000000" pitchFamily="50" charset="-128"/>
                </a:rPr>
                <a:t>13:30</a:t>
              </a:r>
              <a:r>
                <a:rPr lang="ja-JP" altLang="en-US" sz="1200" u="sng" dirty="0">
                  <a:ln w="0"/>
                  <a:solidFill>
                    <a:srgbClr val="FF0000"/>
                  </a:solidFill>
                  <a:latin typeface="07ロゴたいぷゴシック7" panose="02000600000000000000" pitchFamily="50" charset="-128"/>
                  <a:ea typeface="07ロゴたいぷゴシック7" panose="02000600000000000000" pitchFamily="50" charset="-128"/>
                </a:rPr>
                <a:t>～</a:t>
              </a:r>
              <a:r>
                <a:rPr lang="en-US" altLang="ja-JP" sz="1200" u="sng" dirty="0">
                  <a:ln w="0"/>
                  <a:solidFill>
                    <a:srgbClr val="FF0000"/>
                  </a:solidFill>
                  <a:latin typeface="07ロゴたいぷゴシック7" panose="02000600000000000000" pitchFamily="50" charset="-128"/>
                  <a:ea typeface="07ロゴたいぷゴシック7" panose="02000600000000000000" pitchFamily="50" charset="-128"/>
                </a:rPr>
                <a:t>15:00</a:t>
              </a:r>
              <a:r>
                <a:rPr lang="ja-JP" altLang="en-US" sz="1200" dirty="0">
                  <a:ln w="0"/>
                  <a:solidFill>
                    <a:srgbClr val="FF0000"/>
                  </a:solidFill>
                  <a:latin typeface="07ロゴたいぷゴシック7" panose="02000600000000000000" pitchFamily="50" charset="-128"/>
                  <a:ea typeface="07ロゴたいぷゴシック7" panose="02000600000000000000" pitchFamily="50" charset="-128"/>
                </a:rPr>
                <a:t>　   </a:t>
              </a:r>
              <a:endParaRPr lang="en-US" altLang="ja-JP" sz="1200" dirty="0">
                <a:ln w="0"/>
                <a:solidFill>
                  <a:srgbClr val="FF0000"/>
                </a:solidFill>
                <a:latin typeface="07ロゴたいぷゴシック7" panose="02000600000000000000" pitchFamily="50" charset="-128"/>
                <a:ea typeface="07ロゴたいぷゴシック7" panose="02000600000000000000" pitchFamily="50" charset="-128"/>
              </a:endParaRPr>
            </a:p>
            <a:p>
              <a:pPr>
                <a:lnSpc>
                  <a:spcPct val="150000"/>
                </a:lnSpc>
              </a:pPr>
              <a:r>
                <a:rPr lang="ja-JP" altLang="en-US" sz="1200" dirty="0">
                  <a:ln w="0"/>
                  <a:solidFill>
                    <a:prstClr val="black"/>
                  </a:solidFill>
                  <a:latin typeface="07ロゴたいぷゴシック7" panose="02000600000000000000" pitchFamily="50" charset="-128"/>
                  <a:ea typeface="07ロゴたいぷゴシック7" panose="02000600000000000000" pitchFamily="50" charset="-128"/>
                </a:rPr>
                <a:t>個別相談③ </a:t>
              </a:r>
              <a:r>
                <a:rPr lang="en-US" altLang="ja-JP" sz="1200" dirty="0">
                  <a:ln w="0"/>
                  <a:solidFill>
                    <a:prstClr val="black"/>
                  </a:solidFill>
                  <a:latin typeface="07ロゴたいぷゴシック7" panose="02000600000000000000" pitchFamily="50" charset="-128"/>
                  <a:ea typeface="07ロゴたいぷゴシック7" panose="02000600000000000000" pitchFamily="50" charset="-128"/>
                </a:rPr>
                <a:t>15:30</a:t>
              </a:r>
              <a:r>
                <a:rPr lang="ja-JP" altLang="en-US" sz="1200" dirty="0">
                  <a:ln w="0"/>
                  <a:solidFill>
                    <a:prstClr val="black"/>
                  </a:solidFill>
                  <a:latin typeface="07ロゴたいぷゴシック7" panose="02000600000000000000" pitchFamily="50" charset="-128"/>
                  <a:ea typeface="07ロゴたいぷゴシック7" panose="02000600000000000000" pitchFamily="50" charset="-128"/>
                </a:rPr>
                <a:t>～</a:t>
              </a:r>
              <a:r>
                <a:rPr lang="en-US" altLang="ja-JP" sz="1200" dirty="0">
                  <a:ln w="0"/>
                  <a:solidFill>
                    <a:prstClr val="black"/>
                  </a:solidFill>
                  <a:latin typeface="07ロゴたいぷゴシック7" panose="02000600000000000000" pitchFamily="50" charset="-128"/>
                  <a:ea typeface="07ロゴたいぷゴシック7" panose="02000600000000000000" pitchFamily="50" charset="-128"/>
                </a:rPr>
                <a:t>16:30</a:t>
              </a:r>
            </a:p>
          </p:txBody>
        </p:sp>
        <p:sp>
          <p:nvSpPr>
            <p:cNvPr id="168" name="角丸四角形 250">
              <a:extLst>
                <a:ext uri="{FF2B5EF4-FFF2-40B4-BE49-F238E27FC236}">
                  <a16:creationId xmlns:a16="http://schemas.microsoft.com/office/drawing/2014/main" id="{395A4232-AD21-7BBF-7CD6-2A383F6534F7}"/>
                </a:ext>
              </a:extLst>
            </p:cNvPr>
            <p:cNvSpPr/>
            <p:nvPr/>
          </p:nvSpPr>
          <p:spPr>
            <a:xfrm>
              <a:off x="-2657273" y="1947215"/>
              <a:ext cx="1034095" cy="249509"/>
            </a:xfrm>
            <a:prstGeom prst="roundRect">
              <a:avLst/>
            </a:prstGeom>
            <a:solidFill>
              <a:srgbClr val="FF3399"/>
            </a:solidFill>
            <a:ln w="12700" cap="flat" cmpd="sng" algn="ctr">
              <a:noFill/>
              <a:prstDash val="solid"/>
              <a:miter lim="800000"/>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white"/>
                  </a:solidFill>
                  <a:effectLst/>
                  <a:uLnTx/>
                  <a:uFillTx/>
                  <a:latin typeface="07ロゴたいぷゴシック7" panose="02000600000000000000" pitchFamily="50" charset="-128"/>
                  <a:ea typeface="07ロゴたいぷゴシック7" panose="02000600000000000000" pitchFamily="50" charset="-128"/>
                </a:rPr>
                <a:t>スケジュール</a:t>
              </a:r>
            </a:p>
          </p:txBody>
        </p:sp>
        <p:sp>
          <p:nvSpPr>
            <p:cNvPr id="169" name="円/楕円 55">
              <a:extLst>
                <a:ext uri="{FF2B5EF4-FFF2-40B4-BE49-F238E27FC236}">
                  <a16:creationId xmlns:a16="http://schemas.microsoft.com/office/drawing/2014/main" id="{EAA9F081-8003-4882-D650-3004B5B9BDF5}"/>
                </a:ext>
              </a:extLst>
            </p:cNvPr>
            <p:cNvSpPr/>
            <p:nvPr/>
          </p:nvSpPr>
          <p:spPr>
            <a:xfrm>
              <a:off x="-1504246" y="1896635"/>
              <a:ext cx="1018829" cy="297196"/>
            </a:xfrm>
            <a:prstGeom prst="ellipse">
              <a:avLst/>
            </a:prstGeom>
            <a:solidFill>
              <a:srgbClr val="FFFF00"/>
            </a:solidFill>
            <a:ln>
              <a:solidFill>
                <a:srgbClr val="FF4343"/>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1200"/>
                </a:lnSpc>
              </a:pPr>
              <a:r>
                <a:rPr lang="ja-JP" altLang="en-US" sz="1200" b="1" u="sng" dirty="0">
                  <a:solidFill>
                    <a:srgbClr val="FF4343"/>
                  </a:solidFill>
                  <a:latin typeface="07ロゴたいぷゴシック7" panose="02000600000000000000" pitchFamily="50" charset="-128"/>
                  <a:ea typeface="07ロゴたいぷゴシック7" panose="02000600000000000000" pitchFamily="50" charset="-128"/>
                  <a:cs typeface="源柔ゴシックL Heavy" panose="020B0702020203020207" pitchFamily="50" charset="-128"/>
                </a:rPr>
                <a:t>事前予約制</a:t>
              </a:r>
              <a:endParaRPr lang="ja-JP" altLang="en-US" sz="700" b="1" u="sng" dirty="0">
                <a:solidFill>
                  <a:srgbClr val="FF4343"/>
                </a:solidFill>
                <a:latin typeface="07ロゴたいぷゴシック7" panose="02000600000000000000" pitchFamily="50" charset="-128"/>
                <a:ea typeface="07ロゴたいぷゴシック7" panose="02000600000000000000" pitchFamily="50" charset="-128"/>
                <a:cs typeface="源柔ゴシックL Heavy" panose="020B0702020203020207" pitchFamily="50" charset="-128"/>
              </a:endParaRPr>
            </a:p>
          </p:txBody>
        </p:sp>
      </p:grpSp>
      <p:grpSp>
        <p:nvGrpSpPr>
          <p:cNvPr id="170" name="グループ化 169">
            <a:extLst>
              <a:ext uri="{FF2B5EF4-FFF2-40B4-BE49-F238E27FC236}">
                <a16:creationId xmlns:a16="http://schemas.microsoft.com/office/drawing/2014/main" id="{7F049222-F145-D37A-EF31-AE3C1D0F32E4}"/>
              </a:ext>
            </a:extLst>
          </p:cNvPr>
          <p:cNvGrpSpPr/>
          <p:nvPr/>
        </p:nvGrpSpPr>
        <p:grpSpPr>
          <a:xfrm>
            <a:off x="6426715" y="830602"/>
            <a:ext cx="3036564" cy="1834942"/>
            <a:chOff x="-3529210" y="1993163"/>
            <a:chExt cx="3036564" cy="1834942"/>
          </a:xfrm>
        </p:grpSpPr>
        <p:grpSp>
          <p:nvGrpSpPr>
            <p:cNvPr id="171" name="グループ化 170">
              <a:extLst>
                <a:ext uri="{FF2B5EF4-FFF2-40B4-BE49-F238E27FC236}">
                  <a16:creationId xmlns:a16="http://schemas.microsoft.com/office/drawing/2014/main" id="{0536B0E5-A674-6135-8B39-18FF6D5DA664}"/>
                </a:ext>
              </a:extLst>
            </p:cNvPr>
            <p:cNvGrpSpPr/>
            <p:nvPr/>
          </p:nvGrpSpPr>
          <p:grpSpPr>
            <a:xfrm>
              <a:off x="-3529210" y="1993163"/>
              <a:ext cx="3036564" cy="1834942"/>
              <a:chOff x="6039104" y="6695007"/>
              <a:chExt cx="3036564" cy="1834942"/>
            </a:xfrm>
          </p:grpSpPr>
          <p:sp>
            <p:nvSpPr>
              <p:cNvPr id="173" name="正方形/長方形 172">
                <a:extLst>
                  <a:ext uri="{FF2B5EF4-FFF2-40B4-BE49-F238E27FC236}">
                    <a16:creationId xmlns:a16="http://schemas.microsoft.com/office/drawing/2014/main" id="{F2416DA9-1C29-FF78-DBE6-0103FF94E5F7}"/>
                  </a:ext>
                </a:extLst>
              </p:cNvPr>
              <p:cNvSpPr/>
              <p:nvPr/>
            </p:nvSpPr>
            <p:spPr>
              <a:xfrm>
                <a:off x="6107782" y="8252950"/>
                <a:ext cx="2967886" cy="276999"/>
              </a:xfrm>
              <a:prstGeom prst="rect">
                <a:avLst/>
              </a:prstGeom>
              <a:noFill/>
              <a:ln>
                <a:noFill/>
              </a:ln>
            </p:spPr>
            <p:txBody>
              <a:bodyPr wrap="square" lIns="0" tIns="0" rIns="0" bIns="0">
                <a:spAutoFit/>
              </a:bodyPr>
              <a:lstStyle/>
              <a:p>
                <a:pPr lvl="0" defTabSz="914400">
                  <a:defRPr/>
                </a:pPr>
                <a:r>
                  <a:rPr kumimoji="0" lang="en-US" altLang="ja-JP" sz="900" b="0" i="0" u="none" strike="noStrike" kern="0" cap="none" spc="0" normalizeH="0" baseline="0" noProof="0" dirty="0">
                    <a:ln>
                      <a:noFill/>
                    </a:ln>
                    <a:solidFill>
                      <a:srgbClr val="FF0000"/>
                    </a:solidFill>
                    <a:effectLst/>
                    <a:uLnTx/>
                    <a:uFillTx/>
                    <a:latin typeface="07ロゴたいぷゴシック7" panose="02000600000000000000" pitchFamily="50" charset="-128"/>
                    <a:ea typeface="07ロゴたいぷゴシック7" panose="02000600000000000000" pitchFamily="50" charset="-128"/>
                    <a:cs typeface="源柔ゴシックL Heavy" panose="020B0702020203020207" pitchFamily="50" charset="-128"/>
                  </a:rPr>
                  <a:t>※</a:t>
                </a:r>
                <a:r>
                  <a:rPr kumimoji="0" lang="ja-JP" altLang="en-US" sz="900" b="0" i="0" u="none" strike="noStrike" kern="0" cap="none" spc="0" normalizeH="0" baseline="0" noProof="0" dirty="0">
                    <a:ln>
                      <a:noFill/>
                    </a:ln>
                    <a:solidFill>
                      <a:srgbClr val="FF0000"/>
                    </a:solidFill>
                    <a:effectLst/>
                    <a:uLnTx/>
                    <a:uFillTx/>
                    <a:latin typeface="07ロゴたいぷゴシック7" panose="02000600000000000000" pitchFamily="50" charset="-128"/>
                    <a:ea typeface="07ロゴたいぷゴシック7" panose="02000600000000000000" pitchFamily="50" charset="-128"/>
                    <a:cs typeface="源柔ゴシックL Heavy" panose="020B0702020203020207" pitchFamily="50" charset="-128"/>
                  </a:rPr>
                  <a:t>持ち物、受講条件</a:t>
                </a:r>
                <a:r>
                  <a:rPr kumimoji="0" lang="ja-JP" altLang="en-US" sz="900" kern="0" dirty="0">
                    <a:solidFill>
                      <a:srgbClr val="FF0000"/>
                    </a:solidFill>
                    <a:latin typeface="07ロゴたいぷゴシック7" panose="02000600000000000000" pitchFamily="50" charset="-128"/>
                    <a:ea typeface="07ロゴたいぷゴシック7" panose="02000600000000000000" pitchFamily="50" charset="-128"/>
                    <a:cs typeface="源柔ゴシックL Heavy" panose="020B0702020203020207" pitchFamily="50" charset="-128"/>
                  </a:rPr>
                  <a:t>等セミナーの詳細は</a:t>
                </a:r>
                <a:endParaRPr kumimoji="0" lang="en-US" altLang="ja-JP" sz="900" kern="0" dirty="0">
                  <a:solidFill>
                    <a:srgbClr val="FF0000"/>
                  </a:solidFill>
                  <a:latin typeface="07ロゴたいぷゴシック7" panose="02000600000000000000" pitchFamily="50" charset="-128"/>
                  <a:ea typeface="07ロゴたいぷゴシック7" panose="02000600000000000000" pitchFamily="50" charset="-128"/>
                  <a:cs typeface="源柔ゴシックL Heavy" panose="020B0702020203020207" pitchFamily="50" charset="-128"/>
                </a:endParaRPr>
              </a:p>
              <a:p>
                <a:pPr lvl="0" defTabSz="914400">
                  <a:defRPr/>
                </a:pPr>
                <a:r>
                  <a:rPr kumimoji="0" lang="ja-JP" altLang="en-US" sz="900" b="0" i="0" u="none" strike="noStrike" kern="0" cap="none" spc="0" normalizeH="0" baseline="0" noProof="0" dirty="0">
                    <a:ln>
                      <a:noFill/>
                    </a:ln>
                    <a:solidFill>
                      <a:srgbClr val="FF0000"/>
                    </a:solidFill>
                    <a:effectLst/>
                    <a:uLnTx/>
                    <a:uFillTx/>
                    <a:latin typeface="07ロゴたいぷゴシック7" panose="02000600000000000000" pitchFamily="50" charset="-128"/>
                    <a:ea typeface="07ロゴたいぷゴシック7" panose="02000600000000000000" pitchFamily="50" charset="-128"/>
                    <a:cs typeface="源柔ゴシックL Heavy" panose="020B0702020203020207" pitchFamily="50" charset="-128"/>
                  </a:rPr>
                  <a:t>　ホームページで最新情報をご確認ください。</a:t>
                </a:r>
              </a:p>
            </p:txBody>
          </p:sp>
          <p:sp>
            <p:nvSpPr>
              <p:cNvPr id="174" name="角丸四角形 56">
                <a:extLst>
                  <a:ext uri="{FF2B5EF4-FFF2-40B4-BE49-F238E27FC236}">
                    <a16:creationId xmlns:a16="http://schemas.microsoft.com/office/drawing/2014/main" id="{8EAF86CB-ACA1-9482-B5C1-09EC9F010E30}"/>
                  </a:ext>
                </a:extLst>
              </p:cNvPr>
              <p:cNvSpPr/>
              <p:nvPr/>
            </p:nvSpPr>
            <p:spPr>
              <a:xfrm>
                <a:off x="6039104" y="6734830"/>
                <a:ext cx="899372" cy="278614"/>
              </a:xfrm>
              <a:prstGeom prst="roundRect">
                <a:avLst/>
              </a:prstGeom>
              <a:solidFill>
                <a:srgbClr val="FF3399"/>
              </a:solidFill>
              <a:ln w="12700" cap="flat" cmpd="sng" algn="ctr">
                <a:noFill/>
                <a:prstDash val="solid"/>
                <a:miter lim="800000"/>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prstClr val="white"/>
                    </a:solidFill>
                    <a:effectLst/>
                    <a:uLnTx/>
                    <a:uFillTx/>
                    <a:latin typeface="07ロゴたいぷゴシック7" panose="02000600000000000000" pitchFamily="50" charset="-128"/>
                    <a:ea typeface="07ロゴたいぷゴシック7" panose="02000600000000000000" pitchFamily="50" charset="-128"/>
                  </a:rPr>
                  <a:t>アイコン説明</a:t>
                </a:r>
              </a:p>
            </p:txBody>
          </p:sp>
          <p:grpSp>
            <p:nvGrpSpPr>
              <p:cNvPr id="175" name="グループ化 174">
                <a:extLst>
                  <a:ext uri="{FF2B5EF4-FFF2-40B4-BE49-F238E27FC236}">
                    <a16:creationId xmlns:a16="http://schemas.microsoft.com/office/drawing/2014/main" id="{58326C92-3F3E-A8EA-4270-53B62292B55E}"/>
                  </a:ext>
                </a:extLst>
              </p:cNvPr>
              <p:cNvGrpSpPr/>
              <p:nvPr/>
            </p:nvGrpSpPr>
            <p:grpSpPr>
              <a:xfrm>
                <a:off x="6974872" y="7424005"/>
                <a:ext cx="1257370" cy="413425"/>
                <a:chOff x="9268383" y="10126856"/>
                <a:chExt cx="1257370" cy="413425"/>
              </a:xfrm>
            </p:grpSpPr>
            <p:grpSp>
              <p:nvGrpSpPr>
                <p:cNvPr id="191" name="グループ化 190">
                  <a:extLst>
                    <a:ext uri="{FF2B5EF4-FFF2-40B4-BE49-F238E27FC236}">
                      <a16:creationId xmlns:a16="http://schemas.microsoft.com/office/drawing/2014/main" id="{DDEA948F-FC3B-79F6-C031-18FF84D87B4E}"/>
                    </a:ext>
                  </a:extLst>
                </p:cNvPr>
                <p:cNvGrpSpPr/>
                <p:nvPr/>
              </p:nvGrpSpPr>
              <p:grpSpPr>
                <a:xfrm>
                  <a:off x="9268383" y="10126856"/>
                  <a:ext cx="521154" cy="413425"/>
                  <a:chOff x="11070748" y="2330752"/>
                  <a:chExt cx="521154" cy="413425"/>
                </a:xfrm>
              </p:grpSpPr>
              <p:sp>
                <p:nvSpPr>
                  <p:cNvPr id="193" name="角丸四角形 248">
                    <a:extLst>
                      <a:ext uri="{FF2B5EF4-FFF2-40B4-BE49-F238E27FC236}">
                        <a16:creationId xmlns:a16="http://schemas.microsoft.com/office/drawing/2014/main" id="{5EEFE4B6-3FB5-2910-D334-EE6D538B3730}"/>
                      </a:ext>
                    </a:extLst>
                  </p:cNvPr>
                  <p:cNvSpPr/>
                  <p:nvPr/>
                </p:nvSpPr>
                <p:spPr>
                  <a:xfrm>
                    <a:off x="11194104" y="2411525"/>
                    <a:ext cx="280809" cy="261811"/>
                  </a:xfrm>
                  <a:prstGeom prst="roundRect">
                    <a:avLst/>
                  </a:prstGeom>
                  <a:solidFill>
                    <a:srgbClr val="66FFFF"/>
                  </a:solidFill>
                  <a:ln>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700" dirty="0">
                      <a:solidFill>
                        <a:schemeClr val="accent1">
                          <a:lumMod val="60000"/>
                          <a:lumOff val="40000"/>
                        </a:schemeClr>
                      </a:solidFill>
                      <a:latin typeface="07ロゴたいぷゴシック7" panose="02000600000000000000" pitchFamily="50" charset="-128"/>
                      <a:ea typeface="07ロゴたいぷゴシック7" panose="02000600000000000000" pitchFamily="50" charset="-128"/>
                    </a:endParaRPr>
                  </a:p>
                </p:txBody>
              </p:sp>
              <p:sp>
                <p:nvSpPr>
                  <p:cNvPr id="194" name="角丸四角形 250">
                    <a:extLst>
                      <a:ext uri="{FF2B5EF4-FFF2-40B4-BE49-F238E27FC236}">
                        <a16:creationId xmlns:a16="http://schemas.microsoft.com/office/drawing/2014/main" id="{D140968A-5AEE-FCC2-9607-CDC430F85232}"/>
                      </a:ext>
                    </a:extLst>
                  </p:cNvPr>
                  <p:cNvSpPr/>
                  <p:nvPr/>
                </p:nvSpPr>
                <p:spPr>
                  <a:xfrm>
                    <a:off x="11070748" y="2330752"/>
                    <a:ext cx="521154" cy="413425"/>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a:latin typeface="07ロゴたいぷゴシック7" panose="02000600000000000000" pitchFamily="50" charset="-128"/>
                        <a:ea typeface="07ロゴたいぷゴシック7" panose="02000600000000000000" pitchFamily="50" charset="-128"/>
                      </a:rPr>
                      <a:t>受講条件</a:t>
                    </a:r>
                    <a:endParaRPr kumimoji="1" lang="ja-JP" altLang="en-US" sz="800" dirty="0">
                      <a:latin typeface="07ロゴたいぷゴシック7" panose="02000600000000000000" pitchFamily="50" charset="-128"/>
                      <a:ea typeface="07ロゴたいぷゴシック7" panose="02000600000000000000" pitchFamily="50" charset="-128"/>
                    </a:endParaRPr>
                  </a:p>
                </p:txBody>
              </p:sp>
            </p:grpSp>
            <p:sp>
              <p:nvSpPr>
                <p:cNvPr id="192" name="テキスト ボックス 191">
                  <a:extLst>
                    <a:ext uri="{FF2B5EF4-FFF2-40B4-BE49-F238E27FC236}">
                      <a16:creationId xmlns:a16="http://schemas.microsoft.com/office/drawing/2014/main" id="{E64BEC00-0C6F-6B11-A34D-35D483BB0D2C}"/>
                    </a:ext>
                  </a:extLst>
                </p:cNvPr>
                <p:cNvSpPr txBox="1"/>
                <p:nvPr/>
              </p:nvSpPr>
              <p:spPr>
                <a:xfrm>
                  <a:off x="9648590" y="10231005"/>
                  <a:ext cx="877163" cy="230832"/>
                </a:xfrm>
                <a:prstGeom prst="rect">
                  <a:avLst/>
                </a:prstGeom>
                <a:noFill/>
              </p:spPr>
              <p:txBody>
                <a:bodyPr wrap="none" rtlCol="0">
                  <a:spAutoFit/>
                </a:bodyPr>
                <a:lstStyle/>
                <a:p>
                  <a:r>
                    <a:rPr kumimoji="1" lang="ja-JP" altLang="en-US" sz="900" dirty="0">
                      <a:latin typeface="07ロゴたいぷゴシック7" panose="02000600000000000000" pitchFamily="50" charset="-128"/>
                      <a:ea typeface="07ロゴたいぷゴシック7" panose="02000600000000000000" pitchFamily="50" charset="-128"/>
                    </a:rPr>
                    <a:t>受講条件あり</a:t>
                  </a:r>
                </a:p>
              </p:txBody>
            </p:sp>
          </p:grpSp>
          <p:grpSp>
            <p:nvGrpSpPr>
              <p:cNvPr id="176" name="グループ化 175">
                <a:extLst>
                  <a:ext uri="{FF2B5EF4-FFF2-40B4-BE49-F238E27FC236}">
                    <a16:creationId xmlns:a16="http://schemas.microsoft.com/office/drawing/2014/main" id="{8B327E05-C4E5-E287-F815-C36A9DD5522A}"/>
                  </a:ext>
                </a:extLst>
              </p:cNvPr>
              <p:cNvGrpSpPr/>
              <p:nvPr/>
            </p:nvGrpSpPr>
            <p:grpSpPr>
              <a:xfrm>
                <a:off x="6974872" y="7059506"/>
                <a:ext cx="1259064" cy="413425"/>
                <a:chOff x="10403556" y="10126856"/>
                <a:chExt cx="1259064" cy="413425"/>
              </a:xfrm>
            </p:grpSpPr>
            <p:grpSp>
              <p:nvGrpSpPr>
                <p:cNvPr id="187" name="グループ化 186">
                  <a:extLst>
                    <a:ext uri="{FF2B5EF4-FFF2-40B4-BE49-F238E27FC236}">
                      <a16:creationId xmlns:a16="http://schemas.microsoft.com/office/drawing/2014/main" id="{C8D6C56B-BD01-FC13-5276-60DB547BB525}"/>
                    </a:ext>
                  </a:extLst>
                </p:cNvPr>
                <p:cNvGrpSpPr/>
                <p:nvPr/>
              </p:nvGrpSpPr>
              <p:grpSpPr>
                <a:xfrm>
                  <a:off x="10403556" y="10126856"/>
                  <a:ext cx="521154" cy="413425"/>
                  <a:chOff x="10937292" y="2330752"/>
                  <a:chExt cx="521154" cy="413425"/>
                </a:xfrm>
              </p:grpSpPr>
              <p:sp>
                <p:nvSpPr>
                  <p:cNvPr id="189" name="角丸四角形 235">
                    <a:extLst>
                      <a:ext uri="{FF2B5EF4-FFF2-40B4-BE49-F238E27FC236}">
                        <a16:creationId xmlns:a16="http://schemas.microsoft.com/office/drawing/2014/main" id="{D78326B5-6382-2493-CC35-97FC32DDC30A}"/>
                      </a:ext>
                    </a:extLst>
                  </p:cNvPr>
                  <p:cNvSpPr/>
                  <p:nvPr/>
                </p:nvSpPr>
                <p:spPr>
                  <a:xfrm>
                    <a:off x="11060648" y="2411525"/>
                    <a:ext cx="280809" cy="261811"/>
                  </a:xfrm>
                  <a:prstGeom prst="roundRect">
                    <a:avLst/>
                  </a:prstGeom>
                  <a:solidFill>
                    <a:srgbClr val="FFFF99"/>
                  </a:solidFill>
                  <a:ln>
                    <a:solidFill>
                      <a:srgbClr val="CC99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700" dirty="0">
                      <a:solidFill>
                        <a:schemeClr val="accent1">
                          <a:lumMod val="60000"/>
                          <a:lumOff val="40000"/>
                        </a:schemeClr>
                      </a:solidFill>
                      <a:latin typeface="07ロゴたいぷゴシック7" panose="02000600000000000000" pitchFamily="50" charset="-128"/>
                      <a:ea typeface="07ロゴたいぷゴシック7" panose="02000600000000000000" pitchFamily="50" charset="-128"/>
                    </a:endParaRPr>
                  </a:p>
                </p:txBody>
              </p:sp>
              <p:sp>
                <p:nvSpPr>
                  <p:cNvPr id="190" name="角丸四角形 241">
                    <a:extLst>
                      <a:ext uri="{FF2B5EF4-FFF2-40B4-BE49-F238E27FC236}">
                        <a16:creationId xmlns:a16="http://schemas.microsoft.com/office/drawing/2014/main" id="{44069B3C-7323-70BB-DB7B-D63AF4D1068B}"/>
                      </a:ext>
                    </a:extLst>
                  </p:cNvPr>
                  <p:cNvSpPr/>
                  <p:nvPr/>
                </p:nvSpPr>
                <p:spPr>
                  <a:xfrm>
                    <a:off x="10937292" y="2330752"/>
                    <a:ext cx="521154" cy="413425"/>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a:latin typeface="07ロゴたいぷゴシック7" panose="02000600000000000000" pitchFamily="50" charset="-128"/>
                        <a:ea typeface="07ロゴたいぷゴシック7" panose="02000600000000000000" pitchFamily="50" charset="-128"/>
                      </a:rPr>
                      <a:t>受講制限</a:t>
                    </a:r>
                    <a:endParaRPr kumimoji="1" lang="ja-JP" altLang="en-US" sz="800" dirty="0">
                      <a:latin typeface="07ロゴたいぷゴシック7" panose="02000600000000000000" pitchFamily="50" charset="-128"/>
                      <a:ea typeface="07ロゴたいぷゴシック7" panose="02000600000000000000" pitchFamily="50" charset="-128"/>
                    </a:endParaRPr>
                  </a:p>
                </p:txBody>
              </p:sp>
            </p:grpSp>
            <p:sp>
              <p:nvSpPr>
                <p:cNvPr id="188" name="テキスト ボックス 187">
                  <a:extLst>
                    <a:ext uri="{FF2B5EF4-FFF2-40B4-BE49-F238E27FC236}">
                      <a16:creationId xmlns:a16="http://schemas.microsoft.com/office/drawing/2014/main" id="{6B890ACF-A41D-C13A-4F15-E9A90C700059}"/>
                    </a:ext>
                  </a:extLst>
                </p:cNvPr>
                <p:cNvSpPr txBox="1"/>
                <p:nvPr/>
              </p:nvSpPr>
              <p:spPr>
                <a:xfrm>
                  <a:off x="10785457" y="10231005"/>
                  <a:ext cx="877163" cy="230832"/>
                </a:xfrm>
                <a:prstGeom prst="rect">
                  <a:avLst/>
                </a:prstGeom>
                <a:noFill/>
              </p:spPr>
              <p:txBody>
                <a:bodyPr wrap="none" rtlCol="0">
                  <a:spAutoFit/>
                </a:bodyPr>
                <a:lstStyle/>
                <a:p>
                  <a:r>
                    <a:rPr kumimoji="1" lang="ja-JP" altLang="en-US" sz="900" dirty="0">
                      <a:latin typeface="07ロゴたいぷゴシック7" panose="02000600000000000000" pitchFamily="50" charset="-128"/>
                      <a:ea typeface="07ロゴたいぷゴシック7" panose="02000600000000000000" pitchFamily="50" charset="-128"/>
                    </a:rPr>
                    <a:t>受講制限あり</a:t>
                  </a:r>
                </a:p>
              </p:txBody>
            </p:sp>
          </p:grpSp>
          <p:grpSp>
            <p:nvGrpSpPr>
              <p:cNvPr id="177" name="グループ化 176">
                <a:extLst>
                  <a:ext uri="{FF2B5EF4-FFF2-40B4-BE49-F238E27FC236}">
                    <a16:creationId xmlns:a16="http://schemas.microsoft.com/office/drawing/2014/main" id="{DAB9ED2C-1E59-6EAA-8633-4D4099A195DD}"/>
                  </a:ext>
                </a:extLst>
              </p:cNvPr>
              <p:cNvGrpSpPr/>
              <p:nvPr/>
            </p:nvGrpSpPr>
            <p:grpSpPr>
              <a:xfrm>
                <a:off x="6974872" y="6695007"/>
                <a:ext cx="1162609" cy="413425"/>
                <a:chOff x="8135628" y="10133381"/>
                <a:chExt cx="1162609" cy="413425"/>
              </a:xfrm>
            </p:grpSpPr>
            <p:grpSp>
              <p:nvGrpSpPr>
                <p:cNvPr id="183" name="グループ化 182">
                  <a:extLst>
                    <a:ext uri="{FF2B5EF4-FFF2-40B4-BE49-F238E27FC236}">
                      <a16:creationId xmlns:a16="http://schemas.microsoft.com/office/drawing/2014/main" id="{897649AF-F77E-C5B0-31D6-3195E69AE211}"/>
                    </a:ext>
                  </a:extLst>
                </p:cNvPr>
                <p:cNvGrpSpPr/>
                <p:nvPr/>
              </p:nvGrpSpPr>
              <p:grpSpPr>
                <a:xfrm>
                  <a:off x="8135628" y="10133381"/>
                  <a:ext cx="521154" cy="413425"/>
                  <a:chOff x="7400735" y="2337277"/>
                  <a:chExt cx="521154" cy="413425"/>
                </a:xfrm>
              </p:grpSpPr>
              <p:sp>
                <p:nvSpPr>
                  <p:cNvPr id="185" name="角丸四角形 231">
                    <a:extLst>
                      <a:ext uri="{FF2B5EF4-FFF2-40B4-BE49-F238E27FC236}">
                        <a16:creationId xmlns:a16="http://schemas.microsoft.com/office/drawing/2014/main" id="{6DDE5A3E-255A-82A2-5C46-BE9A920D0CD8}"/>
                      </a:ext>
                    </a:extLst>
                  </p:cNvPr>
                  <p:cNvSpPr/>
                  <p:nvPr/>
                </p:nvSpPr>
                <p:spPr>
                  <a:xfrm>
                    <a:off x="7524091" y="2418050"/>
                    <a:ext cx="280809" cy="261811"/>
                  </a:xfrm>
                  <a:prstGeom prst="roundRect">
                    <a:avLst/>
                  </a:prstGeom>
                  <a:solidFill>
                    <a:srgbClr val="FFCCCC"/>
                  </a:solidFill>
                  <a:ln>
                    <a:solidFill>
                      <a:srgbClr val="FF3399"/>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700" dirty="0">
                      <a:solidFill>
                        <a:schemeClr val="accent1">
                          <a:lumMod val="60000"/>
                          <a:lumOff val="40000"/>
                        </a:schemeClr>
                      </a:solidFill>
                      <a:latin typeface="07ロゴたいぷゴシック7" panose="02000600000000000000" pitchFamily="50" charset="-128"/>
                      <a:ea typeface="07ロゴたいぷゴシック7" panose="02000600000000000000" pitchFamily="50" charset="-128"/>
                    </a:endParaRPr>
                  </a:p>
                </p:txBody>
              </p:sp>
              <p:sp>
                <p:nvSpPr>
                  <p:cNvPr id="186" name="角丸四角形 232">
                    <a:extLst>
                      <a:ext uri="{FF2B5EF4-FFF2-40B4-BE49-F238E27FC236}">
                        <a16:creationId xmlns:a16="http://schemas.microsoft.com/office/drawing/2014/main" id="{6F93E116-EDC1-9C9F-3145-0E24A76ACF02}"/>
                      </a:ext>
                    </a:extLst>
                  </p:cNvPr>
                  <p:cNvSpPr/>
                  <p:nvPr/>
                </p:nvSpPr>
                <p:spPr>
                  <a:xfrm>
                    <a:off x="7400735" y="2337277"/>
                    <a:ext cx="521154" cy="413425"/>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lvl="0" algn="ctr"/>
                    <a:r>
                      <a:rPr lang="ja-JP" altLang="en-US" sz="750" spc="-110" dirty="0">
                        <a:solidFill>
                          <a:prstClr val="black"/>
                        </a:solidFill>
                        <a:latin typeface="07ロゴたいぷゴシック7" panose="02000600000000000000" pitchFamily="50" charset="-128"/>
                        <a:ea typeface="07ロゴたいぷゴシック7" panose="02000600000000000000" pitchFamily="50" charset="-128"/>
                      </a:rPr>
                      <a:t>持ち物</a:t>
                    </a:r>
                  </a:p>
                </p:txBody>
              </p:sp>
            </p:grpSp>
            <p:sp>
              <p:nvSpPr>
                <p:cNvPr id="184" name="テキスト ボックス 183">
                  <a:extLst>
                    <a:ext uri="{FF2B5EF4-FFF2-40B4-BE49-F238E27FC236}">
                      <a16:creationId xmlns:a16="http://schemas.microsoft.com/office/drawing/2014/main" id="{7413A28F-985A-9F4B-64C8-FC45A97ED9EF}"/>
                    </a:ext>
                  </a:extLst>
                </p:cNvPr>
                <p:cNvSpPr txBox="1"/>
                <p:nvPr/>
              </p:nvSpPr>
              <p:spPr>
                <a:xfrm>
                  <a:off x="8526872" y="10237530"/>
                  <a:ext cx="771365" cy="230832"/>
                </a:xfrm>
                <a:prstGeom prst="rect">
                  <a:avLst/>
                </a:prstGeom>
                <a:noFill/>
              </p:spPr>
              <p:txBody>
                <a:bodyPr wrap="none" rtlCol="0">
                  <a:spAutoFit/>
                </a:bodyPr>
                <a:lstStyle/>
                <a:p>
                  <a:r>
                    <a:rPr kumimoji="1" lang="ja-JP" altLang="en-US" sz="900" dirty="0">
                      <a:latin typeface="07ロゴたいぷゴシック7" panose="02000600000000000000" pitchFamily="50" charset="-128"/>
                      <a:ea typeface="07ロゴたいぷゴシック7" panose="02000600000000000000" pitchFamily="50" charset="-128"/>
                    </a:rPr>
                    <a:t>持ち物あり</a:t>
                  </a:r>
                </a:p>
              </p:txBody>
            </p:sp>
          </p:grpSp>
          <p:grpSp>
            <p:nvGrpSpPr>
              <p:cNvPr id="178" name="グループ化 177">
                <a:extLst>
                  <a:ext uri="{FF2B5EF4-FFF2-40B4-BE49-F238E27FC236}">
                    <a16:creationId xmlns:a16="http://schemas.microsoft.com/office/drawing/2014/main" id="{80303490-BD0F-F4AE-0828-C6D893DD5A46}"/>
                  </a:ext>
                </a:extLst>
              </p:cNvPr>
              <p:cNvGrpSpPr/>
              <p:nvPr/>
            </p:nvGrpSpPr>
            <p:grpSpPr>
              <a:xfrm>
                <a:off x="6974872" y="7788505"/>
                <a:ext cx="1255454" cy="413425"/>
                <a:chOff x="13023314" y="10125778"/>
                <a:chExt cx="1255454" cy="413425"/>
              </a:xfrm>
            </p:grpSpPr>
            <p:grpSp>
              <p:nvGrpSpPr>
                <p:cNvPr id="179" name="グループ化 178">
                  <a:extLst>
                    <a:ext uri="{FF2B5EF4-FFF2-40B4-BE49-F238E27FC236}">
                      <a16:creationId xmlns:a16="http://schemas.microsoft.com/office/drawing/2014/main" id="{781DE1AC-0F47-5E8A-18A0-7FCE606BBE06}"/>
                    </a:ext>
                  </a:extLst>
                </p:cNvPr>
                <p:cNvGrpSpPr/>
                <p:nvPr/>
              </p:nvGrpSpPr>
              <p:grpSpPr>
                <a:xfrm>
                  <a:off x="13023314" y="10125778"/>
                  <a:ext cx="521154" cy="413425"/>
                  <a:chOff x="11070748" y="2330752"/>
                  <a:chExt cx="521154" cy="413425"/>
                </a:xfrm>
              </p:grpSpPr>
              <p:sp>
                <p:nvSpPr>
                  <p:cNvPr id="181" name="角丸四角形 221">
                    <a:extLst>
                      <a:ext uri="{FF2B5EF4-FFF2-40B4-BE49-F238E27FC236}">
                        <a16:creationId xmlns:a16="http://schemas.microsoft.com/office/drawing/2014/main" id="{8ED058CD-C07E-AE4E-B5A1-C861B938D4F2}"/>
                      </a:ext>
                    </a:extLst>
                  </p:cNvPr>
                  <p:cNvSpPr/>
                  <p:nvPr/>
                </p:nvSpPr>
                <p:spPr>
                  <a:xfrm>
                    <a:off x="11194104" y="2411525"/>
                    <a:ext cx="280809" cy="261811"/>
                  </a:xfrm>
                  <a:prstGeom prst="roundRect">
                    <a:avLst/>
                  </a:prstGeom>
                  <a:solidFill>
                    <a:srgbClr val="CCFFCC"/>
                  </a:solidFill>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700" dirty="0">
                      <a:solidFill>
                        <a:schemeClr val="accent1">
                          <a:lumMod val="60000"/>
                          <a:lumOff val="40000"/>
                        </a:schemeClr>
                      </a:solidFill>
                      <a:latin typeface="07ロゴたいぷゴシック7" panose="02000600000000000000" pitchFamily="50" charset="-128"/>
                      <a:ea typeface="07ロゴたいぷゴシック7" panose="02000600000000000000" pitchFamily="50" charset="-128"/>
                    </a:endParaRPr>
                  </a:p>
                </p:txBody>
              </p:sp>
              <p:sp>
                <p:nvSpPr>
                  <p:cNvPr id="182" name="角丸四角形 222">
                    <a:extLst>
                      <a:ext uri="{FF2B5EF4-FFF2-40B4-BE49-F238E27FC236}">
                        <a16:creationId xmlns:a16="http://schemas.microsoft.com/office/drawing/2014/main" id="{26544ADE-6B22-1A88-5FA0-ECC1D1058C93}"/>
                      </a:ext>
                    </a:extLst>
                  </p:cNvPr>
                  <p:cNvSpPr/>
                  <p:nvPr/>
                </p:nvSpPr>
                <p:spPr>
                  <a:xfrm>
                    <a:off x="11070748" y="2330752"/>
                    <a:ext cx="521154" cy="413425"/>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a:latin typeface="07ロゴたいぷゴシック7" panose="02000600000000000000" pitchFamily="50" charset="-128"/>
                        <a:ea typeface="07ロゴたいぷゴシック7" panose="02000600000000000000" pitchFamily="50" charset="-128"/>
                      </a:rPr>
                      <a:t>受講対象</a:t>
                    </a:r>
                    <a:endParaRPr kumimoji="1" lang="ja-JP" altLang="en-US" sz="800" dirty="0">
                      <a:latin typeface="07ロゴたいぷゴシック7" panose="02000600000000000000" pitchFamily="50" charset="-128"/>
                      <a:ea typeface="07ロゴたいぷゴシック7" panose="02000600000000000000" pitchFamily="50" charset="-128"/>
                    </a:endParaRPr>
                  </a:p>
                </p:txBody>
              </p:sp>
            </p:grpSp>
            <p:sp>
              <p:nvSpPr>
                <p:cNvPr id="180" name="テキスト ボックス 179">
                  <a:extLst>
                    <a:ext uri="{FF2B5EF4-FFF2-40B4-BE49-F238E27FC236}">
                      <a16:creationId xmlns:a16="http://schemas.microsoft.com/office/drawing/2014/main" id="{E7BBB571-2398-41E5-F1D9-FBC7B9F5CBB3}"/>
                    </a:ext>
                  </a:extLst>
                </p:cNvPr>
                <p:cNvSpPr txBox="1"/>
                <p:nvPr/>
              </p:nvSpPr>
              <p:spPr>
                <a:xfrm>
                  <a:off x="13401605" y="10217074"/>
                  <a:ext cx="877163" cy="230832"/>
                </a:xfrm>
                <a:prstGeom prst="rect">
                  <a:avLst/>
                </a:prstGeom>
                <a:noFill/>
              </p:spPr>
              <p:txBody>
                <a:bodyPr wrap="none" rtlCol="0">
                  <a:spAutoFit/>
                </a:bodyPr>
                <a:lstStyle/>
                <a:p>
                  <a:r>
                    <a:rPr kumimoji="1" lang="ja-JP" altLang="en-US" sz="900" dirty="0">
                      <a:latin typeface="07ロゴたいぷゴシック7" panose="02000600000000000000" pitchFamily="50" charset="-128"/>
                      <a:ea typeface="07ロゴたいぷゴシック7" panose="02000600000000000000" pitchFamily="50" charset="-128"/>
                    </a:rPr>
                    <a:t>受講対象あり</a:t>
                  </a:r>
                </a:p>
              </p:txBody>
            </p:sp>
          </p:grpSp>
        </p:grpSp>
        <p:pic>
          <p:nvPicPr>
            <p:cNvPr id="172" name="図 171">
              <a:extLst>
                <a:ext uri="{FF2B5EF4-FFF2-40B4-BE49-F238E27FC236}">
                  <a16:creationId xmlns:a16="http://schemas.microsoft.com/office/drawing/2014/main" id="{62B92982-AB79-38C2-C428-53BC319826F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83317" y="2420681"/>
              <a:ext cx="926838" cy="1297008"/>
            </a:xfrm>
            <a:prstGeom prst="rect">
              <a:avLst/>
            </a:prstGeom>
          </p:spPr>
        </p:pic>
      </p:grpSp>
      <p:grpSp>
        <p:nvGrpSpPr>
          <p:cNvPr id="14" name="グループ化 13">
            <a:extLst>
              <a:ext uri="{FF2B5EF4-FFF2-40B4-BE49-F238E27FC236}">
                <a16:creationId xmlns:a16="http://schemas.microsoft.com/office/drawing/2014/main" id="{6EAB29C2-9276-E2D4-A2FA-A148A0FBE555}"/>
              </a:ext>
            </a:extLst>
          </p:cNvPr>
          <p:cNvGrpSpPr/>
          <p:nvPr/>
        </p:nvGrpSpPr>
        <p:grpSpPr>
          <a:xfrm>
            <a:off x="12023630" y="799060"/>
            <a:ext cx="3035624" cy="1974112"/>
            <a:chOff x="549930" y="9809463"/>
            <a:chExt cx="3035624" cy="1974112"/>
          </a:xfrm>
        </p:grpSpPr>
        <p:sp>
          <p:nvSpPr>
            <p:cNvPr id="15" name="テキスト ボックス 14">
              <a:extLst>
                <a:ext uri="{FF2B5EF4-FFF2-40B4-BE49-F238E27FC236}">
                  <a16:creationId xmlns:a16="http://schemas.microsoft.com/office/drawing/2014/main" id="{72A91B8E-5CE9-4D58-EEEC-8772A0883688}"/>
                </a:ext>
              </a:extLst>
            </p:cNvPr>
            <p:cNvSpPr txBox="1"/>
            <p:nvPr/>
          </p:nvSpPr>
          <p:spPr>
            <a:xfrm>
              <a:off x="999671" y="9963815"/>
              <a:ext cx="2550717" cy="830997"/>
            </a:xfrm>
            <a:prstGeom prst="rect">
              <a:avLst/>
            </a:prstGeom>
            <a:noFill/>
          </p:spPr>
          <p:txBody>
            <a:bodyPr wrap="square">
              <a:spAutoFit/>
            </a:bodyPr>
            <a:lstStyle/>
            <a:p>
              <a:pPr algn="l" fontAlgn="base"/>
              <a:r>
                <a:rPr lang="en-US" altLang="ja-JP" sz="1800" b="1" i="0" dirty="0">
                  <a:solidFill>
                    <a:srgbClr val="2F5597"/>
                  </a:solidFill>
                  <a:effectLst/>
                  <a:latin typeface="HG丸ｺﾞｼｯｸM-PRO" panose="020F0600000000000000" pitchFamily="50" charset="-128"/>
                  <a:ea typeface="HG丸ｺﾞｼｯｸM-PRO" panose="020F0600000000000000" pitchFamily="50" charset="-128"/>
                </a:rPr>
                <a:t>Web</a:t>
              </a:r>
              <a:r>
                <a:rPr lang="ja-JP" altLang="en-US" sz="1800" b="1" i="0" dirty="0">
                  <a:solidFill>
                    <a:srgbClr val="2F5597"/>
                  </a:solidFill>
                  <a:effectLst/>
                  <a:latin typeface="HG丸ｺﾞｼｯｸM-PRO" panose="020F0600000000000000" pitchFamily="50" charset="-128"/>
                  <a:ea typeface="HG丸ｺﾞｼｯｸM-PRO" panose="020F0600000000000000" pitchFamily="50" charset="-128"/>
                </a:rPr>
                <a:t>集客</a:t>
              </a:r>
              <a:r>
                <a:rPr lang="en-US" altLang="ja-JP" sz="1800" b="1" i="0" dirty="0">
                  <a:solidFill>
                    <a:srgbClr val="2F5597"/>
                  </a:solidFill>
                  <a:effectLst/>
                  <a:latin typeface="HG丸ｺﾞｼｯｸM-PRO" panose="020F0600000000000000" pitchFamily="50" charset="-128"/>
                  <a:ea typeface="HG丸ｺﾞｼｯｸM-PRO" panose="020F0600000000000000" pitchFamily="50" charset="-128"/>
                </a:rPr>
                <a:t>1</a:t>
              </a:r>
              <a:r>
                <a:rPr lang="ja-JP" altLang="en-US" sz="1800" b="1" i="0" dirty="0">
                  <a:solidFill>
                    <a:srgbClr val="2F5597"/>
                  </a:solidFill>
                  <a:effectLst/>
                  <a:latin typeface="HG丸ｺﾞｼｯｸM-PRO" panose="020F0600000000000000" pitchFamily="50" charset="-128"/>
                  <a:ea typeface="HG丸ｺﾞｼｯｸM-PRO" panose="020F0600000000000000" pitchFamily="50" charset="-128"/>
                </a:rPr>
                <a:t>年で売上</a:t>
              </a:r>
              <a:endParaRPr lang="en-US" altLang="ja-JP" sz="1800" b="1" i="0" dirty="0">
                <a:solidFill>
                  <a:srgbClr val="2F5597"/>
                </a:solidFill>
                <a:effectLst/>
                <a:latin typeface="HG丸ｺﾞｼｯｸM-PRO" panose="020F0600000000000000" pitchFamily="50" charset="-128"/>
                <a:ea typeface="HG丸ｺﾞｼｯｸM-PRO" panose="020F0600000000000000" pitchFamily="50" charset="-128"/>
              </a:endParaRPr>
            </a:p>
            <a:p>
              <a:pPr algn="l" fontAlgn="base"/>
              <a:r>
                <a:rPr lang="en-US" altLang="ja-JP" sz="1800" b="1" i="0" dirty="0">
                  <a:solidFill>
                    <a:srgbClr val="2F5597"/>
                  </a:solidFill>
                  <a:effectLst/>
                  <a:latin typeface="HG丸ｺﾞｼｯｸM-PRO" panose="020F0600000000000000" pitchFamily="50" charset="-128"/>
                  <a:ea typeface="HG丸ｺﾞｼｯｸM-PRO" panose="020F0600000000000000" pitchFamily="50" charset="-128"/>
                </a:rPr>
                <a:t>130</a:t>
              </a:r>
              <a:r>
                <a:rPr lang="ja-JP" altLang="en-US" sz="1800" b="1" i="0" dirty="0">
                  <a:solidFill>
                    <a:srgbClr val="2F5597"/>
                  </a:solidFill>
                  <a:effectLst/>
                  <a:latin typeface="HG丸ｺﾞｼｯｸM-PRO" panose="020F0600000000000000" pitchFamily="50" charset="-128"/>
                  <a:ea typeface="HG丸ｺﾞｼｯｸM-PRO" panose="020F0600000000000000" pitchFamily="50" charset="-128"/>
                </a:rPr>
                <a:t>％のロードマップ</a:t>
              </a:r>
              <a:endParaRPr lang="en-US" altLang="ja-JP" sz="1800" b="1" i="0" dirty="0">
                <a:solidFill>
                  <a:srgbClr val="2F5597"/>
                </a:solidFill>
                <a:effectLst/>
                <a:latin typeface="HG丸ｺﾞｼｯｸM-PRO" panose="020F0600000000000000" pitchFamily="50" charset="-128"/>
                <a:ea typeface="HG丸ｺﾞｼｯｸM-PRO" panose="020F0600000000000000" pitchFamily="50" charset="-128"/>
              </a:endParaRPr>
            </a:p>
            <a:p>
              <a:pPr algn="l" fontAlgn="base"/>
              <a:r>
                <a:rPr lang="ja-JP" altLang="en-US" sz="1200" i="0" dirty="0">
                  <a:effectLst/>
                  <a:latin typeface="HG丸ｺﾞｼｯｸM-PRO" panose="020F0600000000000000" pitchFamily="50" charset="-128"/>
                  <a:ea typeface="HG丸ｺﾞｼｯｸM-PRO" panose="020F0600000000000000" pitchFamily="50" charset="-128"/>
                </a:rPr>
                <a:t>セミナー</a:t>
              </a:r>
            </a:p>
          </p:txBody>
        </p:sp>
        <p:grpSp>
          <p:nvGrpSpPr>
            <p:cNvPr id="16" name="グループ化 15">
              <a:extLst>
                <a:ext uri="{FF2B5EF4-FFF2-40B4-BE49-F238E27FC236}">
                  <a16:creationId xmlns:a16="http://schemas.microsoft.com/office/drawing/2014/main" id="{A92C6F15-5A22-B2D3-ACEC-CF6892E9849B}"/>
                </a:ext>
              </a:extLst>
            </p:cNvPr>
            <p:cNvGrpSpPr/>
            <p:nvPr/>
          </p:nvGrpSpPr>
          <p:grpSpPr>
            <a:xfrm>
              <a:off x="549930" y="9809463"/>
              <a:ext cx="3035624" cy="1974112"/>
              <a:chOff x="133103" y="4738024"/>
              <a:chExt cx="3035624" cy="1974112"/>
            </a:xfrm>
          </p:grpSpPr>
          <p:grpSp>
            <p:nvGrpSpPr>
              <p:cNvPr id="17" name="グループ化 16">
                <a:extLst>
                  <a:ext uri="{FF2B5EF4-FFF2-40B4-BE49-F238E27FC236}">
                    <a16:creationId xmlns:a16="http://schemas.microsoft.com/office/drawing/2014/main" id="{AD36622F-EDDF-1AB2-38FD-ABA90E007F84}"/>
                  </a:ext>
                </a:extLst>
              </p:cNvPr>
              <p:cNvGrpSpPr/>
              <p:nvPr/>
            </p:nvGrpSpPr>
            <p:grpSpPr>
              <a:xfrm>
                <a:off x="2647573" y="6298711"/>
                <a:ext cx="521154" cy="413425"/>
                <a:chOff x="10985182" y="2330752"/>
                <a:chExt cx="521154" cy="413425"/>
              </a:xfrm>
            </p:grpSpPr>
            <p:sp>
              <p:nvSpPr>
                <p:cNvPr id="25" name="角丸四角形 54">
                  <a:extLst>
                    <a:ext uri="{FF2B5EF4-FFF2-40B4-BE49-F238E27FC236}">
                      <a16:creationId xmlns:a16="http://schemas.microsoft.com/office/drawing/2014/main" id="{C90F3804-4043-DC7A-26F9-8666B1126E5F}"/>
                    </a:ext>
                  </a:extLst>
                </p:cNvPr>
                <p:cNvSpPr/>
                <p:nvPr/>
              </p:nvSpPr>
              <p:spPr>
                <a:xfrm>
                  <a:off x="11108538" y="2411525"/>
                  <a:ext cx="280809" cy="261811"/>
                </a:xfrm>
                <a:prstGeom prst="roundRect">
                  <a:avLst/>
                </a:prstGeom>
                <a:solidFill>
                  <a:srgbClr val="FFFF99"/>
                </a:solidFill>
                <a:ln>
                  <a:solidFill>
                    <a:srgbClr val="CC99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700" dirty="0">
                    <a:solidFill>
                      <a:schemeClr val="accent1">
                        <a:lumMod val="60000"/>
                        <a:lumOff val="40000"/>
                      </a:schemeClr>
                    </a:solidFill>
                    <a:latin typeface="07ロゴたいぷゴシック7" panose="02000600000000000000" pitchFamily="50" charset="-128"/>
                    <a:ea typeface="07ロゴたいぷゴシック7" panose="02000600000000000000" pitchFamily="50" charset="-128"/>
                  </a:endParaRPr>
                </a:p>
              </p:txBody>
            </p:sp>
            <p:sp>
              <p:nvSpPr>
                <p:cNvPr id="26" name="角丸四角形 55">
                  <a:extLst>
                    <a:ext uri="{FF2B5EF4-FFF2-40B4-BE49-F238E27FC236}">
                      <a16:creationId xmlns:a16="http://schemas.microsoft.com/office/drawing/2014/main" id="{84007DA3-B973-C05D-D038-6E1637985B96}"/>
                    </a:ext>
                  </a:extLst>
                </p:cNvPr>
                <p:cNvSpPr/>
                <p:nvPr/>
              </p:nvSpPr>
              <p:spPr>
                <a:xfrm>
                  <a:off x="10985182" y="2330752"/>
                  <a:ext cx="521154" cy="413425"/>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a:latin typeface="07ロゴたいぷゴシック7" panose="02000600000000000000" pitchFamily="50" charset="-128"/>
                      <a:ea typeface="07ロゴたいぷゴシック7" panose="02000600000000000000" pitchFamily="50" charset="-128"/>
                    </a:rPr>
                    <a:t>受講制限</a:t>
                  </a:r>
                  <a:endParaRPr kumimoji="1" lang="ja-JP" altLang="en-US" sz="800" dirty="0">
                    <a:latin typeface="07ロゴたいぷゴシック7" panose="02000600000000000000" pitchFamily="50" charset="-128"/>
                    <a:ea typeface="07ロゴたいぷゴシック7" panose="02000600000000000000" pitchFamily="50" charset="-128"/>
                  </a:endParaRPr>
                </a:p>
              </p:txBody>
            </p:sp>
          </p:grpSp>
          <p:grpSp>
            <p:nvGrpSpPr>
              <p:cNvPr id="18" name="グループ化 17">
                <a:extLst>
                  <a:ext uri="{FF2B5EF4-FFF2-40B4-BE49-F238E27FC236}">
                    <a16:creationId xmlns:a16="http://schemas.microsoft.com/office/drawing/2014/main" id="{07CB291C-57E1-660F-23EE-62EC36269EC5}"/>
                  </a:ext>
                </a:extLst>
              </p:cNvPr>
              <p:cNvGrpSpPr/>
              <p:nvPr/>
            </p:nvGrpSpPr>
            <p:grpSpPr>
              <a:xfrm>
                <a:off x="133103" y="4738024"/>
                <a:ext cx="2959200" cy="1908687"/>
                <a:chOff x="11944176" y="6616558"/>
                <a:chExt cx="2959200" cy="1908687"/>
              </a:xfrm>
            </p:grpSpPr>
            <p:grpSp>
              <p:nvGrpSpPr>
                <p:cNvPr id="19" name="グループ化 18">
                  <a:extLst>
                    <a:ext uri="{FF2B5EF4-FFF2-40B4-BE49-F238E27FC236}">
                      <a16:creationId xmlns:a16="http://schemas.microsoft.com/office/drawing/2014/main" id="{3C3C149B-5696-DC29-1842-D5806FD507F6}"/>
                    </a:ext>
                  </a:extLst>
                </p:cNvPr>
                <p:cNvGrpSpPr/>
                <p:nvPr/>
              </p:nvGrpSpPr>
              <p:grpSpPr>
                <a:xfrm>
                  <a:off x="11944176" y="6616558"/>
                  <a:ext cx="2959200" cy="1908687"/>
                  <a:chOff x="11877501" y="4661316"/>
                  <a:chExt cx="2959200" cy="1908687"/>
                </a:xfrm>
              </p:grpSpPr>
              <p:grpSp>
                <p:nvGrpSpPr>
                  <p:cNvPr id="21" name="グループ化 20">
                    <a:extLst>
                      <a:ext uri="{FF2B5EF4-FFF2-40B4-BE49-F238E27FC236}">
                        <a16:creationId xmlns:a16="http://schemas.microsoft.com/office/drawing/2014/main" id="{A5B0BF9A-1245-928F-53DE-0DE76428D426}"/>
                      </a:ext>
                    </a:extLst>
                  </p:cNvPr>
                  <p:cNvGrpSpPr/>
                  <p:nvPr/>
                </p:nvGrpSpPr>
                <p:grpSpPr>
                  <a:xfrm>
                    <a:off x="11916850" y="5604428"/>
                    <a:ext cx="2717846" cy="965575"/>
                    <a:chOff x="-159647" y="7160365"/>
                    <a:chExt cx="2717846" cy="965575"/>
                  </a:xfrm>
                </p:grpSpPr>
                <p:sp>
                  <p:nvSpPr>
                    <p:cNvPr id="23" name="テキスト ボックス 22">
                      <a:extLst>
                        <a:ext uri="{FF2B5EF4-FFF2-40B4-BE49-F238E27FC236}">
                          <a16:creationId xmlns:a16="http://schemas.microsoft.com/office/drawing/2014/main" id="{70A34607-58BC-785E-E941-924A4EE08D17}"/>
                        </a:ext>
                      </a:extLst>
                    </p:cNvPr>
                    <p:cNvSpPr txBox="1"/>
                    <p:nvPr/>
                  </p:nvSpPr>
                  <p:spPr>
                    <a:xfrm>
                      <a:off x="544011" y="7160365"/>
                      <a:ext cx="2014188" cy="798552"/>
                    </a:xfrm>
                    <a:prstGeom prst="rect">
                      <a:avLst/>
                    </a:prstGeom>
                    <a:noFill/>
                  </p:spPr>
                  <p:txBody>
                    <a:bodyPr wrap="square" lIns="0" tIns="0" rIns="0" bIns="0" rtlCol="0">
                      <a:spAutoFit/>
                    </a:bodyPr>
                    <a:lstStyle/>
                    <a:p>
                      <a:pPr algn="l" fontAlgn="base">
                        <a:lnSpc>
                          <a:spcPct val="150000"/>
                        </a:lnSpc>
                      </a:pPr>
                      <a:r>
                        <a:rPr lang="ja-JP" altLang="en-US" sz="900" dirty="0">
                          <a:latin typeface="HG丸ｺﾞｼｯｸM-PRO" panose="020F0600000000000000" pitchFamily="50" charset="-128"/>
                          <a:ea typeface="HG丸ｺﾞｼｯｸM-PRO" panose="020F0600000000000000" pitchFamily="50" charset="-128"/>
                        </a:rPr>
                        <a:t>● </a:t>
                      </a:r>
                      <a:r>
                        <a:rPr lang="ja-JP" altLang="en-US" sz="900" b="0" i="0" dirty="0">
                          <a:effectLst/>
                          <a:latin typeface="HG丸ｺﾞｼｯｸM-PRO" panose="020F0600000000000000" pitchFamily="50" charset="-128"/>
                          <a:ea typeface="HG丸ｺﾞｼｯｸM-PRO" panose="020F0600000000000000" pitchFamily="50" charset="-128"/>
                        </a:rPr>
                        <a:t>現状分析しよう</a:t>
                      </a:r>
                    </a:p>
                    <a:p>
                      <a:pPr algn="l" fontAlgn="base">
                        <a:lnSpc>
                          <a:spcPct val="150000"/>
                        </a:lnSpc>
                      </a:pPr>
                      <a:r>
                        <a:rPr lang="ja-JP" altLang="en-US" sz="900" dirty="0">
                          <a:latin typeface="HG丸ｺﾞｼｯｸM-PRO" panose="020F0600000000000000" pitchFamily="50" charset="-128"/>
                          <a:ea typeface="HG丸ｺﾞｼｯｸM-PRO" panose="020F0600000000000000" pitchFamily="50" charset="-128"/>
                        </a:rPr>
                        <a:t>● </a:t>
                      </a:r>
                      <a:r>
                        <a:rPr lang="ja-JP" altLang="en-US" sz="900" b="0" i="0" dirty="0">
                          <a:effectLst/>
                          <a:latin typeface="HG丸ｺﾞｼｯｸM-PRO" panose="020F0600000000000000" pitchFamily="50" charset="-128"/>
                          <a:ea typeface="HG丸ｺﾞｼｯｸM-PRO" panose="020F0600000000000000" pitchFamily="50" charset="-128"/>
                        </a:rPr>
                        <a:t>競合他社のリサーチをしよう</a:t>
                      </a:r>
                    </a:p>
                    <a:p>
                      <a:pPr algn="l" fontAlgn="base">
                        <a:lnSpc>
                          <a:spcPct val="150000"/>
                        </a:lnSpc>
                      </a:pPr>
                      <a:r>
                        <a:rPr lang="ja-JP" altLang="en-US" sz="900" dirty="0">
                          <a:latin typeface="HG丸ｺﾞｼｯｸM-PRO" panose="020F0600000000000000" pitchFamily="50" charset="-128"/>
                          <a:ea typeface="HG丸ｺﾞｼｯｸM-PRO" panose="020F0600000000000000" pitchFamily="50" charset="-128"/>
                        </a:rPr>
                        <a:t>● </a:t>
                      </a:r>
                      <a:r>
                        <a:rPr lang="ja-JP" altLang="en-US" sz="900" b="0" i="0" dirty="0">
                          <a:effectLst/>
                          <a:latin typeface="HG丸ｺﾞｼｯｸM-PRO" panose="020F0600000000000000" pitchFamily="50" charset="-128"/>
                          <a:ea typeface="HG丸ｺﾞｼｯｸM-PRO" panose="020F0600000000000000" pitchFamily="50" charset="-128"/>
                        </a:rPr>
                        <a:t>集客の仕組みづくりをしよう</a:t>
                      </a:r>
                    </a:p>
                    <a:p>
                      <a:pPr algn="l" fontAlgn="base">
                        <a:lnSpc>
                          <a:spcPct val="150000"/>
                        </a:lnSpc>
                      </a:pPr>
                      <a:r>
                        <a:rPr lang="ja-JP" altLang="en-US" sz="900" dirty="0">
                          <a:latin typeface="HG丸ｺﾞｼｯｸM-PRO" panose="020F0600000000000000" pitchFamily="50" charset="-128"/>
                          <a:ea typeface="HG丸ｺﾞｼｯｸM-PRO" panose="020F0600000000000000" pitchFamily="50" charset="-128"/>
                        </a:rPr>
                        <a:t>● </a:t>
                      </a:r>
                      <a:r>
                        <a:rPr lang="ja-JP" altLang="en-US" sz="900" b="0" i="0" dirty="0">
                          <a:effectLst/>
                          <a:latin typeface="HG丸ｺﾞｼｯｸM-PRO" panose="020F0600000000000000" pitchFamily="50" charset="-128"/>
                          <a:ea typeface="HG丸ｺﾞｼｯｸM-PRO" panose="020F0600000000000000" pitchFamily="50" charset="-128"/>
                        </a:rPr>
                        <a:t>改善をしよう</a:t>
                      </a:r>
                    </a:p>
                  </p:txBody>
                </p:sp>
                <p:sp>
                  <p:nvSpPr>
                    <p:cNvPr id="24" name="角丸四角形 92">
                      <a:extLst>
                        <a:ext uri="{FF2B5EF4-FFF2-40B4-BE49-F238E27FC236}">
                          <a16:creationId xmlns:a16="http://schemas.microsoft.com/office/drawing/2014/main" id="{461CACEF-BE11-E25D-A095-6A4358D3C300}"/>
                        </a:ext>
                      </a:extLst>
                    </p:cNvPr>
                    <p:cNvSpPr/>
                    <p:nvPr/>
                  </p:nvSpPr>
                  <p:spPr>
                    <a:xfrm>
                      <a:off x="-159647" y="7869233"/>
                      <a:ext cx="1129982" cy="256707"/>
                    </a:xfrm>
                    <a:prstGeom prst="roundRect">
                      <a:avLst>
                        <a:gd name="adj" fmla="val 0"/>
                      </a:avLst>
                    </a:prstGeom>
                    <a:noFill/>
                    <a:ln w="12700" cap="flat" cmpd="sng" algn="ctr">
                      <a:noFill/>
                      <a:prstDash val="solid"/>
                      <a:miter lim="800000"/>
                    </a:ln>
                    <a:effectLst/>
                  </p:spPr>
                  <p:txBody>
                    <a:bodyPr wrap="none" lIns="0" tIns="0" rIns="0" bIns="0" rtlCol="0" anchor="ctr">
                      <a:noAutofit/>
                    </a:bodyPr>
                    <a:lstStyle/>
                    <a:p>
                      <a:pPr marL="0" marR="0" lvl="0" indent="0" defTabSz="620663"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w="0"/>
                          <a:solidFill>
                            <a:prstClr val="black"/>
                          </a:solidFill>
                          <a:effectLst/>
                          <a:uLnTx/>
                          <a:uFillTx/>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講師・相談員</a:t>
                      </a:r>
                      <a:endParaRPr kumimoji="0" lang="en-US" altLang="ja-JP" sz="800" b="0" i="0" u="none" strike="noStrike" kern="0" cap="none" spc="0" normalizeH="0" baseline="0" noProof="0" dirty="0">
                        <a:ln w="0"/>
                        <a:solidFill>
                          <a:prstClr val="black"/>
                        </a:solidFill>
                        <a:effectLst/>
                        <a:uLnTx/>
                        <a:uFillTx/>
                        <a:latin typeface="HG丸ｺﾞｼｯｸM-PRO" panose="020F0600000000000000" pitchFamily="50" charset="-128"/>
                        <a:ea typeface="HG丸ｺﾞｼｯｸM-PRO" panose="020F0600000000000000" pitchFamily="50" charset="-128"/>
                        <a:cs typeface="A-OTF 見出ゴMB31 Pro MB31" panose="020B0600000000000000" pitchFamily="34" charset="-128"/>
                      </a:endParaRPr>
                    </a:p>
                    <a:p>
                      <a:pPr lvl="0" defTabSz="914400">
                        <a:defRPr/>
                      </a:pPr>
                      <a:r>
                        <a:rPr kumimoji="0" lang="ja-JP" altLang="en-US" sz="1050" b="1" i="0" u="none" strike="noStrike" kern="0" cap="none" spc="0" normalizeH="0" baseline="0" noProof="0" dirty="0">
                          <a:ln w="0"/>
                          <a:solidFill>
                            <a:prstClr val="black"/>
                          </a:solidFill>
                          <a:effectLst/>
                          <a:uLnTx/>
                          <a:uFillTx/>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原 美穂</a:t>
                      </a:r>
                      <a:r>
                        <a:rPr kumimoji="0" lang="ja-JP" altLang="en-US" sz="800" b="1" kern="0" dirty="0">
                          <a:ln w="0"/>
                          <a:solidFill>
                            <a:srgbClr val="2F5597"/>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a:t>
                      </a:r>
                      <a:r>
                        <a:rPr kumimoji="0" lang="en-US" altLang="ja-JP" sz="800" b="1" kern="0" dirty="0">
                          <a:ln w="0"/>
                          <a:solidFill>
                            <a:srgbClr val="2F5597"/>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IT</a:t>
                      </a:r>
                      <a:r>
                        <a:rPr kumimoji="0" lang="ja-JP" altLang="en-US" sz="800" b="1" kern="0" dirty="0">
                          <a:ln w="0"/>
                          <a:solidFill>
                            <a:srgbClr val="2F5597"/>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集客）</a:t>
                      </a:r>
                      <a:endParaRPr kumimoji="0" lang="en-US" altLang="ja-JP" sz="800" b="1" kern="0" dirty="0">
                        <a:ln w="0"/>
                        <a:solidFill>
                          <a:srgbClr val="2F5597"/>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endParaRPr>
                    </a:p>
                  </p:txBody>
                </p:sp>
              </p:grpSp>
              <p:sp>
                <p:nvSpPr>
                  <p:cNvPr id="22" name="正方形/長方形 21">
                    <a:extLst>
                      <a:ext uri="{FF2B5EF4-FFF2-40B4-BE49-F238E27FC236}">
                        <a16:creationId xmlns:a16="http://schemas.microsoft.com/office/drawing/2014/main" id="{E6EC5C05-C017-6064-542C-E817D59CA0EF}"/>
                      </a:ext>
                    </a:extLst>
                  </p:cNvPr>
                  <p:cNvSpPr/>
                  <p:nvPr/>
                </p:nvSpPr>
                <p:spPr>
                  <a:xfrm rot="16200000">
                    <a:off x="13259901" y="3278916"/>
                    <a:ext cx="194400" cy="2959200"/>
                  </a:xfrm>
                  <a:prstGeom prst="rect">
                    <a:avLst/>
                  </a:prstGeom>
                  <a:solidFill>
                    <a:srgbClr val="5B9BD5">
                      <a:lumMod val="40000"/>
                      <a:lumOff val="60000"/>
                    </a:srgbClr>
                  </a:solidFill>
                  <a:ln w="12700" cap="flat" cmpd="sng" algn="ctr">
                    <a:noFill/>
                    <a:prstDash val="solid"/>
                    <a:miter lim="800000"/>
                  </a:ln>
                  <a:effectLst/>
                </p:spPr>
                <p:txBody>
                  <a:bodyPr vert="eaVert" rtlCol="0" anchor="ctr"/>
                  <a:lstStyle/>
                  <a:p>
                    <a:pPr algn="ctr"/>
                    <a:r>
                      <a:rPr kumimoji="0" lang="en-US" altLang="ja-JP" sz="1000" b="1" kern="0" spc="300" dirty="0">
                        <a:solidFill>
                          <a:prstClr val="black"/>
                        </a:solidFill>
                        <a:latin typeface="HG丸ｺﾞｼｯｸM-PRO" panose="020F0600000000000000" pitchFamily="50" charset="-128"/>
                        <a:ea typeface="HG丸ｺﾞｼｯｸM-PRO" panose="020F0600000000000000" pitchFamily="50" charset="-128"/>
                      </a:rPr>
                      <a:t>IT</a:t>
                    </a:r>
                    <a:r>
                      <a:rPr kumimoji="0" lang="ja-JP" altLang="en-US" sz="1000" b="1" kern="0" spc="300" dirty="0">
                        <a:solidFill>
                          <a:prstClr val="black"/>
                        </a:solidFill>
                        <a:latin typeface="HG丸ｺﾞｼｯｸM-PRO" panose="020F0600000000000000" pitchFamily="50" charset="-128"/>
                        <a:ea typeface="HG丸ｺﾞｼｯｸM-PRO" panose="020F0600000000000000" pitchFamily="50" charset="-128"/>
                      </a:rPr>
                      <a:t>集客</a:t>
                    </a:r>
                  </a:p>
                </p:txBody>
              </p:sp>
            </p:grpSp>
            <p:pic>
              <p:nvPicPr>
                <p:cNvPr id="20" name="図 19">
                  <a:extLst>
                    <a:ext uri="{FF2B5EF4-FFF2-40B4-BE49-F238E27FC236}">
                      <a16:creationId xmlns:a16="http://schemas.microsoft.com/office/drawing/2014/main" id="{8EEAC757-19CA-A991-0022-FF198240221B}"/>
                    </a:ext>
                  </a:extLst>
                </p:cNvPr>
                <p:cNvPicPr>
                  <a:picLocks noChangeAspect="1"/>
                </p:cNvPicPr>
                <p:nvPr/>
              </p:nvPicPr>
              <p:blipFill rotWithShape="1">
                <a:blip r:embed="rId15" cstate="print">
                  <a:extLst>
                    <a:ext uri="{BEBA8EAE-BF5A-486C-A8C5-ECC9F3942E4B}">
                      <a14:imgProps xmlns:a14="http://schemas.microsoft.com/office/drawing/2010/main">
                        <a14:imgLayer r:embed="rId16">
                          <a14:imgEffect>
                            <a14:brightnessContrast bright="6000"/>
                          </a14:imgEffect>
                        </a14:imgLayer>
                      </a14:imgProps>
                    </a:ext>
                    <a:ext uri="{28A0092B-C50C-407E-A947-70E740481C1C}">
                      <a14:useLocalDpi xmlns:a14="http://schemas.microsoft.com/office/drawing/2010/main" val="0"/>
                    </a:ext>
                  </a:extLst>
                </a:blip>
                <a:srcRect b="10417"/>
                <a:stretch/>
              </p:blipFill>
              <p:spPr>
                <a:xfrm>
                  <a:off x="12044715" y="7594595"/>
                  <a:ext cx="521972" cy="671955"/>
                </a:xfrm>
                <a:prstGeom prst="rect">
                  <a:avLst/>
                </a:prstGeom>
              </p:spPr>
            </p:pic>
          </p:grpSp>
        </p:grpSp>
      </p:grpSp>
      <p:grpSp>
        <p:nvGrpSpPr>
          <p:cNvPr id="27" name="グループ化 26">
            <a:extLst>
              <a:ext uri="{FF2B5EF4-FFF2-40B4-BE49-F238E27FC236}">
                <a16:creationId xmlns:a16="http://schemas.microsoft.com/office/drawing/2014/main" id="{B603856C-0945-DB2A-73B5-21072C33F387}"/>
              </a:ext>
            </a:extLst>
          </p:cNvPr>
          <p:cNvGrpSpPr/>
          <p:nvPr/>
        </p:nvGrpSpPr>
        <p:grpSpPr>
          <a:xfrm>
            <a:off x="6084181" y="2742108"/>
            <a:ext cx="3120308" cy="1973867"/>
            <a:chOff x="4470262" y="5279375"/>
            <a:chExt cx="3422225" cy="1973867"/>
          </a:xfrm>
        </p:grpSpPr>
        <p:grpSp>
          <p:nvGrpSpPr>
            <p:cNvPr id="28" name="グループ化 27">
              <a:extLst>
                <a:ext uri="{FF2B5EF4-FFF2-40B4-BE49-F238E27FC236}">
                  <a16:creationId xmlns:a16="http://schemas.microsoft.com/office/drawing/2014/main" id="{C357ACDF-530A-2646-5BDE-632042B6B92E}"/>
                </a:ext>
              </a:extLst>
            </p:cNvPr>
            <p:cNvGrpSpPr/>
            <p:nvPr/>
          </p:nvGrpSpPr>
          <p:grpSpPr>
            <a:xfrm>
              <a:off x="7261229" y="6839817"/>
              <a:ext cx="521154" cy="413425"/>
              <a:chOff x="11891629" y="2118433"/>
              <a:chExt cx="521154" cy="413425"/>
            </a:xfrm>
          </p:grpSpPr>
          <p:sp>
            <p:nvSpPr>
              <p:cNvPr id="38" name="角丸四角形 69">
                <a:extLst>
                  <a:ext uri="{FF2B5EF4-FFF2-40B4-BE49-F238E27FC236}">
                    <a16:creationId xmlns:a16="http://schemas.microsoft.com/office/drawing/2014/main" id="{54B040D2-83B3-D462-9A61-E2A9E5705C08}"/>
                  </a:ext>
                </a:extLst>
              </p:cNvPr>
              <p:cNvSpPr/>
              <p:nvPr/>
            </p:nvSpPr>
            <p:spPr>
              <a:xfrm>
                <a:off x="12022028" y="2185236"/>
                <a:ext cx="280809" cy="261811"/>
              </a:xfrm>
              <a:prstGeom prst="roundRect">
                <a:avLst/>
              </a:prstGeom>
              <a:solidFill>
                <a:srgbClr val="FFCCCC"/>
              </a:solidFill>
              <a:ln>
                <a:solidFill>
                  <a:srgbClr val="FF3399"/>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chemeClr val="accent1">
                      <a:lumMod val="60000"/>
                      <a:lumOff val="40000"/>
                    </a:schemeClr>
                  </a:solidFill>
                  <a:latin typeface="07ロゴたいぷゴシック7" panose="02000600000000000000" pitchFamily="50" charset="-128"/>
                  <a:ea typeface="07ロゴたいぷゴシック7" panose="02000600000000000000" pitchFamily="50" charset="-128"/>
                </a:endParaRPr>
              </a:p>
            </p:txBody>
          </p:sp>
          <p:sp>
            <p:nvSpPr>
              <p:cNvPr id="39" name="角丸四角形 70">
                <a:extLst>
                  <a:ext uri="{FF2B5EF4-FFF2-40B4-BE49-F238E27FC236}">
                    <a16:creationId xmlns:a16="http://schemas.microsoft.com/office/drawing/2014/main" id="{0BE218E3-FE12-DAC3-E8D1-BBD2A7FA3A80}"/>
                  </a:ext>
                </a:extLst>
              </p:cNvPr>
              <p:cNvSpPr/>
              <p:nvPr/>
            </p:nvSpPr>
            <p:spPr>
              <a:xfrm>
                <a:off x="11891629" y="2118433"/>
                <a:ext cx="521154" cy="413425"/>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750" spc="-110" dirty="0">
                    <a:latin typeface="07ロゴたいぷゴシック7" panose="02000600000000000000" pitchFamily="50" charset="-128"/>
                    <a:ea typeface="07ロゴたいぷゴシック7" panose="02000600000000000000" pitchFamily="50" charset="-128"/>
                  </a:rPr>
                  <a:t>持ち物</a:t>
                </a:r>
                <a:endParaRPr kumimoji="1" lang="ja-JP" altLang="en-US" sz="750" spc="-110" dirty="0">
                  <a:latin typeface="07ロゴたいぷゴシック7" panose="02000600000000000000" pitchFamily="50" charset="-128"/>
                  <a:ea typeface="07ロゴたいぷゴシック7" panose="02000600000000000000" pitchFamily="50" charset="-128"/>
                </a:endParaRPr>
              </a:p>
            </p:txBody>
          </p:sp>
        </p:grpSp>
        <p:grpSp>
          <p:nvGrpSpPr>
            <p:cNvPr id="29" name="グループ化 28">
              <a:extLst>
                <a:ext uri="{FF2B5EF4-FFF2-40B4-BE49-F238E27FC236}">
                  <a16:creationId xmlns:a16="http://schemas.microsoft.com/office/drawing/2014/main" id="{DC9B4995-14D5-5408-506E-6C72015DDCAC}"/>
                </a:ext>
              </a:extLst>
            </p:cNvPr>
            <p:cNvGrpSpPr/>
            <p:nvPr/>
          </p:nvGrpSpPr>
          <p:grpSpPr>
            <a:xfrm>
              <a:off x="4470262" y="5279375"/>
              <a:ext cx="3422225" cy="1901365"/>
              <a:chOff x="1191579" y="312837"/>
              <a:chExt cx="3422225" cy="1901365"/>
            </a:xfrm>
          </p:grpSpPr>
          <p:grpSp>
            <p:nvGrpSpPr>
              <p:cNvPr id="30" name="グループ化 29">
                <a:extLst>
                  <a:ext uri="{FF2B5EF4-FFF2-40B4-BE49-F238E27FC236}">
                    <a16:creationId xmlns:a16="http://schemas.microsoft.com/office/drawing/2014/main" id="{C856B347-FC02-14B2-F7EC-EE7593E5189E}"/>
                  </a:ext>
                </a:extLst>
              </p:cNvPr>
              <p:cNvGrpSpPr/>
              <p:nvPr/>
            </p:nvGrpSpPr>
            <p:grpSpPr>
              <a:xfrm>
                <a:off x="1191579" y="312837"/>
                <a:ext cx="3422225" cy="1901365"/>
                <a:chOff x="3114390" y="1883161"/>
                <a:chExt cx="3422225" cy="1901365"/>
              </a:xfrm>
            </p:grpSpPr>
            <p:grpSp>
              <p:nvGrpSpPr>
                <p:cNvPr id="32" name="グループ化 31">
                  <a:extLst>
                    <a:ext uri="{FF2B5EF4-FFF2-40B4-BE49-F238E27FC236}">
                      <a16:creationId xmlns:a16="http://schemas.microsoft.com/office/drawing/2014/main" id="{28D15AFD-2F33-0787-3B64-27AAF900BE52}"/>
                    </a:ext>
                  </a:extLst>
                </p:cNvPr>
                <p:cNvGrpSpPr/>
                <p:nvPr/>
              </p:nvGrpSpPr>
              <p:grpSpPr>
                <a:xfrm>
                  <a:off x="3163140" y="2009740"/>
                  <a:ext cx="3373475" cy="1774786"/>
                  <a:chOff x="3163140" y="1934729"/>
                  <a:chExt cx="3373475" cy="1774786"/>
                </a:xfrm>
              </p:grpSpPr>
              <p:grpSp>
                <p:nvGrpSpPr>
                  <p:cNvPr id="34" name="グループ化 33">
                    <a:extLst>
                      <a:ext uri="{FF2B5EF4-FFF2-40B4-BE49-F238E27FC236}">
                        <a16:creationId xmlns:a16="http://schemas.microsoft.com/office/drawing/2014/main" id="{023D0BF5-6D82-4C0F-D278-2CD56445A15D}"/>
                      </a:ext>
                    </a:extLst>
                  </p:cNvPr>
                  <p:cNvGrpSpPr/>
                  <p:nvPr/>
                </p:nvGrpSpPr>
                <p:grpSpPr>
                  <a:xfrm>
                    <a:off x="3163140" y="1934729"/>
                    <a:ext cx="3306053" cy="1774786"/>
                    <a:chOff x="-82354" y="5676686"/>
                    <a:chExt cx="3306053" cy="1774786"/>
                  </a:xfrm>
                </p:grpSpPr>
                <p:sp>
                  <p:nvSpPr>
                    <p:cNvPr id="36" name="テキスト ボックス 35">
                      <a:extLst>
                        <a:ext uri="{FF2B5EF4-FFF2-40B4-BE49-F238E27FC236}">
                          <a16:creationId xmlns:a16="http://schemas.microsoft.com/office/drawing/2014/main" id="{D6D37310-60E0-4E56-AFCE-1314E5896617}"/>
                        </a:ext>
                      </a:extLst>
                    </p:cNvPr>
                    <p:cNvSpPr txBox="1"/>
                    <p:nvPr/>
                  </p:nvSpPr>
                  <p:spPr>
                    <a:xfrm>
                      <a:off x="206950" y="5676686"/>
                      <a:ext cx="3016749" cy="923330"/>
                    </a:xfrm>
                    <a:prstGeom prst="rect">
                      <a:avLst/>
                    </a:prstGeom>
                    <a:noFill/>
                  </p:spPr>
                  <p:txBody>
                    <a:bodyPr wrap="square" rtlCol="0">
                      <a:spAutoFit/>
                    </a:bodyPr>
                    <a:lstStyle/>
                    <a:p>
                      <a:pPr fontAlgn="base"/>
                      <a:r>
                        <a:rPr lang="ja-JP" altLang="en-US" sz="1800" b="1" dirty="0">
                          <a:solidFill>
                            <a:srgbClr val="2F5597"/>
                          </a:solidFill>
                          <a:effectLst/>
                          <a:latin typeface="HG丸ｺﾞｼｯｸM-PRO" panose="020F0600000000000000" pitchFamily="50" charset="-128"/>
                          <a:ea typeface="HG丸ｺﾞｼｯｸM-PRO" panose="020F0600000000000000" pitchFamily="50" charset="-128"/>
                        </a:rPr>
                        <a:t>テレビ通販ＭＣによる</a:t>
                      </a:r>
                      <a:endParaRPr lang="en-US" altLang="ja-JP" sz="1800" b="1" dirty="0">
                        <a:solidFill>
                          <a:srgbClr val="2F5597"/>
                        </a:solidFill>
                        <a:effectLst/>
                        <a:latin typeface="HG丸ｺﾞｼｯｸM-PRO" panose="020F0600000000000000" pitchFamily="50" charset="-128"/>
                        <a:ea typeface="HG丸ｺﾞｼｯｸM-PRO" panose="020F0600000000000000" pitchFamily="50" charset="-128"/>
                      </a:endParaRPr>
                    </a:p>
                    <a:p>
                      <a:pPr fontAlgn="base"/>
                      <a:r>
                        <a:rPr lang="ja-JP" altLang="en-US" sz="1800" b="1" dirty="0">
                          <a:solidFill>
                            <a:srgbClr val="2F5597"/>
                          </a:solidFill>
                          <a:effectLst/>
                          <a:latin typeface="HG丸ｺﾞｼｯｸM-PRO" panose="020F0600000000000000" pitchFamily="50" charset="-128"/>
                          <a:ea typeface="HG丸ｺﾞｼｯｸM-PRO" panose="020F0600000000000000" pitchFamily="50" charset="-128"/>
                        </a:rPr>
                        <a:t>売上</a:t>
                      </a:r>
                      <a:r>
                        <a:rPr lang="en-US" altLang="ja-JP" sz="1800" b="1" dirty="0">
                          <a:solidFill>
                            <a:srgbClr val="2F5597"/>
                          </a:solidFill>
                          <a:effectLst/>
                          <a:latin typeface="HG丸ｺﾞｼｯｸM-PRO" panose="020F0600000000000000" pitchFamily="50" charset="-128"/>
                          <a:ea typeface="HG丸ｺﾞｼｯｸM-PRO" panose="020F0600000000000000" pitchFamily="50" charset="-128"/>
                        </a:rPr>
                        <a:t>UP</a:t>
                      </a:r>
                      <a:r>
                        <a:rPr lang="ja-JP" altLang="en-US" sz="1800" b="1" dirty="0">
                          <a:solidFill>
                            <a:srgbClr val="2F5597"/>
                          </a:solidFill>
                          <a:effectLst/>
                          <a:latin typeface="HG丸ｺﾞｼｯｸM-PRO" panose="020F0600000000000000" pitchFamily="50" charset="-128"/>
                          <a:ea typeface="HG丸ｺﾞｼｯｸM-PRO" panose="020F0600000000000000" pitchFamily="50" charset="-128"/>
                        </a:rPr>
                        <a:t>のアピール</a:t>
                      </a:r>
                      <a:endParaRPr lang="en-US" altLang="ja-JP" sz="1800" b="1" dirty="0">
                        <a:solidFill>
                          <a:srgbClr val="2F5597"/>
                        </a:solidFill>
                        <a:effectLst/>
                        <a:latin typeface="HG丸ｺﾞｼｯｸM-PRO" panose="020F0600000000000000" pitchFamily="50" charset="-128"/>
                        <a:ea typeface="HG丸ｺﾞｼｯｸM-PRO" panose="020F0600000000000000" pitchFamily="50" charset="-128"/>
                      </a:endParaRPr>
                    </a:p>
                    <a:p>
                      <a:pPr fontAlgn="base"/>
                      <a:r>
                        <a:rPr lang="ja-JP" altLang="en-US" sz="1800" b="1" dirty="0">
                          <a:solidFill>
                            <a:srgbClr val="2F5597"/>
                          </a:solidFill>
                          <a:effectLst/>
                          <a:latin typeface="HG丸ｺﾞｼｯｸM-PRO" panose="020F0600000000000000" pitchFamily="50" charset="-128"/>
                          <a:ea typeface="HG丸ｺﾞｼｯｸM-PRO" panose="020F0600000000000000" pitchFamily="50" charset="-128"/>
                        </a:rPr>
                        <a:t>ポイント探し</a:t>
                      </a:r>
                      <a:r>
                        <a:rPr lang="ja-JP" altLang="en-US" sz="1200" dirty="0">
                          <a:effectLst/>
                          <a:latin typeface="HG丸ｺﾞｼｯｸM-PRO" panose="020F0600000000000000" pitchFamily="50" charset="-128"/>
                          <a:ea typeface="HG丸ｺﾞｼｯｸM-PRO" panose="020F0600000000000000" pitchFamily="50" charset="-128"/>
                        </a:rPr>
                        <a:t>セミナー</a:t>
                      </a:r>
                      <a:endParaRPr lang="en-US" altLang="ja-JP" sz="1800" b="1" kern="0" dirty="0">
                        <a:ln w="0"/>
                        <a:solidFill>
                          <a:srgbClr val="2F5597"/>
                        </a:solidFill>
                        <a:latin typeface="HG丸ｺﾞｼｯｸM-PRO" panose="020F0600000000000000" pitchFamily="50" charset="-128"/>
                        <a:ea typeface="HG丸ｺﾞｼｯｸM-PRO" panose="020F0600000000000000" pitchFamily="50" charset="-128"/>
                      </a:endParaRPr>
                    </a:p>
                  </p:txBody>
                </p:sp>
                <p:sp>
                  <p:nvSpPr>
                    <p:cNvPr id="37" name="角丸四角形 92">
                      <a:extLst>
                        <a:ext uri="{FF2B5EF4-FFF2-40B4-BE49-F238E27FC236}">
                          <a16:creationId xmlns:a16="http://schemas.microsoft.com/office/drawing/2014/main" id="{ADACA126-F9C1-25FC-F924-1FFF10E69DD8}"/>
                        </a:ext>
                      </a:extLst>
                    </p:cNvPr>
                    <p:cNvSpPr/>
                    <p:nvPr/>
                  </p:nvSpPr>
                  <p:spPr>
                    <a:xfrm>
                      <a:off x="-82354" y="7194765"/>
                      <a:ext cx="1129982" cy="256707"/>
                    </a:xfrm>
                    <a:prstGeom prst="roundRect">
                      <a:avLst>
                        <a:gd name="adj" fmla="val 0"/>
                      </a:avLst>
                    </a:prstGeom>
                    <a:noFill/>
                    <a:ln w="12700" cap="flat" cmpd="sng" algn="ctr">
                      <a:noFill/>
                      <a:prstDash val="solid"/>
                      <a:miter lim="800000"/>
                    </a:ln>
                    <a:effectLst/>
                  </p:spPr>
                  <p:txBody>
                    <a:bodyPr wrap="none" lIns="0" tIns="0" rIns="0" bIns="0" rtlCol="0" anchor="ctr">
                      <a:noAutofit/>
                    </a:bodyPr>
                    <a:lstStyle/>
                    <a:p>
                      <a:pPr defTabSz="620663">
                        <a:defRPr/>
                      </a:pPr>
                      <a:r>
                        <a:rPr kumimoji="1" lang="ja-JP" altLang="en-US" sz="800" kern="0" dirty="0">
                          <a:ln w="0"/>
                          <a:solidFill>
                            <a:prstClr val="black"/>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講師・相談員</a:t>
                      </a:r>
                      <a:endParaRPr kumimoji="1" lang="en-US" altLang="ja-JP" sz="800" kern="0" dirty="0">
                        <a:ln w="0"/>
                        <a:solidFill>
                          <a:prstClr val="black"/>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endParaRPr>
                    </a:p>
                    <a:p>
                      <a:pPr lvl="0" defTabSz="457200">
                        <a:defRPr/>
                      </a:pPr>
                      <a:r>
                        <a:rPr kumimoji="1" lang="ja-JP" altLang="en-US" sz="1050" b="1" kern="0" dirty="0">
                          <a:ln w="0"/>
                          <a:solidFill>
                            <a:prstClr val="black"/>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田中</a:t>
                      </a:r>
                      <a:r>
                        <a:rPr lang="ja-JP" altLang="en-US" sz="1050" b="1" kern="0" dirty="0">
                          <a:ln w="0"/>
                          <a:solidFill>
                            <a:prstClr val="black"/>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 花木</a:t>
                      </a:r>
                      <a:r>
                        <a:rPr kumimoji="0" lang="ja-JP" altLang="en-US" sz="800" b="1" dirty="0">
                          <a:ln w="0"/>
                          <a:solidFill>
                            <a:srgbClr val="2F5597"/>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（販路拡大・マスコミ）</a:t>
                      </a:r>
                      <a:endParaRPr kumimoji="0" lang="en-US" altLang="ja-JP" sz="800" b="1" dirty="0">
                        <a:ln w="0"/>
                        <a:solidFill>
                          <a:srgbClr val="2F5597"/>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endParaRPr>
                    </a:p>
                  </p:txBody>
                </p:sp>
              </p:grpSp>
              <p:sp>
                <p:nvSpPr>
                  <p:cNvPr id="35" name="正方形/長方形 34">
                    <a:extLst>
                      <a:ext uri="{FF2B5EF4-FFF2-40B4-BE49-F238E27FC236}">
                        <a16:creationId xmlns:a16="http://schemas.microsoft.com/office/drawing/2014/main" id="{8D9F8E7A-58C4-4FA4-D98D-2DB237A9334D}"/>
                      </a:ext>
                    </a:extLst>
                  </p:cNvPr>
                  <p:cNvSpPr/>
                  <p:nvPr/>
                </p:nvSpPr>
                <p:spPr>
                  <a:xfrm>
                    <a:off x="3761836" y="2816250"/>
                    <a:ext cx="2774779" cy="769441"/>
                  </a:xfrm>
                  <a:prstGeom prst="rect">
                    <a:avLst/>
                  </a:prstGeom>
                </p:spPr>
                <p:txBody>
                  <a:bodyPr wrap="square">
                    <a:spAutoFit/>
                  </a:bodyPr>
                  <a:lstStyle/>
                  <a:p>
                    <a:pPr algn="l" fontAlgn="base">
                      <a:lnSpc>
                        <a:spcPts val="1400"/>
                      </a:lnSpc>
                    </a:pPr>
                    <a:r>
                      <a:rPr lang="ja-JP" altLang="en-US" sz="900" kern="0" dirty="0">
                        <a:latin typeface="HG丸ｺﾞｼｯｸM-PRO" panose="020F0600000000000000" pitchFamily="50" charset="-128"/>
                        <a:ea typeface="HG丸ｺﾞｼｯｸM-PRO" panose="020F0600000000000000" pitchFamily="50" charset="-128"/>
                      </a:rPr>
                      <a:t>● </a:t>
                    </a:r>
                    <a:r>
                      <a:rPr lang="ja-JP" altLang="en-US" sz="900" b="0" i="0" dirty="0">
                        <a:effectLst/>
                        <a:latin typeface="HG丸ｺﾞｼｯｸM-PRO" panose="020F0600000000000000" pitchFamily="50" charset="-128"/>
                        <a:ea typeface="HG丸ｺﾞｼｯｸM-PRO" panose="020F0600000000000000" pitchFamily="50" charset="-128"/>
                      </a:rPr>
                      <a:t>テレビショッピングで売れる理由（わけ）</a:t>
                    </a:r>
                  </a:p>
                  <a:p>
                    <a:pPr algn="l" fontAlgn="base">
                      <a:lnSpc>
                        <a:spcPts val="1400"/>
                      </a:lnSpc>
                    </a:pPr>
                    <a:r>
                      <a:rPr lang="ja-JP" altLang="en-US" sz="900" kern="0" dirty="0">
                        <a:latin typeface="HG丸ｺﾞｼｯｸM-PRO" panose="020F0600000000000000" pitchFamily="50" charset="-128"/>
                        <a:ea typeface="HG丸ｺﾞｼｯｸM-PRO" panose="020F0600000000000000" pitchFamily="50" charset="-128"/>
                      </a:rPr>
                      <a:t>● </a:t>
                    </a:r>
                    <a:r>
                      <a:rPr lang="ja-JP" altLang="en-US" sz="900" b="0" i="0" dirty="0">
                        <a:effectLst/>
                        <a:latin typeface="HG丸ｺﾞｼｯｸM-PRO" panose="020F0600000000000000" pitchFamily="50" charset="-128"/>
                        <a:ea typeface="HG丸ｺﾞｼｯｸM-PRO" panose="020F0600000000000000" pitchFamily="50" charset="-128"/>
                      </a:rPr>
                      <a:t>売りたい自分は忘れてみよう</a:t>
                    </a:r>
                  </a:p>
                  <a:p>
                    <a:pPr algn="l" fontAlgn="base">
                      <a:lnSpc>
                        <a:spcPts val="1400"/>
                      </a:lnSpc>
                    </a:pPr>
                    <a:r>
                      <a:rPr lang="ja-JP" altLang="en-US" sz="900" kern="0" dirty="0">
                        <a:latin typeface="HG丸ｺﾞｼｯｸM-PRO" panose="020F0600000000000000" pitchFamily="50" charset="-128"/>
                        <a:ea typeface="HG丸ｺﾞｼｯｸM-PRO" panose="020F0600000000000000" pitchFamily="50" charset="-128"/>
                      </a:rPr>
                      <a:t>● </a:t>
                    </a:r>
                    <a:r>
                      <a:rPr lang="ja-JP" altLang="en-US" sz="900" b="0" i="0" dirty="0">
                        <a:effectLst/>
                        <a:latin typeface="HG丸ｺﾞｼｯｸM-PRO" panose="020F0600000000000000" pitchFamily="50" charset="-128"/>
                        <a:ea typeface="HG丸ｺﾞｼｯｸM-PRO" panose="020F0600000000000000" pitchFamily="50" charset="-128"/>
                      </a:rPr>
                      <a:t>アイディアが湧く簡単習慣</a:t>
                    </a:r>
                  </a:p>
                  <a:p>
                    <a:pPr defTabSz="914400" fontAlgn="base">
                      <a:defRPr/>
                    </a:pPr>
                    <a:endParaRPr lang="en-US" altLang="ja-JP" sz="900" kern="0" dirty="0">
                      <a:latin typeface="HG丸ｺﾞｼｯｸM-PRO" panose="020F0600000000000000" pitchFamily="50" charset="-128"/>
                      <a:ea typeface="HG丸ｺﾞｼｯｸM-PRO" panose="020F0600000000000000" pitchFamily="50" charset="-128"/>
                    </a:endParaRPr>
                  </a:p>
                </p:txBody>
              </p:sp>
            </p:grpSp>
            <p:sp>
              <p:nvSpPr>
                <p:cNvPr id="33" name="正方形/長方形 32">
                  <a:extLst>
                    <a:ext uri="{FF2B5EF4-FFF2-40B4-BE49-F238E27FC236}">
                      <a16:creationId xmlns:a16="http://schemas.microsoft.com/office/drawing/2014/main" id="{70A77228-04A4-B9EC-E4CB-139AB4DB3DBE}"/>
                    </a:ext>
                  </a:extLst>
                </p:cNvPr>
                <p:cNvSpPr/>
                <p:nvPr/>
              </p:nvSpPr>
              <p:spPr>
                <a:xfrm rot="16200000">
                  <a:off x="4639955" y="357596"/>
                  <a:ext cx="194400" cy="3245529"/>
                </a:xfrm>
                <a:prstGeom prst="rect">
                  <a:avLst/>
                </a:prstGeom>
                <a:solidFill>
                  <a:srgbClr val="FD9783"/>
                </a:solidFill>
                <a:ln w="12700" cap="flat" cmpd="sng" algn="ctr">
                  <a:noFill/>
                  <a:prstDash val="solid"/>
                  <a:miter lim="800000"/>
                </a:ln>
                <a:effectLst/>
              </p:spPr>
              <p:txBody>
                <a:bodyPr vert="eaVert" rtlCol="0" anchor="ctr"/>
                <a:lstStyle/>
                <a:p>
                  <a:pPr algn="ctr" defTabSz="620663">
                    <a:defRPr/>
                  </a:pPr>
                  <a:r>
                    <a:rPr kumimoji="1" lang="ja-JP" altLang="en-US" sz="1000" b="1" kern="0" spc="300" dirty="0">
                      <a:solidFill>
                        <a:prstClr val="black"/>
                      </a:solidFill>
                      <a:latin typeface="HG丸ｺﾞｼｯｸM-PRO" panose="020F0600000000000000" pitchFamily="50" charset="-128"/>
                      <a:ea typeface="HG丸ｺﾞｼｯｸM-PRO" panose="020F0600000000000000" pitchFamily="50" charset="-128"/>
                    </a:rPr>
                    <a:t>売上拡大</a:t>
                  </a:r>
                </a:p>
              </p:txBody>
            </p:sp>
          </p:grpSp>
          <p:pic>
            <p:nvPicPr>
              <p:cNvPr id="31" name="図 30">
                <a:extLst>
                  <a:ext uri="{FF2B5EF4-FFF2-40B4-BE49-F238E27FC236}">
                    <a16:creationId xmlns:a16="http://schemas.microsoft.com/office/drawing/2014/main" id="{0CBF63AD-11DB-7A14-A137-66BA72E17A16}"/>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25974" t="19883" r="52957" b="40327"/>
              <a:stretch/>
            </p:blipFill>
            <p:spPr>
              <a:xfrm>
                <a:off x="1228859" y="1252490"/>
                <a:ext cx="659032" cy="700097"/>
              </a:xfrm>
              <a:prstGeom prst="rect">
                <a:avLst/>
              </a:prstGeom>
            </p:spPr>
          </p:pic>
        </p:grpSp>
      </p:grpSp>
      <p:grpSp>
        <p:nvGrpSpPr>
          <p:cNvPr id="40" name="グループ化 39">
            <a:extLst>
              <a:ext uri="{FF2B5EF4-FFF2-40B4-BE49-F238E27FC236}">
                <a16:creationId xmlns:a16="http://schemas.microsoft.com/office/drawing/2014/main" id="{4EF9D48F-D943-9079-110D-0D3F12E46338}"/>
              </a:ext>
            </a:extLst>
          </p:cNvPr>
          <p:cNvGrpSpPr/>
          <p:nvPr/>
        </p:nvGrpSpPr>
        <p:grpSpPr>
          <a:xfrm>
            <a:off x="9051592" y="2741189"/>
            <a:ext cx="2959200" cy="1977861"/>
            <a:chOff x="9053569" y="4660018"/>
            <a:chExt cx="2959200" cy="1977861"/>
          </a:xfrm>
        </p:grpSpPr>
        <p:grpSp>
          <p:nvGrpSpPr>
            <p:cNvPr id="41" name="グループ化 40">
              <a:extLst>
                <a:ext uri="{FF2B5EF4-FFF2-40B4-BE49-F238E27FC236}">
                  <a16:creationId xmlns:a16="http://schemas.microsoft.com/office/drawing/2014/main" id="{6E9D3B91-D28B-66EB-C303-FDE1658F3953}"/>
                </a:ext>
              </a:extLst>
            </p:cNvPr>
            <p:cNvGrpSpPr/>
            <p:nvPr/>
          </p:nvGrpSpPr>
          <p:grpSpPr>
            <a:xfrm>
              <a:off x="9053569" y="4660018"/>
              <a:ext cx="2959200" cy="1977861"/>
              <a:chOff x="929082" y="5808589"/>
              <a:chExt cx="2959200" cy="1977861"/>
            </a:xfrm>
          </p:grpSpPr>
          <p:grpSp>
            <p:nvGrpSpPr>
              <p:cNvPr id="43" name="グループ化 42">
                <a:extLst>
                  <a:ext uri="{FF2B5EF4-FFF2-40B4-BE49-F238E27FC236}">
                    <a16:creationId xmlns:a16="http://schemas.microsoft.com/office/drawing/2014/main" id="{47D71C59-71B8-5A66-A3E4-897B954C6AB7}"/>
                  </a:ext>
                </a:extLst>
              </p:cNvPr>
              <p:cNvGrpSpPr/>
              <p:nvPr/>
            </p:nvGrpSpPr>
            <p:grpSpPr>
              <a:xfrm>
                <a:off x="955704" y="5918448"/>
                <a:ext cx="2925673" cy="1868002"/>
                <a:chOff x="489469" y="1978688"/>
                <a:chExt cx="2925673" cy="1868002"/>
              </a:xfrm>
            </p:grpSpPr>
            <p:grpSp>
              <p:nvGrpSpPr>
                <p:cNvPr id="45" name="グループ化 44">
                  <a:extLst>
                    <a:ext uri="{FF2B5EF4-FFF2-40B4-BE49-F238E27FC236}">
                      <a16:creationId xmlns:a16="http://schemas.microsoft.com/office/drawing/2014/main" id="{3FBACE7D-761C-2F2D-14E4-6FE0ACA46052}"/>
                    </a:ext>
                  </a:extLst>
                </p:cNvPr>
                <p:cNvGrpSpPr/>
                <p:nvPr/>
              </p:nvGrpSpPr>
              <p:grpSpPr>
                <a:xfrm>
                  <a:off x="918855" y="1978688"/>
                  <a:ext cx="2496287" cy="1651887"/>
                  <a:chOff x="902542" y="682376"/>
                  <a:chExt cx="2496287" cy="1651887"/>
                </a:xfrm>
              </p:grpSpPr>
              <p:sp>
                <p:nvSpPr>
                  <p:cNvPr id="47" name="テキスト ボックス 46">
                    <a:extLst>
                      <a:ext uri="{FF2B5EF4-FFF2-40B4-BE49-F238E27FC236}">
                        <a16:creationId xmlns:a16="http://schemas.microsoft.com/office/drawing/2014/main" id="{F2D27796-E971-7992-F1B2-168FA516740F}"/>
                      </a:ext>
                    </a:extLst>
                  </p:cNvPr>
                  <p:cNvSpPr txBox="1"/>
                  <p:nvPr/>
                </p:nvSpPr>
                <p:spPr>
                  <a:xfrm>
                    <a:off x="1117514" y="1276025"/>
                    <a:ext cx="2262563" cy="1058238"/>
                  </a:xfrm>
                  <a:prstGeom prst="rect">
                    <a:avLst/>
                  </a:prstGeom>
                  <a:noFill/>
                </p:spPr>
                <p:txBody>
                  <a:bodyPr wrap="square" lIns="0" tIns="0" rIns="0" bIns="0" rtlCol="0">
                    <a:spAutoFit/>
                  </a:bodyPr>
                  <a:lstStyle/>
                  <a:p>
                    <a:pPr marL="0" marR="0" lvl="0" indent="0" defTabSz="620663" eaLnBrk="1" fontAlgn="auto" latinLnBrk="0" hangingPunct="1">
                      <a:lnSpc>
                        <a:spcPts val="1200"/>
                      </a:lnSpc>
                      <a:spcBef>
                        <a:spcPts val="0"/>
                      </a:spcBef>
                      <a:spcAft>
                        <a:spcPts val="0"/>
                      </a:spcAft>
                      <a:buClrTx/>
                      <a:buSzTx/>
                      <a:buFontTx/>
                      <a:buNone/>
                      <a:tabLst/>
                      <a:defRPr/>
                    </a:pPr>
                    <a:r>
                      <a:rPr kumimoji="0" lang="ja-JP" altLang="en-US" sz="900" b="0" i="0" u="none" strike="noStrike" kern="0" cap="none" spc="0" normalizeH="0" baseline="0" noProof="0" dirty="0">
                        <a:ln>
                          <a:noFill/>
                        </a:ln>
                        <a:effectLst/>
                        <a:uLnTx/>
                        <a:uFillTx/>
                        <a:latin typeface="HG丸ｺﾞｼｯｸM-PRO" panose="020F0600000000000000" pitchFamily="50" charset="-128"/>
                        <a:ea typeface="HG丸ｺﾞｼｯｸM-PRO" panose="020F0600000000000000" pitchFamily="50" charset="-128"/>
                      </a:rPr>
                      <a:t>● なぜ今価格転嫁が必要なの？</a:t>
                    </a:r>
                  </a:p>
                  <a:p>
                    <a:pPr marL="0" marR="0" lvl="0" indent="0" defTabSz="620663" eaLnBrk="1" fontAlgn="auto" latinLnBrk="0" hangingPunct="1">
                      <a:lnSpc>
                        <a:spcPts val="1200"/>
                      </a:lnSpc>
                      <a:spcBef>
                        <a:spcPts val="0"/>
                      </a:spcBef>
                      <a:spcAft>
                        <a:spcPts val="0"/>
                      </a:spcAft>
                      <a:buClrTx/>
                      <a:buSzTx/>
                      <a:buFontTx/>
                      <a:buNone/>
                      <a:tabLst/>
                      <a:defRPr/>
                    </a:pPr>
                    <a:r>
                      <a:rPr kumimoji="0" lang="ja-JP" altLang="en-US" sz="900" b="0" i="0" u="none" strike="noStrike" kern="0" cap="none" spc="0" normalizeH="0" baseline="0" noProof="0" dirty="0">
                        <a:ln>
                          <a:noFill/>
                        </a:ln>
                        <a:effectLst/>
                        <a:uLnTx/>
                        <a:uFillTx/>
                        <a:latin typeface="HG丸ｺﾞｼｯｸM-PRO" panose="020F0600000000000000" pitchFamily="50" charset="-128"/>
                        <a:ea typeface="HG丸ｺﾞｼｯｸM-PRO" panose="020F0600000000000000" pitchFamily="50" charset="-128"/>
                      </a:rPr>
                      <a:t>● 飲食店が利益を出す仕組みのおさらい</a:t>
                    </a:r>
                  </a:p>
                  <a:p>
                    <a:pPr marL="0" marR="0" lvl="0" indent="0" defTabSz="620663" eaLnBrk="1" fontAlgn="auto" latinLnBrk="0" hangingPunct="1">
                      <a:lnSpc>
                        <a:spcPts val="1200"/>
                      </a:lnSpc>
                      <a:spcBef>
                        <a:spcPts val="0"/>
                      </a:spcBef>
                      <a:spcAft>
                        <a:spcPts val="0"/>
                      </a:spcAft>
                      <a:buClrTx/>
                      <a:buSzTx/>
                      <a:buFontTx/>
                      <a:buNone/>
                      <a:tabLst/>
                      <a:defRPr/>
                    </a:pPr>
                    <a:r>
                      <a:rPr kumimoji="0" lang="ja-JP" altLang="en-US" sz="900" b="0" i="0" u="none" strike="noStrike" kern="0" cap="none" spc="0" normalizeH="0" baseline="0" noProof="0" dirty="0">
                        <a:ln>
                          <a:noFill/>
                        </a:ln>
                        <a:effectLst/>
                        <a:uLnTx/>
                        <a:uFillTx/>
                        <a:latin typeface="HG丸ｺﾞｼｯｸM-PRO" panose="020F0600000000000000" pitchFamily="50" charset="-128"/>
                        <a:ea typeface="HG丸ｺﾞｼｯｸM-PRO" panose="020F0600000000000000" pitchFamily="50" charset="-128"/>
                      </a:rPr>
                      <a:t>● 価格転嫁はどのように進めたらいいの？</a:t>
                    </a:r>
                  </a:p>
                  <a:p>
                    <a:pPr marL="0" marR="0" lvl="0" indent="0" defTabSz="620663" eaLnBrk="1" fontAlgn="auto" latinLnBrk="0" hangingPunct="1">
                      <a:lnSpc>
                        <a:spcPts val="1200"/>
                      </a:lnSpc>
                      <a:spcBef>
                        <a:spcPts val="0"/>
                      </a:spcBef>
                      <a:spcAft>
                        <a:spcPts val="0"/>
                      </a:spcAft>
                      <a:buClrTx/>
                      <a:buSzTx/>
                      <a:buFontTx/>
                      <a:buNone/>
                      <a:tabLst/>
                      <a:defRPr/>
                    </a:pPr>
                    <a:r>
                      <a:rPr kumimoji="0" lang="ja-JP" altLang="en-US" sz="900" b="0" i="0" u="none" strike="noStrike" kern="0" cap="none" spc="0" normalizeH="0" baseline="0" noProof="0" dirty="0">
                        <a:ln>
                          <a:noFill/>
                        </a:ln>
                        <a:effectLst/>
                        <a:uLnTx/>
                        <a:uFillTx/>
                        <a:latin typeface="HG丸ｺﾞｼｯｸM-PRO" panose="020F0600000000000000" pitchFamily="50" charset="-128"/>
                        <a:ea typeface="HG丸ｺﾞｼｯｸM-PRO" panose="020F0600000000000000" pitchFamily="50" charset="-128"/>
                      </a:rPr>
                      <a:t>● うまい価格転嫁の方法とは？ </a:t>
                    </a:r>
                  </a:p>
                  <a:p>
                    <a:pPr marL="0" marR="0" lvl="0" indent="0" defTabSz="620663" eaLnBrk="1" fontAlgn="auto" latinLnBrk="0" hangingPunct="1">
                      <a:lnSpc>
                        <a:spcPts val="1200"/>
                      </a:lnSpc>
                      <a:spcBef>
                        <a:spcPts val="0"/>
                      </a:spcBef>
                      <a:spcAft>
                        <a:spcPts val="0"/>
                      </a:spcAft>
                      <a:buClrTx/>
                      <a:buSzTx/>
                      <a:buFontTx/>
                      <a:buNone/>
                      <a:tabLst/>
                      <a:defRPr/>
                    </a:pPr>
                    <a:r>
                      <a:rPr kumimoji="0" lang="ja-JP" altLang="en-US" sz="900" b="0" i="0" u="none" strike="noStrike" kern="0" cap="none" spc="0" normalizeH="0" baseline="0" noProof="0" dirty="0">
                        <a:ln>
                          <a:noFill/>
                        </a:ln>
                        <a:effectLst/>
                        <a:uLnTx/>
                        <a:uFillTx/>
                        <a:latin typeface="HG丸ｺﾞｼｯｸM-PRO" panose="020F0600000000000000" pitchFamily="50" charset="-128"/>
                        <a:ea typeface="HG丸ｺﾞｼｯｸM-PRO" panose="020F0600000000000000" pitchFamily="50" charset="-128"/>
                      </a:rPr>
                      <a:t>● お客様にも受け入れてもらえる</a:t>
                    </a:r>
                    <a:endParaRPr kumimoji="0" lang="en-US" altLang="ja-JP" sz="900" b="0" i="0" u="none" strike="noStrike" kern="0" cap="none" spc="0" normalizeH="0" baseline="0" noProof="0" dirty="0">
                      <a:ln>
                        <a:noFill/>
                      </a:ln>
                      <a:effectLst/>
                      <a:uLnTx/>
                      <a:uFillTx/>
                      <a:latin typeface="HG丸ｺﾞｼｯｸM-PRO" panose="020F0600000000000000" pitchFamily="50" charset="-128"/>
                      <a:ea typeface="HG丸ｺﾞｼｯｸM-PRO" panose="020F0600000000000000" pitchFamily="50" charset="-128"/>
                    </a:endParaRPr>
                  </a:p>
                  <a:p>
                    <a:pPr marL="0" marR="0" lvl="0" indent="0" defTabSz="620663" eaLnBrk="1" fontAlgn="auto" latinLnBrk="0" hangingPunct="1">
                      <a:lnSpc>
                        <a:spcPts val="1200"/>
                      </a:lnSpc>
                      <a:spcBef>
                        <a:spcPts val="0"/>
                      </a:spcBef>
                      <a:spcAft>
                        <a:spcPts val="0"/>
                      </a:spcAft>
                      <a:buClrTx/>
                      <a:buSzTx/>
                      <a:buFontTx/>
                      <a:buNone/>
                      <a:tabLst/>
                      <a:defRPr/>
                    </a:pPr>
                    <a:r>
                      <a:rPr kumimoji="0" lang="ja-JP" altLang="en-US" sz="900" kern="0" dirty="0">
                        <a:latin typeface="HG丸ｺﾞｼｯｸM-PRO" panose="020F0600000000000000" pitchFamily="50" charset="-128"/>
                        <a:ea typeface="HG丸ｺﾞｼｯｸM-PRO" panose="020F0600000000000000" pitchFamily="50" charset="-128"/>
                      </a:rPr>
                      <a:t>    </a:t>
                    </a:r>
                    <a:r>
                      <a:rPr kumimoji="0" lang="ja-JP" altLang="en-US" sz="900" b="0" i="0" u="none" strike="noStrike" kern="0" cap="none" spc="0" normalizeH="0" baseline="0" noProof="0" dirty="0">
                        <a:ln>
                          <a:noFill/>
                        </a:ln>
                        <a:effectLst/>
                        <a:uLnTx/>
                        <a:uFillTx/>
                        <a:latin typeface="HG丸ｺﾞｼｯｸM-PRO" panose="020F0600000000000000" pitchFamily="50" charset="-128"/>
                        <a:ea typeface="HG丸ｺﾞｼｯｸM-PRO" panose="020F0600000000000000" pitchFamily="50" charset="-128"/>
                      </a:rPr>
                      <a:t>値上げ方法とは？ </a:t>
                    </a:r>
                  </a:p>
                  <a:p>
                    <a:pPr marL="0" marR="0" lvl="0" indent="0" defTabSz="620663" eaLnBrk="1" fontAlgn="auto" latinLnBrk="0" hangingPunct="1">
                      <a:lnSpc>
                        <a:spcPts val="1200"/>
                      </a:lnSpc>
                      <a:spcBef>
                        <a:spcPts val="0"/>
                      </a:spcBef>
                      <a:spcAft>
                        <a:spcPts val="0"/>
                      </a:spcAft>
                      <a:buClrTx/>
                      <a:buSzTx/>
                      <a:buFontTx/>
                      <a:buNone/>
                      <a:tabLst/>
                      <a:defRPr/>
                    </a:pPr>
                    <a:r>
                      <a:rPr kumimoji="0" lang="ja-JP" altLang="en-US" sz="900" b="0" i="0" u="none" strike="noStrike" kern="0" cap="none" spc="0" normalizeH="0" baseline="0" noProof="0" dirty="0">
                        <a:ln>
                          <a:noFill/>
                        </a:ln>
                        <a:effectLst/>
                        <a:uLnTx/>
                        <a:uFillTx/>
                        <a:latin typeface="HG丸ｺﾞｼｯｸM-PRO" panose="020F0600000000000000" pitchFamily="50" charset="-128"/>
                        <a:ea typeface="HG丸ｺﾞｼｯｸM-PRO" panose="020F0600000000000000" pitchFamily="50" charset="-128"/>
                      </a:rPr>
                      <a:t>● 値上げ以外に方法はある？</a:t>
                    </a:r>
                  </a:p>
                </p:txBody>
              </p:sp>
              <p:sp>
                <p:nvSpPr>
                  <p:cNvPr id="48" name="テキスト ボックス 47">
                    <a:extLst>
                      <a:ext uri="{FF2B5EF4-FFF2-40B4-BE49-F238E27FC236}">
                        <a16:creationId xmlns:a16="http://schemas.microsoft.com/office/drawing/2014/main" id="{405547E9-579F-EEDD-AA0E-823566DFA06E}"/>
                      </a:ext>
                    </a:extLst>
                  </p:cNvPr>
                  <p:cNvSpPr txBox="1"/>
                  <p:nvPr/>
                </p:nvSpPr>
                <p:spPr>
                  <a:xfrm>
                    <a:off x="902542" y="682376"/>
                    <a:ext cx="2496287" cy="615553"/>
                  </a:xfrm>
                  <a:prstGeom prst="rect">
                    <a:avLst/>
                  </a:prstGeom>
                  <a:noFill/>
                </p:spPr>
                <p:txBody>
                  <a:bodyPr wrap="square" rtlCol="0">
                    <a:spAutoFit/>
                  </a:bodyPr>
                  <a:lstStyle/>
                  <a:p>
                    <a:pPr marL="0" marR="0" lvl="0" indent="0" defTabSz="620663" eaLnBrk="1" fontAlgn="auto" latinLnBrk="0" hangingPunct="1">
                      <a:lnSpc>
                        <a:spcPct val="100000"/>
                      </a:lnSpc>
                      <a:spcBef>
                        <a:spcPts val="0"/>
                      </a:spcBef>
                      <a:spcAft>
                        <a:spcPts val="0"/>
                      </a:spcAft>
                      <a:buClrTx/>
                      <a:buSzTx/>
                      <a:buFontTx/>
                      <a:buNone/>
                      <a:tabLst/>
                      <a:defRPr/>
                    </a:pPr>
                    <a:r>
                      <a:rPr kumimoji="0" lang="ja-JP" altLang="en-US" sz="1700" b="1" i="0" u="none" strike="noStrike" kern="0" cap="none" spc="0" normalizeH="0" baseline="0" noProof="0" dirty="0">
                        <a:ln w="0"/>
                        <a:solidFill>
                          <a:srgbClr val="2F5597"/>
                        </a:solidFill>
                        <a:effectLst/>
                        <a:uLnTx/>
                        <a:uFillTx/>
                        <a:latin typeface="HG丸ｺﾞｼｯｸM-PRO" panose="020F0600000000000000" pitchFamily="50" charset="-128"/>
                        <a:ea typeface="HG丸ｺﾞｼｯｸM-PRO" panose="020F0600000000000000" pitchFamily="50" charset="-128"/>
                      </a:rPr>
                      <a:t>飲食店の勇気を出して</a:t>
                    </a:r>
                    <a:endParaRPr kumimoji="0" lang="en-US" altLang="ja-JP" sz="1700" b="1" i="0" u="none" strike="noStrike" kern="0" cap="none" spc="0" normalizeH="0" baseline="0" noProof="0" dirty="0">
                      <a:ln w="0"/>
                      <a:solidFill>
                        <a:srgbClr val="2F5597"/>
                      </a:solidFill>
                      <a:effectLst/>
                      <a:uLnTx/>
                      <a:uFillTx/>
                      <a:latin typeface="HG丸ｺﾞｼｯｸM-PRO" panose="020F0600000000000000" pitchFamily="50" charset="-128"/>
                      <a:ea typeface="HG丸ｺﾞｼｯｸM-PRO" panose="020F0600000000000000" pitchFamily="50" charset="-128"/>
                    </a:endParaRPr>
                  </a:p>
                  <a:p>
                    <a:pPr marL="0" marR="0" lvl="0" indent="0" defTabSz="620663" eaLnBrk="1" fontAlgn="auto" latinLnBrk="0" hangingPunct="1">
                      <a:lnSpc>
                        <a:spcPct val="100000"/>
                      </a:lnSpc>
                      <a:spcBef>
                        <a:spcPts val="0"/>
                      </a:spcBef>
                      <a:spcAft>
                        <a:spcPts val="0"/>
                      </a:spcAft>
                      <a:buClrTx/>
                      <a:buSzTx/>
                      <a:buFontTx/>
                      <a:buNone/>
                      <a:tabLst/>
                      <a:defRPr/>
                    </a:pPr>
                    <a:r>
                      <a:rPr kumimoji="0" lang="ja-JP" altLang="en-US" sz="1700" b="1" i="0" u="none" strike="noStrike" kern="0" cap="none" spc="0" normalizeH="0" baseline="0" noProof="0" dirty="0">
                        <a:ln w="0"/>
                        <a:solidFill>
                          <a:srgbClr val="2F5597"/>
                        </a:solidFill>
                        <a:effectLst/>
                        <a:uLnTx/>
                        <a:uFillTx/>
                        <a:latin typeface="HG丸ｺﾞｼｯｸM-PRO" panose="020F0600000000000000" pitchFamily="50" charset="-128"/>
                        <a:ea typeface="HG丸ｺﾞｼｯｸM-PRO" panose="020F0600000000000000" pitchFamily="50" charset="-128"/>
                      </a:rPr>
                      <a:t>値上げをする方法</a:t>
                    </a:r>
                    <a:r>
                      <a:rPr kumimoji="0" lang="ja-JP" altLang="en-US" sz="1100" b="0" i="0" u="none" strike="noStrike" kern="0" cap="none" spc="0" normalizeH="0" baseline="0" noProof="0" dirty="0">
                        <a:ln w="0"/>
                        <a:solidFill>
                          <a:prstClr val="black"/>
                        </a:solidFill>
                        <a:effectLst/>
                        <a:uLnTx/>
                        <a:uFillTx/>
                        <a:latin typeface="HG丸ｺﾞｼｯｸM-PRO" panose="020F0600000000000000" pitchFamily="50" charset="-128"/>
                        <a:ea typeface="HG丸ｺﾞｼｯｸM-PRO" panose="020F0600000000000000" pitchFamily="50" charset="-128"/>
                      </a:rPr>
                      <a:t>セミナー</a:t>
                    </a:r>
                    <a:endParaRPr kumimoji="0" lang="en-US" altLang="ja-JP" sz="1200" b="0" i="0" u="none" strike="noStrike" kern="0" cap="none" spc="0" normalizeH="0" baseline="0" noProof="0" dirty="0">
                      <a:ln w="0"/>
                      <a:solidFill>
                        <a:prstClr val="black"/>
                      </a:solidFill>
                      <a:effectLst/>
                      <a:uLnTx/>
                      <a:uFillTx/>
                      <a:latin typeface="HG丸ｺﾞｼｯｸM-PRO" panose="020F0600000000000000" pitchFamily="50" charset="-128"/>
                      <a:ea typeface="HG丸ｺﾞｼｯｸM-PRO" panose="020F0600000000000000" pitchFamily="50" charset="-128"/>
                    </a:endParaRPr>
                  </a:p>
                </p:txBody>
              </p:sp>
            </p:grpSp>
            <p:sp>
              <p:nvSpPr>
                <p:cNvPr id="46" name="角丸四角形 76">
                  <a:extLst>
                    <a:ext uri="{FF2B5EF4-FFF2-40B4-BE49-F238E27FC236}">
                      <a16:creationId xmlns:a16="http://schemas.microsoft.com/office/drawing/2014/main" id="{3FDA5504-A052-0246-B2FD-2E0BC9CC15F2}"/>
                    </a:ext>
                  </a:extLst>
                </p:cNvPr>
                <p:cNvSpPr/>
                <p:nvPr/>
              </p:nvSpPr>
              <p:spPr>
                <a:xfrm>
                  <a:off x="489469" y="3442598"/>
                  <a:ext cx="584798" cy="404092"/>
                </a:xfrm>
                <a:prstGeom prst="roundRect">
                  <a:avLst>
                    <a:gd name="adj" fmla="val 0"/>
                  </a:avLst>
                </a:prstGeom>
                <a:noFill/>
                <a:ln w="12700" cap="flat" cmpd="sng" algn="ctr">
                  <a:noFill/>
                  <a:prstDash val="solid"/>
                  <a:miter lim="800000"/>
                </a:ln>
                <a:effectLst/>
              </p:spPr>
              <p:txBody>
                <a:bodyPr wrap="none" lIns="0" tIns="0" rIns="0" bIns="0" rtlCol="0" anchor="ctr">
                  <a:noAutofit/>
                </a:bodyPr>
                <a:lstStyle/>
                <a:p>
                  <a:pPr marL="0" marR="0" lvl="0" indent="0" defTabSz="620663"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w="0"/>
                      <a:solidFill>
                        <a:prstClr val="black"/>
                      </a:solidFill>
                      <a:effectLst/>
                      <a:uLnTx/>
                      <a:uFillTx/>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講師・相談員</a:t>
                  </a:r>
                  <a:endParaRPr kumimoji="0" lang="en-US" altLang="ja-JP" sz="800" b="0" i="0" u="none" strike="noStrike" kern="0" cap="none" spc="0" normalizeH="0" baseline="0" noProof="0" dirty="0">
                    <a:ln w="0"/>
                    <a:solidFill>
                      <a:prstClr val="black"/>
                    </a:solidFill>
                    <a:effectLst/>
                    <a:uLnTx/>
                    <a:uFillTx/>
                    <a:latin typeface="HG丸ｺﾞｼｯｸM-PRO" panose="020F0600000000000000" pitchFamily="50" charset="-128"/>
                    <a:ea typeface="HG丸ｺﾞｼｯｸM-PRO" panose="020F0600000000000000" pitchFamily="50" charset="-128"/>
                    <a:cs typeface="A-OTF 見出ゴMB31 Pro MB31" panose="020B0600000000000000" pitchFamily="34" charset="-128"/>
                  </a:endParaRPr>
                </a:p>
                <a:p>
                  <a:pPr lvl="0">
                    <a:defRPr/>
                  </a:pPr>
                  <a:r>
                    <a:rPr kumimoji="0" lang="ja-JP" altLang="en-US" sz="1050" b="1" i="0" u="none" strike="noStrike" kern="0" cap="none" spc="0" normalizeH="0" baseline="0" noProof="0" dirty="0">
                      <a:ln w="0"/>
                      <a:solidFill>
                        <a:prstClr val="black"/>
                      </a:solidFill>
                      <a:effectLst/>
                      <a:uLnTx/>
                      <a:uFillTx/>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野中 一英</a:t>
                  </a:r>
                  <a:r>
                    <a:rPr lang="ja-JP" altLang="en-US" sz="800" b="1" dirty="0">
                      <a:ln w="0"/>
                      <a:solidFill>
                        <a:srgbClr val="2F5597"/>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（飲食）</a:t>
                  </a:r>
                  <a:endParaRPr lang="en-US" altLang="ja-JP" sz="800" b="1" dirty="0">
                    <a:ln w="0"/>
                    <a:solidFill>
                      <a:srgbClr val="2F5597"/>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endParaRPr>
                </a:p>
              </p:txBody>
            </p:sp>
          </p:grpSp>
          <p:sp>
            <p:nvSpPr>
              <p:cNvPr id="44" name="正方形/長方形 43">
                <a:extLst>
                  <a:ext uri="{FF2B5EF4-FFF2-40B4-BE49-F238E27FC236}">
                    <a16:creationId xmlns:a16="http://schemas.microsoft.com/office/drawing/2014/main" id="{DA4BCB0E-32C7-A503-A768-E9E662A0103A}"/>
                  </a:ext>
                </a:extLst>
              </p:cNvPr>
              <p:cNvSpPr/>
              <p:nvPr/>
            </p:nvSpPr>
            <p:spPr>
              <a:xfrm rot="16200000">
                <a:off x="2312229" y="4425442"/>
                <a:ext cx="192906" cy="2959200"/>
              </a:xfrm>
              <a:prstGeom prst="rect">
                <a:avLst/>
              </a:prstGeom>
              <a:solidFill>
                <a:srgbClr val="E7E200"/>
              </a:solidFill>
              <a:ln w="12700" cap="flat" cmpd="sng" algn="ctr">
                <a:noFill/>
                <a:prstDash val="solid"/>
                <a:miter lim="800000"/>
              </a:ln>
              <a:effectLst/>
            </p:spPr>
            <p:txBody>
              <a:bodyPr vert="ea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000" b="1" kern="0" spc="300" noProof="0" dirty="0">
                    <a:solidFill>
                      <a:prstClr val="black"/>
                    </a:solidFill>
                    <a:latin typeface="HG丸ｺﾞｼｯｸM-PRO" panose="020F0600000000000000" pitchFamily="50" charset="-128"/>
                    <a:ea typeface="HG丸ｺﾞｼｯｸM-PRO" panose="020F0600000000000000" pitchFamily="50" charset="-128"/>
                  </a:rPr>
                  <a:t>経営改善</a:t>
                </a:r>
                <a:endParaRPr kumimoji="0" lang="ja-JP" altLang="en-US" sz="1000" b="1" i="0" u="none" strike="noStrike" kern="0" cap="none" spc="30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pic>
          <p:nvPicPr>
            <p:cNvPr id="42" name="図 41">
              <a:extLst>
                <a:ext uri="{FF2B5EF4-FFF2-40B4-BE49-F238E27FC236}">
                  <a16:creationId xmlns:a16="http://schemas.microsoft.com/office/drawing/2014/main" id="{8826396F-71DF-1F91-24FD-18B5CA1060AC}"/>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096750" y="5563772"/>
              <a:ext cx="548611" cy="734171"/>
            </a:xfrm>
            <a:prstGeom prst="rect">
              <a:avLst/>
            </a:prstGeom>
          </p:spPr>
        </p:pic>
      </p:grpSp>
      <p:grpSp>
        <p:nvGrpSpPr>
          <p:cNvPr id="49" name="グループ化 48">
            <a:extLst>
              <a:ext uri="{FF2B5EF4-FFF2-40B4-BE49-F238E27FC236}">
                <a16:creationId xmlns:a16="http://schemas.microsoft.com/office/drawing/2014/main" id="{092EF9F5-05B5-F49F-F944-0837375DD37E}"/>
              </a:ext>
            </a:extLst>
          </p:cNvPr>
          <p:cNvGrpSpPr/>
          <p:nvPr/>
        </p:nvGrpSpPr>
        <p:grpSpPr>
          <a:xfrm>
            <a:off x="12021759" y="2743292"/>
            <a:ext cx="3226905" cy="1984636"/>
            <a:chOff x="12022715" y="6599571"/>
            <a:chExt cx="3226905" cy="1984636"/>
          </a:xfrm>
        </p:grpSpPr>
        <p:grpSp>
          <p:nvGrpSpPr>
            <p:cNvPr id="50" name="グループ化 49">
              <a:extLst>
                <a:ext uri="{FF2B5EF4-FFF2-40B4-BE49-F238E27FC236}">
                  <a16:creationId xmlns:a16="http://schemas.microsoft.com/office/drawing/2014/main" id="{57680665-6747-C7BD-5BC1-DF45CC7E4CF1}"/>
                </a:ext>
              </a:extLst>
            </p:cNvPr>
            <p:cNvGrpSpPr/>
            <p:nvPr/>
          </p:nvGrpSpPr>
          <p:grpSpPr>
            <a:xfrm>
              <a:off x="12022715" y="6599571"/>
              <a:ext cx="3226905" cy="1984636"/>
              <a:chOff x="12112465" y="803115"/>
              <a:chExt cx="3226905" cy="1984636"/>
            </a:xfrm>
          </p:grpSpPr>
          <p:grpSp>
            <p:nvGrpSpPr>
              <p:cNvPr id="52" name="グループ化 51">
                <a:extLst>
                  <a:ext uri="{FF2B5EF4-FFF2-40B4-BE49-F238E27FC236}">
                    <a16:creationId xmlns:a16="http://schemas.microsoft.com/office/drawing/2014/main" id="{EFAEF797-CB4E-E0D7-6511-11887955B3AC}"/>
                  </a:ext>
                </a:extLst>
              </p:cNvPr>
              <p:cNvGrpSpPr/>
              <p:nvPr/>
            </p:nvGrpSpPr>
            <p:grpSpPr>
              <a:xfrm>
                <a:off x="14657573" y="2374326"/>
                <a:ext cx="521154" cy="413425"/>
                <a:chOff x="11060630" y="2297392"/>
                <a:chExt cx="521154" cy="413425"/>
              </a:xfrm>
            </p:grpSpPr>
            <p:sp>
              <p:nvSpPr>
                <p:cNvPr id="60" name="角丸四角形 36">
                  <a:extLst>
                    <a:ext uri="{FF2B5EF4-FFF2-40B4-BE49-F238E27FC236}">
                      <a16:creationId xmlns:a16="http://schemas.microsoft.com/office/drawing/2014/main" id="{162DDCCE-3E53-7814-C879-5CA5DA023313}"/>
                    </a:ext>
                  </a:extLst>
                </p:cNvPr>
                <p:cNvSpPr/>
                <p:nvPr/>
              </p:nvSpPr>
              <p:spPr>
                <a:xfrm>
                  <a:off x="11175840" y="2373767"/>
                  <a:ext cx="280809" cy="261811"/>
                </a:xfrm>
                <a:prstGeom prst="roundRect">
                  <a:avLst/>
                </a:prstGeom>
                <a:solidFill>
                  <a:srgbClr val="FFFF99"/>
                </a:solidFill>
                <a:ln>
                  <a:solidFill>
                    <a:srgbClr val="CC99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700" dirty="0">
                    <a:solidFill>
                      <a:schemeClr val="accent1">
                        <a:lumMod val="60000"/>
                        <a:lumOff val="40000"/>
                      </a:schemeClr>
                    </a:solidFill>
                    <a:latin typeface="07ロゴたいぷゴシック7" panose="02000600000000000000" pitchFamily="50" charset="-128"/>
                    <a:ea typeface="07ロゴたいぷゴシック7" panose="02000600000000000000" pitchFamily="50" charset="-128"/>
                  </a:endParaRPr>
                </a:p>
              </p:txBody>
            </p:sp>
            <p:sp>
              <p:nvSpPr>
                <p:cNvPr id="61" name="角丸四角形 37">
                  <a:extLst>
                    <a:ext uri="{FF2B5EF4-FFF2-40B4-BE49-F238E27FC236}">
                      <a16:creationId xmlns:a16="http://schemas.microsoft.com/office/drawing/2014/main" id="{89D8B92A-4316-4FDB-E29C-490E41A888DC}"/>
                    </a:ext>
                  </a:extLst>
                </p:cNvPr>
                <p:cNvSpPr/>
                <p:nvPr/>
              </p:nvSpPr>
              <p:spPr>
                <a:xfrm>
                  <a:off x="11060630" y="2297392"/>
                  <a:ext cx="521154" cy="413425"/>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a:latin typeface="07ロゴたいぷゴシック7" panose="02000600000000000000" pitchFamily="50" charset="-128"/>
                      <a:ea typeface="07ロゴたいぷゴシック7" panose="02000600000000000000" pitchFamily="50" charset="-128"/>
                    </a:rPr>
                    <a:t>受講制限</a:t>
                  </a:r>
                  <a:endParaRPr kumimoji="1" lang="ja-JP" altLang="en-US" sz="800" dirty="0">
                    <a:latin typeface="07ロゴたいぷゴシック7" panose="02000600000000000000" pitchFamily="50" charset="-128"/>
                    <a:ea typeface="07ロゴたいぷゴシック7" panose="02000600000000000000" pitchFamily="50" charset="-128"/>
                  </a:endParaRPr>
                </a:p>
              </p:txBody>
            </p:sp>
          </p:grpSp>
          <p:grpSp>
            <p:nvGrpSpPr>
              <p:cNvPr id="53" name="グループ化 52">
                <a:extLst>
                  <a:ext uri="{FF2B5EF4-FFF2-40B4-BE49-F238E27FC236}">
                    <a16:creationId xmlns:a16="http://schemas.microsoft.com/office/drawing/2014/main" id="{4B9B5D99-2430-E287-9DA0-8D5B046D4C7E}"/>
                  </a:ext>
                </a:extLst>
              </p:cNvPr>
              <p:cNvGrpSpPr/>
              <p:nvPr/>
            </p:nvGrpSpPr>
            <p:grpSpPr>
              <a:xfrm>
                <a:off x="12112465" y="803115"/>
                <a:ext cx="3226905" cy="1881206"/>
                <a:chOff x="6219774" y="2759681"/>
                <a:chExt cx="3226905" cy="1881206"/>
              </a:xfrm>
            </p:grpSpPr>
            <p:grpSp>
              <p:nvGrpSpPr>
                <p:cNvPr id="54" name="グループ化 53">
                  <a:extLst>
                    <a:ext uri="{FF2B5EF4-FFF2-40B4-BE49-F238E27FC236}">
                      <a16:creationId xmlns:a16="http://schemas.microsoft.com/office/drawing/2014/main" id="{6929FBD4-90C3-1868-A818-445222617578}"/>
                    </a:ext>
                  </a:extLst>
                </p:cNvPr>
                <p:cNvGrpSpPr/>
                <p:nvPr/>
              </p:nvGrpSpPr>
              <p:grpSpPr>
                <a:xfrm>
                  <a:off x="6263175" y="2888336"/>
                  <a:ext cx="3183504" cy="1752551"/>
                  <a:chOff x="380670" y="6594123"/>
                  <a:chExt cx="3183504" cy="1752551"/>
                </a:xfrm>
              </p:grpSpPr>
              <p:grpSp>
                <p:nvGrpSpPr>
                  <p:cNvPr id="56" name="グループ化 55">
                    <a:extLst>
                      <a:ext uri="{FF2B5EF4-FFF2-40B4-BE49-F238E27FC236}">
                        <a16:creationId xmlns:a16="http://schemas.microsoft.com/office/drawing/2014/main" id="{F272B63B-023D-CD29-43CB-AAFB949CD1B2}"/>
                      </a:ext>
                    </a:extLst>
                  </p:cNvPr>
                  <p:cNvGrpSpPr/>
                  <p:nvPr/>
                </p:nvGrpSpPr>
                <p:grpSpPr>
                  <a:xfrm>
                    <a:off x="788692" y="6594123"/>
                    <a:ext cx="2775482" cy="1531049"/>
                    <a:chOff x="760032" y="1153345"/>
                    <a:chExt cx="2775482" cy="1531049"/>
                  </a:xfrm>
                </p:grpSpPr>
                <p:sp>
                  <p:nvSpPr>
                    <p:cNvPr id="58" name="テキスト ボックス 57">
                      <a:extLst>
                        <a:ext uri="{FF2B5EF4-FFF2-40B4-BE49-F238E27FC236}">
                          <a16:creationId xmlns:a16="http://schemas.microsoft.com/office/drawing/2014/main" id="{2DF6593B-828B-7DAE-C644-3C3FAAE0FC55}"/>
                        </a:ext>
                      </a:extLst>
                    </p:cNvPr>
                    <p:cNvSpPr txBox="1"/>
                    <p:nvPr/>
                  </p:nvSpPr>
                  <p:spPr>
                    <a:xfrm>
                      <a:off x="1012107" y="1853397"/>
                      <a:ext cx="2156734" cy="830997"/>
                    </a:xfrm>
                    <a:prstGeom prst="rect">
                      <a:avLst/>
                    </a:prstGeom>
                    <a:noFill/>
                  </p:spPr>
                  <p:txBody>
                    <a:bodyPr wrap="square" lIns="0" tIns="0" rIns="0" bIns="0" rtlCol="0">
                      <a:spAutoFit/>
                    </a:bodyPr>
                    <a:lstStyle/>
                    <a:p>
                      <a:pPr marL="0" marR="0" lvl="0" indent="0" defTabSz="914400" eaLnBrk="1" fontAlgn="auto" latinLnBrk="0" hangingPunct="1">
                        <a:spcBef>
                          <a:spcPts val="0"/>
                        </a:spcBef>
                        <a:spcAft>
                          <a:spcPts val="0"/>
                        </a:spcAft>
                        <a:buClrTx/>
                        <a:buSzTx/>
                        <a:buFontTx/>
                        <a:buNone/>
                        <a:tabLst/>
                        <a:defRPr/>
                      </a:pPr>
                      <a:r>
                        <a:rPr kumimoji="0" lang="ja-JP" altLang="en-US" sz="900" b="0" i="0" u="none" strike="noStrike" kern="0" cap="none" spc="0" normalizeH="0" baseline="0" noProof="0" dirty="0">
                          <a:ln>
                            <a:noFill/>
                          </a:ln>
                          <a:effectLst/>
                          <a:uLnTx/>
                          <a:uFillTx/>
                          <a:latin typeface="HG丸ｺﾞｼｯｸM-PRO" panose="020F0600000000000000" pitchFamily="50" charset="-128"/>
                          <a:ea typeface="HG丸ｺﾞｼｯｸM-PRO" panose="020F0600000000000000" pitchFamily="50" charset="-128"/>
                        </a:rPr>
                        <a:t>● キャッチコピーを持つメリットは</a:t>
                      </a:r>
                      <a:endParaRPr kumimoji="0" lang="en-US" altLang="ja-JP" sz="900" b="0" i="0" u="none" strike="noStrike" kern="0" cap="none" spc="0" normalizeH="0" baseline="0" noProof="0" dirty="0">
                        <a:ln>
                          <a:noFill/>
                        </a:ln>
                        <a:effectLst/>
                        <a:uLnTx/>
                        <a:uFillTx/>
                        <a:latin typeface="HG丸ｺﾞｼｯｸM-PRO" panose="020F0600000000000000" pitchFamily="50" charset="-128"/>
                        <a:ea typeface="HG丸ｺﾞｼｯｸM-PRO" panose="020F0600000000000000" pitchFamily="50" charset="-128"/>
                      </a:endParaRPr>
                    </a:p>
                    <a:p>
                      <a:pPr marL="0" marR="0" lvl="0" indent="0" defTabSz="914400" eaLnBrk="1" fontAlgn="auto" latinLnBrk="0" hangingPunct="1">
                        <a:spcBef>
                          <a:spcPts val="0"/>
                        </a:spcBef>
                        <a:spcAft>
                          <a:spcPts val="0"/>
                        </a:spcAft>
                        <a:buClrTx/>
                        <a:buSzTx/>
                        <a:buFontTx/>
                        <a:buNone/>
                        <a:tabLst/>
                        <a:defRPr/>
                      </a:pPr>
                      <a:r>
                        <a:rPr kumimoji="0" lang="ja-JP" altLang="en-US" sz="900" kern="0" dirty="0">
                          <a:latin typeface="HG丸ｺﾞｼｯｸM-PRO" panose="020F0600000000000000" pitchFamily="50" charset="-128"/>
                          <a:ea typeface="HG丸ｺﾞｼｯｸM-PRO" panose="020F0600000000000000" pitchFamily="50" charset="-128"/>
                        </a:rPr>
                        <a:t>　 </a:t>
                      </a:r>
                      <a:r>
                        <a:rPr kumimoji="0" lang="ja-JP" altLang="en-US" sz="900" b="0" i="0" u="none" strike="noStrike" kern="0" cap="none" spc="0" normalizeH="0" baseline="0" noProof="0" dirty="0">
                          <a:ln>
                            <a:noFill/>
                          </a:ln>
                          <a:effectLst/>
                          <a:uLnTx/>
                          <a:uFillTx/>
                          <a:latin typeface="HG丸ｺﾞｼｯｸM-PRO" panose="020F0600000000000000" pitchFamily="50" charset="-128"/>
                          <a:ea typeface="HG丸ｺﾞｼｯｸM-PRO" panose="020F0600000000000000" pitchFamily="50" charset="-128"/>
                        </a:rPr>
                        <a:t>こんなに大きい！</a:t>
                      </a:r>
                      <a:endParaRPr kumimoji="0" lang="en-US" altLang="ja-JP" sz="900" b="0" i="0" u="none" strike="noStrike" kern="0" cap="none" spc="0" normalizeH="0" baseline="0" noProof="0" dirty="0">
                        <a:ln>
                          <a:noFill/>
                        </a:ln>
                        <a:effectLst/>
                        <a:uLnTx/>
                        <a:uFillTx/>
                        <a:latin typeface="HG丸ｺﾞｼｯｸM-PRO" panose="020F0600000000000000" pitchFamily="50" charset="-128"/>
                        <a:ea typeface="HG丸ｺﾞｼｯｸM-PRO" panose="020F0600000000000000" pitchFamily="50" charset="-128"/>
                      </a:endParaRPr>
                    </a:p>
                    <a:p>
                      <a:pPr marL="0" marR="0" lvl="0" indent="0" defTabSz="914400" eaLnBrk="1" fontAlgn="auto" latinLnBrk="0" hangingPunct="1">
                        <a:spcBef>
                          <a:spcPts val="0"/>
                        </a:spcBef>
                        <a:spcAft>
                          <a:spcPts val="0"/>
                        </a:spcAft>
                        <a:buClrTx/>
                        <a:buSzTx/>
                        <a:buFontTx/>
                        <a:buNone/>
                        <a:tabLst/>
                        <a:defRPr/>
                      </a:pPr>
                      <a:r>
                        <a:rPr kumimoji="0" lang="ja-JP" altLang="en-US" sz="900" b="0" i="0" u="none" strike="noStrike" kern="0" cap="none" spc="0" normalizeH="0" baseline="0" noProof="0" dirty="0">
                          <a:ln>
                            <a:noFill/>
                          </a:ln>
                          <a:effectLst/>
                          <a:uLnTx/>
                          <a:uFillTx/>
                          <a:latin typeface="HG丸ｺﾞｼｯｸM-PRO" panose="020F0600000000000000" pitchFamily="50" charset="-128"/>
                          <a:ea typeface="HG丸ｺﾞｼｯｸM-PRO" panose="020F0600000000000000" pitchFamily="50" charset="-128"/>
                        </a:rPr>
                        <a:t>● キャッチコピーづくりに外せない</a:t>
                      </a:r>
                      <a:endParaRPr kumimoji="0" lang="en-US" altLang="ja-JP" sz="900" b="0" i="0" u="none" strike="noStrike" kern="0" cap="none" spc="0" normalizeH="0" baseline="0" noProof="0" dirty="0">
                        <a:ln>
                          <a:noFill/>
                        </a:ln>
                        <a:effectLst/>
                        <a:uLnTx/>
                        <a:uFillTx/>
                        <a:latin typeface="HG丸ｺﾞｼｯｸM-PRO" panose="020F0600000000000000" pitchFamily="50" charset="-128"/>
                        <a:ea typeface="HG丸ｺﾞｼｯｸM-PRO" panose="020F0600000000000000" pitchFamily="50" charset="-128"/>
                      </a:endParaRPr>
                    </a:p>
                    <a:p>
                      <a:pPr marL="0" marR="0" lvl="0" indent="0" defTabSz="914400" eaLnBrk="1" fontAlgn="auto" latinLnBrk="0" hangingPunct="1">
                        <a:spcBef>
                          <a:spcPts val="0"/>
                        </a:spcBef>
                        <a:spcAft>
                          <a:spcPts val="0"/>
                        </a:spcAft>
                        <a:buClrTx/>
                        <a:buSzTx/>
                        <a:buFontTx/>
                        <a:buNone/>
                        <a:tabLst/>
                        <a:defRPr/>
                      </a:pPr>
                      <a:r>
                        <a:rPr kumimoji="0" lang="en-US" altLang="ja-JP" sz="900" kern="0" dirty="0">
                          <a:latin typeface="HG丸ｺﾞｼｯｸM-PRO" panose="020F0600000000000000" pitchFamily="50" charset="-128"/>
                          <a:ea typeface="HG丸ｺﾞｼｯｸM-PRO" panose="020F0600000000000000" pitchFamily="50" charset="-128"/>
                        </a:rPr>
                        <a:t>    </a:t>
                      </a:r>
                      <a:r>
                        <a:rPr kumimoji="0" lang="ja-JP" altLang="en-US" sz="900" b="0" i="0" u="none" strike="noStrike" kern="0" cap="none" spc="0" normalizeH="0" baseline="0" noProof="0" dirty="0">
                          <a:ln>
                            <a:noFill/>
                          </a:ln>
                          <a:effectLst/>
                          <a:uLnTx/>
                          <a:uFillTx/>
                          <a:latin typeface="HG丸ｺﾞｼｯｸM-PRO" panose="020F0600000000000000" pitchFamily="50" charset="-128"/>
                          <a:ea typeface="HG丸ｺﾞｼｯｸM-PRO" panose="020F0600000000000000" pitchFamily="50" charset="-128"/>
                        </a:rPr>
                        <a:t>前準備とは？</a:t>
                      </a:r>
                      <a:endParaRPr kumimoji="0" lang="en-US" altLang="ja-JP" sz="900" b="0" i="0" u="none" strike="noStrike" kern="0" cap="none" spc="0" normalizeH="0" baseline="0" noProof="0" dirty="0">
                        <a:ln>
                          <a:noFill/>
                        </a:ln>
                        <a:effectLst/>
                        <a:uLnTx/>
                        <a:uFillTx/>
                        <a:latin typeface="HG丸ｺﾞｼｯｸM-PRO" panose="020F0600000000000000" pitchFamily="50" charset="-128"/>
                        <a:ea typeface="HG丸ｺﾞｼｯｸM-PRO" panose="020F0600000000000000" pitchFamily="50" charset="-128"/>
                      </a:endParaRPr>
                    </a:p>
                    <a:p>
                      <a:pPr marL="0" marR="0" lvl="0" indent="0" defTabSz="914400" eaLnBrk="1" fontAlgn="auto" latinLnBrk="0" hangingPunct="1">
                        <a:spcBef>
                          <a:spcPts val="0"/>
                        </a:spcBef>
                        <a:spcAft>
                          <a:spcPts val="0"/>
                        </a:spcAft>
                        <a:buClrTx/>
                        <a:buSzTx/>
                        <a:buFontTx/>
                        <a:buNone/>
                        <a:tabLst/>
                        <a:defRPr/>
                      </a:pPr>
                      <a:r>
                        <a:rPr kumimoji="0" lang="ja-JP" altLang="en-US" sz="900" b="0" i="0" u="none" strike="noStrike" kern="0" cap="none" spc="0" normalizeH="0" baseline="0" noProof="0" dirty="0">
                          <a:ln>
                            <a:noFill/>
                          </a:ln>
                          <a:effectLst/>
                          <a:uLnTx/>
                          <a:uFillTx/>
                          <a:latin typeface="HG丸ｺﾞｼｯｸM-PRO" panose="020F0600000000000000" pitchFamily="50" charset="-128"/>
                          <a:ea typeface="HG丸ｺﾞｼｯｸM-PRO" panose="020F0600000000000000" pitchFamily="50" charset="-128"/>
                        </a:rPr>
                        <a:t>● 基本形を覚えれば、簡単につくれる！</a:t>
                      </a:r>
                      <a:endParaRPr kumimoji="0" lang="en-US" altLang="ja-JP" sz="900" b="0" i="0" u="none" strike="noStrike" kern="0" cap="none" spc="0" normalizeH="0" baseline="0" noProof="0" dirty="0">
                        <a:ln>
                          <a:noFill/>
                        </a:ln>
                        <a:effectLst/>
                        <a:uLnTx/>
                        <a:uFillTx/>
                        <a:latin typeface="HG丸ｺﾞｼｯｸM-PRO" panose="020F0600000000000000" pitchFamily="50" charset="-128"/>
                        <a:ea typeface="HG丸ｺﾞｼｯｸM-PRO" panose="020F0600000000000000" pitchFamily="50" charset="-128"/>
                      </a:endParaRPr>
                    </a:p>
                    <a:p>
                      <a:pPr marL="0" marR="0" lvl="0" indent="0" defTabSz="914400" eaLnBrk="1" fontAlgn="auto" latinLnBrk="0" hangingPunct="1">
                        <a:spcBef>
                          <a:spcPts val="0"/>
                        </a:spcBef>
                        <a:spcAft>
                          <a:spcPts val="0"/>
                        </a:spcAft>
                        <a:buClrTx/>
                        <a:buSzTx/>
                        <a:buFontTx/>
                        <a:buNone/>
                        <a:tabLst/>
                        <a:defRPr/>
                      </a:pPr>
                      <a:r>
                        <a:rPr kumimoji="0" lang="ja-JP" altLang="en-US" sz="900" b="0" i="0" u="none" strike="noStrike" kern="0" cap="none" spc="0" normalizeH="0" baseline="0" noProof="0" dirty="0">
                          <a:ln>
                            <a:noFill/>
                          </a:ln>
                          <a:effectLst/>
                          <a:uLnTx/>
                          <a:uFillTx/>
                          <a:latin typeface="HG丸ｺﾞｼｯｸM-PRO" panose="020F0600000000000000" pitchFamily="50" charset="-128"/>
                          <a:ea typeface="HG丸ｺﾞｼｯｸM-PRO" panose="020F0600000000000000" pitchFamily="50" charset="-128"/>
                        </a:rPr>
                        <a:t>● 実際にキャッチコピーをつくろう！</a:t>
                      </a:r>
                      <a:endParaRPr kumimoji="0" lang="en-US" altLang="ja-JP" sz="900" b="0" i="0" u="none" strike="noStrike" kern="0" cap="none" spc="0" normalizeH="0" baseline="0" noProof="0" dirty="0">
                        <a:ln>
                          <a:noFill/>
                        </a:ln>
                        <a:effectLst/>
                        <a:uLnTx/>
                        <a:uFillTx/>
                        <a:latin typeface="HG丸ｺﾞｼｯｸM-PRO" panose="020F0600000000000000" pitchFamily="50" charset="-128"/>
                        <a:ea typeface="HG丸ｺﾞｼｯｸM-PRO" panose="020F0600000000000000" pitchFamily="50" charset="-128"/>
                      </a:endParaRPr>
                    </a:p>
                  </p:txBody>
                </p:sp>
                <p:sp>
                  <p:nvSpPr>
                    <p:cNvPr id="59" name="テキスト ボックス 58">
                      <a:extLst>
                        <a:ext uri="{FF2B5EF4-FFF2-40B4-BE49-F238E27FC236}">
                          <a16:creationId xmlns:a16="http://schemas.microsoft.com/office/drawing/2014/main" id="{AE3811DE-E79A-577A-3787-AE4B8CE7FD2D}"/>
                        </a:ext>
                      </a:extLst>
                    </p:cNvPr>
                    <p:cNvSpPr txBox="1"/>
                    <p:nvPr/>
                  </p:nvSpPr>
                  <p:spPr>
                    <a:xfrm>
                      <a:off x="760032" y="1153345"/>
                      <a:ext cx="2775482" cy="746358"/>
                    </a:xfrm>
                    <a:prstGeom prst="rect">
                      <a:avLst/>
                    </a:prstGeom>
                    <a:noFill/>
                  </p:spPr>
                  <p:txBody>
                    <a:bodyPr wrap="square" rtlCol="0">
                      <a:spAutoFit/>
                    </a:bodyPr>
                    <a:lstStyle/>
                    <a:p>
                      <a:pPr marL="0" marR="0" lvl="0" indent="0" defTabSz="914400" eaLnBrk="1" fontAlgn="auto" latinLnBrk="0" hangingPunct="1">
                        <a:lnSpc>
                          <a:spcPts val="1700"/>
                        </a:lnSpc>
                        <a:spcBef>
                          <a:spcPts val="0"/>
                        </a:spcBef>
                        <a:spcAft>
                          <a:spcPts val="0"/>
                        </a:spcAft>
                        <a:buClrTx/>
                        <a:buSzTx/>
                        <a:buFontTx/>
                        <a:buNone/>
                        <a:tabLst/>
                        <a:defRPr/>
                      </a:pPr>
                      <a:r>
                        <a:rPr kumimoji="0" lang="ja-JP" altLang="en-US" sz="1200" b="1" i="0" u="none" strike="noStrike" kern="0" cap="none" spc="0" normalizeH="0" baseline="0" noProof="0" dirty="0">
                          <a:ln w="0"/>
                          <a:solidFill>
                            <a:srgbClr val="2F5597"/>
                          </a:solidFill>
                          <a:effectLst/>
                          <a:uLnTx/>
                          <a:uFillTx/>
                          <a:latin typeface="HG丸ｺﾞｼｯｸM-PRO" panose="020F0600000000000000" pitchFamily="50" charset="-128"/>
                          <a:ea typeface="HG丸ｺﾞｼｯｸM-PRO" panose="020F0600000000000000" pitchFamily="50" charset="-128"/>
                        </a:rPr>
                        <a:t>第一印象は３秒で決まる！</a:t>
                      </a:r>
                      <a:endParaRPr kumimoji="0" lang="en-US" altLang="ja-JP" sz="1200" b="1" i="0" u="none" strike="noStrike" kern="0" cap="none" spc="0" normalizeH="0" baseline="0" noProof="0" dirty="0">
                        <a:ln w="0"/>
                        <a:solidFill>
                          <a:srgbClr val="2F5597"/>
                        </a:solidFill>
                        <a:effectLst/>
                        <a:uLnTx/>
                        <a:uFillTx/>
                        <a:latin typeface="HG丸ｺﾞｼｯｸM-PRO" panose="020F0600000000000000" pitchFamily="50" charset="-128"/>
                        <a:ea typeface="HG丸ｺﾞｼｯｸM-PRO" panose="020F0600000000000000" pitchFamily="50" charset="-128"/>
                      </a:endParaRPr>
                    </a:p>
                    <a:p>
                      <a:pPr marL="0" marR="0" lvl="0" indent="0" defTabSz="914400" eaLnBrk="1" fontAlgn="auto" latinLnBrk="0" hangingPunct="1">
                        <a:lnSpc>
                          <a:spcPts val="1700"/>
                        </a:lnSpc>
                        <a:spcBef>
                          <a:spcPts val="0"/>
                        </a:spcBef>
                        <a:spcAft>
                          <a:spcPts val="0"/>
                        </a:spcAft>
                        <a:buClrTx/>
                        <a:buSzTx/>
                        <a:buFontTx/>
                        <a:buNone/>
                        <a:tabLst/>
                        <a:defRPr/>
                      </a:pPr>
                      <a:r>
                        <a:rPr kumimoji="0" lang="ja-JP" altLang="en-US" sz="1200" b="1" i="0" u="none" strike="noStrike" kern="0" cap="none" spc="0" normalizeH="0" baseline="0" noProof="0" dirty="0">
                          <a:ln w="0"/>
                          <a:solidFill>
                            <a:srgbClr val="2F5597"/>
                          </a:solidFill>
                          <a:effectLst/>
                          <a:uLnTx/>
                          <a:uFillTx/>
                          <a:latin typeface="HG丸ｺﾞｼｯｸM-PRO" panose="020F0600000000000000" pitchFamily="50" charset="-128"/>
                          <a:ea typeface="HG丸ｺﾞｼｯｸM-PRO" panose="020F0600000000000000" pitchFamily="50" charset="-128"/>
                        </a:rPr>
                        <a:t>集客につながる</a:t>
                      </a:r>
                      <a:r>
                        <a:rPr kumimoji="0" lang="ja-JP" altLang="en-US" sz="1600" b="1" i="0" u="none" strike="noStrike" kern="0" cap="none" spc="-150" normalizeH="0" baseline="0" noProof="0" dirty="0">
                          <a:ln w="0"/>
                          <a:solidFill>
                            <a:srgbClr val="2F5597"/>
                          </a:solidFill>
                          <a:effectLst/>
                          <a:uLnTx/>
                          <a:uFillTx/>
                          <a:latin typeface="HG丸ｺﾞｼｯｸM-PRO" panose="020F0600000000000000" pitchFamily="50" charset="-128"/>
                          <a:ea typeface="HG丸ｺﾞｼｯｸM-PRO" panose="020F0600000000000000" pitchFamily="50" charset="-128"/>
                        </a:rPr>
                        <a:t>キャッチコピー</a:t>
                      </a:r>
                      <a:endParaRPr kumimoji="0" lang="en-US" altLang="ja-JP" sz="1800" b="1" i="0" u="none" strike="noStrike" kern="0" cap="none" spc="-150" normalizeH="0" baseline="0" noProof="0" dirty="0">
                        <a:ln w="0"/>
                        <a:solidFill>
                          <a:srgbClr val="2F5597"/>
                        </a:solidFill>
                        <a:effectLst/>
                        <a:uLnTx/>
                        <a:uFillTx/>
                        <a:latin typeface="HG丸ｺﾞｼｯｸM-PRO" panose="020F0600000000000000" pitchFamily="50" charset="-128"/>
                        <a:ea typeface="HG丸ｺﾞｼｯｸM-PRO" panose="020F0600000000000000" pitchFamily="50" charset="-128"/>
                      </a:endParaRPr>
                    </a:p>
                    <a:p>
                      <a:pPr marL="0" marR="0" lvl="0" indent="0" defTabSz="914400" eaLnBrk="1" fontAlgn="auto" latinLnBrk="0" hangingPunct="1">
                        <a:lnSpc>
                          <a:spcPts val="1700"/>
                        </a:lnSpc>
                        <a:spcBef>
                          <a:spcPts val="0"/>
                        </a:spcBef>
                        <a:spcAft>
                          <a:spcPts val="0"/>
                        </a:spcAft>
                        <a:buClrTx/>
                        <a:buSzTx/>
                        <a:buFontTx/>
                        <a:buNone/>
                        <a:tabLst/>
                        <a:defRPr/>
                      </a:pPr>
                      <a:r>
                        <a:rPr kumimoji="0" lang="ja-JP" altLang="en-US" sz="1200" b="0" i="0" u="none" strike="noStrike" kern="0" cap="none" spc="0" normalizeH="0" baseline="0" noProof="0" dirty="0">
                          <a:ln w="0"/>
                          <a:solidFill>
                            <a:prstClr val="black"/>
                          </a:solidFill>
                          <a:effectLst/>
                          <a:uLnTx/>
                          <a:uFillTx/>
                          <a:latin typeface="HG丸ｺﾞｼｯｸM-PRO" panose="020F0600000000000000" pitchFamily="50" charset="-128"/>
                          <a:ea typeface="HG丸ｺﾞｼｯｸM-PRO" panose="020F0600000000000000" pitchFamily="50" charset="-128"/>
                        </a:rPr>
                        <a:t>セミナー</a:t>
                      </a:r>
                      <a:endParaRPr kumimoji="0" lang="en-US" altLang="ja-JP" sz="1200" b="0" i="0" u="none" strike="noStrike" kern="0" cap="none" spc="0" normalizeH="0" baseline="0" noProof="0" dirty="0">
                        <a:ln w="0"/>
                        <a:solidFill>
                          <a:prstClr val="black"/>
                        </a:solidFill>
                        <a:effectLst/>
                        <a:uLnTx/>
                        <a:uFillTx/>
                        <a:latin typeface="HG丸ｺﾞｼｯｸM-PRO" panose="020F0600000000000000" pitchFamily="50" charset="-128"/>
                        <a:ea typeface="HG丸ｺﾞｼｯｸM-PRO" panose="020F0600000000000000" pitchFamily="50" charset="-128"/>
                      </a:endParaRPr>
                    </a:p>
                  </p:txBody>
                </p:sp>
              </p:grpSp>
              <p:sp>
                <p:nvSpPr>
                  <p:cNvPr id="57" name="角丸四角形 92">
                    <a:extLst>
                      <a:ext uri="{FF2B5EF4-FFF2-40B4-BE49-F238E27FC236}">
                        <a16:creationId xmlns:a16="http://schemas.microsoft.com/office/drawing/2014/main" id="{B27D2074-17BA-F1FE-91D1-EDBD0E8B070C}"/>
                      </a:ext>
                    </a:extLst>
                  </p:cNvPr>
                  <p:cNvSpPr/>
                  <p:nvPr/>
                </p:nvSpPr>
                <p:spPr>
                  <a:xfrm>
                    <a:off x="380670" y="8151685"/>
                    <a:ext cx="602139" cy="194989"/>
                  </a:xfrm>
                  <a:prstGeom prst="roundRect">
                    <a:avLst>
                      <a:gd name="adj" fmla="val 0"/>
                    </a:avLst>
                  </a:prstGeom>
                  <a:noFill/>
                  <a:ln w="12700" cap="flat" cmpd="sng" algn="ctr">
                    <a:noFill/>
                    <a:prstDash val="solid"/>
                    <a:miter lim="800000"/>
                  </a:ln>
                  <a:effectLst/>
                </p:spPr>
                <p:txBody>
                  <a:bodyPr wrap="none" lIns="0" tIns="0" rIns="0" bIns="0" rtlCol="0" anchor="ctr">
                    <a:noAutofit/>
                  </a:bodyPr>
                  <a:lstStyle/>
                  <a:p>
                    <a:pPr lvl="0"/>
                    <a:r>
                      <a:rPr lang="ja-JP" altLang="en-US" sz="800" dirty="0">
                        <a:ln w="0"/>
                        <a:solidFill>
                          <a:prstClr val="black"/>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講師・相談員</a:t>
                    </a:r>
                    <a:endParaRPr lang="en-US" altLang="ja-JP" sz="800" dirty="0">
                      <a:ln w="0"/>
                      <a:solidFill>
                        <a:prstClr val="black"/>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endParaRPr>
                  </a:p>
                  <a:p>
                    <a:pPr>
                      <a:defRPr/>
                    </a:pPr>
                    <a:r>
                      <a:rPr kumimoji="0" lang="ja-JP" altLang="en-US" sz="1050" b="1" i="0" u="none" strike="noStrike" kern="0" cap="none" spc="0" normalizeH="0" baseline="0" noProof="0" dirty="0">
                        <a:ln w="0"/>
                        <a:solidFill>
                          <a:prstClr val="black"/>
                        </a:solidFill>
                        <a:effectLst/>
                        <a:uLnTx/>
                        <a:uFillTx/>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柴尾 真理</a:t>
                    </a:r>
                    <a:r>
                      <a:rPr lang="ja-JP" altLang="en-US" sz="800" b="1" dirty="0">
                        <a:ln w="0"/>
                        <a:solidFill>
                          <a:srgbClr val="2F5597"/>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（広告・マスコミ）</a:t>
                    </a:r>
                    <a:endParaRPr lang="en-US" altLang="ja-JP" sz="900" b="1" dirty="0">
                      <a:ln w="0"/>
                      <a:solidFill>
                        <a:srgbClr val="2F5597"/>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endParaRPr>
                  </a:p>
                </p:txBody>
              </p:sp>
            </p:grpSp>
            <p:sp>
              <p:nvSpPr>
                <p:cNvPr id="55" name="正方形/長方形 54">
                  <a:extLst>
                    <a:ext uri="{FF2B5EF4-FFF2-40B4-BE49-F238E27FC236}">
                      <a16:creationId xmlns:a16="http://schemas.microsoft.com/office/drawing/2014/main" id="{90C0662F-05D1-C491-D1E2-BAF2FC03D4F9}"/>
                    </a:ext>
                  </a:extLst>
                </p:cNvPr>
                <p:cNvSpPr/>
                <p:nvPr/>
              </p:nvSpPr>
              <p:spPr>
                <a:xfrm rot="16200000">
                  <a:off x="7602174" y="1377281"/>
                  <a:ext cx="194400" cy="2959200"/>
                </a:xfrm>
                <a:prstGeom prst="rect">
                  <a:avLst/>
                </a:prstGeom>
                <a:solidFill>
                  <a:srgbClr val="5BD7D4"/>
                </a:solidFill>
                <a:ln w="12700" cap="flat" cmpd="sng" algn="ctr">
                  <a:noFill/>
                  <a:prstDash val="solid"/>
                  <a:miter lim="800000"/>
                </a:ln>
                <a:effectLst/>
              </p:spPr>
              <p:txBody>
                <a:bodyPr vert="eaVert" rtlCol="0" anchor="ctr"/>
                <a:lstStyle/>
                <a:p>
                  <a:pPr algn="ctr">
                    <a:defRPr/>
                  </a:pPr>
                  <a:r>
                    <a:rPr kumimoji="0" lang="ja-JP" altLang="en-US" sz="1000" b="1" kern="0" spc="300" dirty="0">
                      <a:solidFill>
                        <a:prstClr val="black"/>
                      </a:solidFill>
                      <a:latin typeface="HG丸ｺﾞｼｯｸM-PRO" panose="020F0600000000000000" pitchFamily="50" charset="-128"/>
                      <a:ea typeface="HG丸ｺﾞｼｯｸM-PRO" panose="020F0600000000000000" pitchFamily="50" charset="-128"/>
                    </a:rPr>
                    <a:t>広報戦略</a:t>
                  </a:r>
                </a:p>
              </p:txBody>
            </p:sp>
          </p:grpSp>
        </p:grpSp>
        <p:pic>
          <p:nvPicPr>
            <p:cNvPr id="51" name="図 50">
              <a:extLst>
                <a:ext uri="{FF2B5EF4-FFF2-40B4-BE49-F238E27FC236}">
                  <a16:creationId xmlns:a16="http://schemas.microsoft.com/office/drawing/2014/main" id="{45E88527-6154-F5A4-A1B7-F51120E1331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2103846" y="7632865"/>
              <a:ext cx="551735" cy="615593"/>
            </a:xfrm>
            <a:prstGeom prst="rect">
              <a:avLst/>
            </a:prstGeom>
          </p:spPr>
        </p:pic>
      </p:grpSp>
      <p:grpSp>
        <p:nvGrpSpPr>
          <p:cNvPr id="62" name="グループ化 61">
            <a:extLst>
              <a:ext uri="{FF2B5EF4-FFF2-40B4-BE49-F238E27FC236}">
                <a16:creationId xmlns:a16="http://schemas.microsoft.com/office/drawing/2014/main" id="{659FF253-5D2C-4DD4-73DB-61F584B29942}"/>
              </a:ext>
            </a:extLst>
          </p:cNvPr>
          <p:cNvGrpSpPr/>
          <p:nvPr/>
        </p:nvGrpSpPr>
        <p:grpSpPr>
          <a:xfrm>
            <a:off x="142151" y="4681320"/>
            <a:ext cx="3185591" cy="2082702"/>
            <a:chOff x="1598665" y="1194251"/>
            <a:chExt cx="3185591" cy="2082702"/>
          </a:xfrm>
        </p:grpSpPr>
        <p:grpSp>
          <p:nvGrpSpPr>
            <p:cNvPr id="63" name="グループ化 62">
              <a:extLst>
                <a:ext uri="{FF2B5EF4-FFF2-40B4-BE49-F238E27FC236}">
                  <a16:creationId xmlns:a16="http://schemas.microsoft.com/office/drawing/2014/main" id="{08D79302-6E0F-4D79-1BE9-540791F052FD}"/>
                </a:ext>
              </a:extLst>
            </p:cNvPr>
            <p:cNvGrpSpPr/>
            <p:nvPr/>
          </p:nvGrpSpPr>
          <p:grpSpPr>
            <a:xfrm>
              <a:off x="1627504" y="1307524"/>
              <a:ext cx="3156752" cy="1969429"/>
              <a:chOff x="454815" y="1181432"/>
              <a:chExt cx="3156752" cy="1969429"/>
            </a:xfrm>
          </p:grpSpPr>
          <p:grpSp>
            <p:nvGrpSpPr>
              <p:cNvPr id="65" name="グループ化 64">
                <a:extLst>
                  <a:ext uri="{FF2B5EF4-FFF2-40B4-BE49-F238E27FC236}">
                    <a16:creationId xmlns:a16="http://schemas.microsoft.com/office/drawing/2014/main" id="{FF683C9B-8333-46A8-2F3B-86AC3BEE5288}"/>
                  </a:ext>
                </a:extLst>
              </p:cNvPr>
              <p:cNvGrpSpPr/>
              <p:nvPr/>
            </p:nvGrpSpPr>
            <p:grpSpPr>
              <a:xfrm>
                <a:off x="463053" y="1181432"/>
                <a:ext cx="3148514" cy="1969429"/>
                <a:chOff x="433065" y="6352835"/>
                <a:chExt cx="3148514" cy="1969429"/>
              </a:xfrm>
            </p:grpSpPr>
            <p:grpSp>
              <p:nvGrpSpPr>
                <p:cNvPr id="69" name="グループ化 68">
                  <a:extLst>
                    <a:ext uri="{FF2B5EF4-FFF2-40B4-BE49-F238E27FC236}">
                      <a16:creationId xmlns:a16="http://schemas.microsoft.com/office/drawing/2014/main" id="{AA153856-3702-92A4-3693-065E12111FD0}"/>
                    </a:ext>
                  </a:extLst>
                </p:cNvPr>
                <p:cNvGrpSpPr/>
                <p:nvPr/>
              </p:nvGrpSpPr>
              <p:grpSpPr>
                <a:xfrm>
                  <a:off x="931898" y="6352835"/>
                  <a:ext cx="2649681" cy="1969429"/>
                  <a:chOff x="903238" y="912057"/>
                  <a:chExt cx="2649681" cy="1969429"/>
                </a:xfrm>
              </p:grpSpPr>
              <p:sp>
                <p:nvSpPr>
                  <p:cNvPr id="71" name="テキスト ボックス 70">
                    <a:extLst>
                      <a:ext uri="{FF2B5EF4-FFF2-40B4-BE49-F238E27FC236}">
                        <a16:creationId xmlns:a16="http://schemas.microsoft.com/office/drawing/2014/main" id="{2970CF9D-6A85-2264-FE02-7EC19A637F7F}"/>
                      </a:ext>
                    </a:extLst>
                  </p:cNvPr>
                  <p:cNvSpPr txBox="1"/>
                  <p:nvPr/>
                </p:nvSpPr>
                <p:spPr>
                  <a:xfrm>
                    <a:off x="1064028" y="1773490"/>
                    <a:ext cx="1949064" cy="1107996"/>
                  </a:xfrm>
                  <a:prstGeom prst="rect">
                    <a:avLst/>
                  </a:prstGeom>
                  <a:noFill/>
                </p:spPr>
                <p:txBody>
                  <a:bodyPr wrap="square" lIns="0" tIns="0" rIns="0" bIns="0" rtlCol="0">
                    <a:spAutoFit/>
                  </a:bodyPr>
                  <a:lstStyle/>
                  <a:p>
                    <a:pPr algn="l" fontAlgn="base"/>
                    <a:r>
                      <a:rPr lang="ja-JP" altLang="en-US" sz="900" dirty="0">
                        <a:latin typeface="HG丸ｺﾞｼｯｸM-PRO" panose="020F0600000000000000" pitchFamily="50" charset="-128"/>
                        <a:ea typeface="HG丸ｺﾞｼｯｸM-PRO" panose="020F0600000000000000" pitchFamily="50" charset="-128"/>
                      </a:rPr>
                      <a:t>● </a:t>
                    </a:r>
                    <a:r>
                      <a:rPr lang="ja-JP" altLang="en-US" sz="900" b="0" i="0" dirty="0">
                        <a:effectLst/>
                        <a:highlight>
                          <a:srgbClr val="FFFFFF"/>
                        </a:highlight>
                        <a:latin typeface="HG丸ｺﾞｼｯｸM-PRO" panose="020F0600000000000000" pitchFamily="50" charset="-128"/>
                        <a:ea typeface="HG丸ｺﾞｼｯｸM-PRO" panose="020F0600000000000000" pitchFamily="50" charset="-128"/>
                      </a:rPr>
                      <a:t>創業計画書って、なぜ必要なの？　</a:t>
                    </a:r>
                  </a:p>
                  <a:p>
                    <a:pPr algn="l" fontAlgn="base"/>
                    <a:r>
                      <a:rPr lang="ja-JP" altLang="en-US" sz="900" dirty="0">
                        <a:latin typeface="HG丸ｺﾞｼｯｸM-PRO" panose="020F0600000000000000" pitchFamily="50" charset="-128"/>
                        <a:ea typeface="HG丸ｺﾞｼｯｸM-PRO" panose="020F0600000000000000" pitchFamily="50" charset="-128"/>
                      </a:rPr>
                      <a:t>● </a:t>
                    </a:r>
                    <a:r>
                      <a:rPr lang="ja-JP" altLang="en-US" sz="900" b="0" i="0" dirty="0">
                        <a:effectLst/>
                        <a:highlight>
                          <a:srgbClr val="FFFFFF"/>
                        </a:highlight>
                        <a:latin typeface="HG丸ｺﾞｼｯｸM-PRO" panose="020F0600000000000000" pitchFamily="50" charset="-128"/>
                        <a:ea typeface="HG丸ｺﾞｼｯｸM-PRO" panose="020F0600000000000000" pitchFamily="50" charset="-128"/>
                      </a:rPr>
                      <a:t>融資担当者が注目する計画書の</a:t>
                    </a:r>
                    <a:endParaRPr lang="en-US" altLang="ja-JP" sz="900" b="0" i="0" dirty="0">
                      <a:effectLst/>
                      <a:highlight>
                        <a:srgbClr val="FFFFFF"/>
                      </a:highlight>
                      <a:latin typeface="HG丸ｺﾞｼｯｸM-PRO" panose="020F0600000000000000" pitchFamily="50" charset="-128"/>
                      <a:ea typeface="HG丸ｺﾞｼｯｸM-PRO" panose="020F0600000000000000" pitchFamily="50" charset="-128"/>
                    </a:endParaRPr>
                  </a:p>
                  <a:p>
                    <a:pPr algn="l" fontAlgn="base"/>
                    <a:r>
                      <a:rPr lang="ja-JP" altLang="en-US" sz="900" dirty="0">
                        <a:highlight>
                          <a:srgbClr val="FFFFFF"/>
                        </a:highlight>
                        <a:latin typeface="HG丸ｺﾞｼｯｸM-PRO" panose="020F0600000000000000" pitchFamily="50" charset="-128"/>
                        <a:ea typeface="HG丸ｺﾞｼｯｸM-PRO" panose="020F0600000000000000" pitchFamily="50" charset="-128"/>
                      </a:rPr>
                      <a:t>    </a:t>
                    </a:r>
                    <a:r>
                      <a:rPr lang="ja-JP" altLang="en-US" sz="900" b="0" i="0" dirty="0">
                        <a:effectLst/>
                        <a:highlight>
                          <a:srgbClr val="FFFFFF"/>
                        </a:highlight>
                        <a:latin typeface="HG丸ｺﾞｼｯｸM-PRO" panose="020F0600000000000000" pitchFamily="50" charset="-128"/>
                        <a:ea typeface="HG丸ｺﾞｼｯｸM-PRO" panose="020F0600000000000000" pitchFamily="50" charset="-128"/>
                      </a:rPr>
                      <a:t>要素とは？　</a:t>
                    </a:r>
                  </a:p>
                  <a:p>
                    <a:pPr algn="l" fontAlgn="base"/>
                    <a:r>
                      <a:rPr lang="ja-JP" altLang="en-US" sz="900" dirty="0">
                        <a:latin typeface="HG丸ｺﾞｼｯｸM-PRO" panose="020F0600000000000000" pitchFamily="50" charset="-128"/>
                        <a:ea typeface="HG丸ｺﾞｼｯｸM-PRO" panose="020F0600000000000000" pitchFamily="50" charset="-128"/>
                      </a:rPr>
                      <a:t>● </a:t>
                    </a:r>
                    <a:r>
                      <a:rPr lang="ja-JP" altLang="en-US" sz="900" b="0" i="0" dirty="0">
                        <a:effectLst/>
                        <a:highlight>
                          <a:srgbClr val="FFFFFF"/>
                        </a:highlight>
                        <a:latin typeface="HG丸ｺﾞｼｯｸM-PRO" panose="020F0600000000000000" pitchFamily="50" charset="-128"/>
                        <a:ea typeface="HG丸ｺﾞｼｯｸM-PRO" panose="020F0600000000000000" pitchFamily="50" charset="-128"/>
                      </a:rPr>
                      <a:t>資金調達を成功させるための</a:t>
                    </a:r>
                    <a:endParaRPr lang="en-US" altLang="ja-JP" sz="900" b="0" i="0" dirty="0">
                      <a:effectLst/>
                      <a:highlight>
                        <a:srgbClr val="FFFFFF"/>
                      </a:highlight>
                      <a:latin typeface="HG丸ｺﾞｼｯｸM-PRO" panose="020F0600000000000000" pitchFamily="50" charset="-128"/>
                      <a:ea typeface="HG丸ｺﾞｼｯｸM-PRO" panose="020F0600000000000000" pitchFamily="50" charset="-128"/>
                    </a:endParaRPr>
                  </a:p>
                  <a:p>
                    <a:pPr algn="l" fontAlgn="base"/>
                    <a:r>
                      <a:rPr lang="ja-JP" altLang="en-US" sz="900" dirty="0">
                        <a:highlight>
                          <a:srgbClr val="FFFFFF"/>
                        </a:highlight>
                        <a:latin typeface="HG丸ｺﾞｼｯｸM-PRO" panose="020F0600000000000000" pitchFamily="50" charset="-128"/>
                        <a:ea typeface="HG丸ｺﾞｼｯｸM-PRO" panose="020F0600000000000000" pitchFamily="50" charset="-128"/>
                      </a:rPr>
                      <a:t>    </a:t>
                    </a:r>
                    <a:r>
                      <a:rPr lang="ja-JP" altLang="en-US" sz="900" b="0" i="0" dirty="0">
                        <a:effectLst/>
                        <a:highlight>
                          <a:srgbClr val="FFFFFF"/>
                        </a:highlight>
                        <a:latin typeface="HG丸ｺﾞｼｯｸM-PRO" panose="020F0600000000000000" pitchFamily="50" charset="-128"/>
                        <a:ea typeface="HG丸ｺﾞｼｯｸM-PRO" panose="020F0600000000000000" pitchFamily="50" charset="-128"/>
                      </a:rPr>
                      <a:t>計画書の魅力的な構築方法</a:t>
                    </a:r>
                  </a:p>
                  <a:p>
                    <a:pPr algn="l" fontAlgn="base"/>
                    <a:r>
                      <a:rPr lang="ja-JP" altLang="en-US" sz="900" dirty="0">
                        <a:latin typeface="HG丸ｺﾞｼｯｸM-PRO" panose="020F0600000000000000" pitchFamily="50" charset="-128"/>
                        <a:ea typeface="HG丸ｺﾞｼｯｸM-PRO" panose="020F0600000000000000" pitchFamily="50" charset="-128"/>
                      </a:rPr>
                      <a:t>● </a:t>
                    </a:r>
                    <a:r>
                      <a:rPr lang="ja-JP" altLang="en-US" sz="900" b="0" i="0" dirty="0">
                        <a:effectLst/>
                        <a:highlight>
                          <a:srgbClr val="FFFFFF"/>
                        </a:highlight>
                        <a:latin typeface="HG丸ｺﾞｼｯｸM-PRO" panose="020F0600000000000000" pitchFamily="50" charset="-128"/>
                        <a:ea typeface="HG丸ｺﾞｼｯｸM-PRO" panose="020F0600000000000000" pitchFamily="50" charset="-128"/>
                      </a:rPr>
                      <a:t>資金計画と収支計画作成のコツ</a:t>
                    </a:r>
                  </a:p>
                  <a:p>
                    <a:pPr algn="l" fontAlgn="base"/>
                    <a:endParaRPr lang="ja-JP" altLang="en-US" sz="900" b="0" i="0" dirty="0">
                      <a:effectLst/>
                      <a:highlight>
                        <a:srgbClr val="FFFFFF"/>
                      </a:highlight>
                      <a:latin typeface="HG丸ｺﾞｼｯｸM-PRO" panose="020F0600000000000000" pitchFamily="50" charset="-128"/>
                      <a:ea typeface="HG丸ｺﾞｼｯｸM-PRO" panose="020F0600000000000000" pitchFamily="50" charset="-128"/>
                    </a:endParaRPr>
                  </a:p>
                  <a:p>
                    <a:endParaRPr lang="ja-JP" altLang="en-US" sz="900" dirty="0">
                      <a:latin typeface="HG丸ｺﾞｼｯｸM-PRO" panose="020F0600000000000000" pitchFamily="50" charset="-128"/>
                      <a:ea typeface="HG丸ｺﾞｼｯｸM-PRO" panose="020F0600000000000000" pitchFamily="50" charset="-128"/>
                    </a:endParaRPr>
                  </a:p>
                </p:txBody>
              </p:sp>
              <p:sp>
                <p:nvSpPr>
                  <p:cNvPr id="72" name="テキスト ボックス 71">
                    <a:extLst>
                      <a:ext uri="{FF2B5EF4-FFF2-40B4-BE49-F238E27FC236}">
                        <a16:creationId xmlns:a16="http://schemas.microsoft.com/office/drawing/2014/main" id="{F1A36E21-CF2F-E41F-AE1E-6A64886708B9}"/>
                      </a:ext>
                    </a:extLst>
                  </p:cNvPr>
                  <p:cNvSpPr txBox="1"/>
                  <p:nvPr/>
                </p:nvSpPr>
                <p:spPr>
                  <a:xfrm>
                    <a:off x="903238" y="912057"/>
                    <a:ext cx="2649681" cy="923330"/>
                  </a:xfrm>
                  <a:prstGeom prst="rect">
                    <a:avLst/>
                  </a:prstGeom>
                  <a:noFill/>
                </p:spPr>
                <p:txBody>
                  <a:bodyPr wrap="square" rtlCol="0">
                    <a:spAutoFit/>
                  </a:bodyPr>
                  <a:lstStyle/>
                  <a:p>
                    <a:r>
                      <a:rPr lang="ja-JP" altLang="en-US" sz="1800" b="1" i="0" dirty="0">
                        <a:solidFill>
                          <a:srgbClr val="2F5597"/>
                        </a:solidFill>
                        <a:effectLst/>
                        <a:highlight>
                          <a:srgbClr val="FFFFFF"/>
                        </a:highlight>
                        <a:latin typeface="HG丸ｺﾞｼｯｸM-PRO" panose="020F0600000000000000" pitchFamily="50" charset="-128"/>
                        <a:ea typeface="HG丸ｺﾞｼｯｸM-PRO" panose="020F0600000000000000" pitchFamily="50" charset="-128"/>
                      </a:rPr>
                      <a:t>「はじめて」でも</a:t>
                    </a:r>
                    <a:endParaRPr lang="en-US" altLang="ja-JP" sz="1800" b="1" i="0" dirty="0">
                      <a:solidFill>
                        <a:srgbClr val="2F5597"/>
                      </a:solidFill>
                      <a:effectLst/>
                      <a:highlight>
                        <a:srgbClr val="FFFFFF"/>
                      </a:highlight>
                      <a:latin typeface="HG丸ｺﾞｼｯｸM-PRO" panose="020F0600000000000000" pitchFamily="50" charset="-128"/>
                      <a:ea typeface="HG丸ｺﾞｼｯｸM-PRO" panose="020F0600000000000000" pitchFamily="50" charset="-128"/>
                    </a:endParaRPr>
                  </a:p>
                  <a:p>
                    <a:r>
                      <a:rPr lang="ja-JP" altLang="en-US" sz="1800" b="1" i="0" dirty="0">
                        <a:solidFill>
                          <a:srgbClr val="2F5597"/>
                        </a:solidFill>
                        <a:effectLst/>
                        <a:highlight>
                          <a:srgbClr val="FFFFFF"/>
                        </a:highlight>
                        <a:latin typeface="HG丸ｺﾞｼｯｸM-PRO" panose="020F0600000000000000" pitchFamily="50" charset="-128"/>
                        <a:ea typeface="HG丸ｺﾞｼｯｸM-PRO" panose="020F0600000000000000" pitchFamily="50" charset="-128"/>
                      </a:rPr>
                      <a:t>失敗しない起業計画の</a:t>
                    </a:r>
                    <a:endParaRPr lang="en-US" altLang="ja-JP" b="1" dirty="0">
                      <a:solidFill>
                        <a:srgbClr val="2F5597"/>
                      </a:solidFill>
                      <a:highlight>
                        <a:srgbClr val="FFFFFF"/>
                      </a:highlight>
                      <a:latin typeface="HG丸ｺﾞｼｯｸM-PRO" panose="020F0600000000000000" pitchFamily="50" charset="-128"/>
                      <a:ea typeface="HG丸ｺﾞｼｯｸM-PRO" panose="020F0600000000000000" pitchFamily="50" charset="-128"/>
                    </a:endParaRPr>
                  </a:p>
                  <a:p>
                    <a:r>
                      <a:rPr lang="ja-JP" altLang="en-US" sz="1800" b="1" i="0" dirty="0">
                        <a:solidFill>
                          <a:srgbClr val="2F5597"/>
                        </a:solidFill>
                        <a:effectLst/>
                        <a:highlight>
                          <a:srgbClr val="FFFFFF"/>
                        </a:highlight>
                        <a:latin typeface="HG丸ｺﾞｼｯｸM-PRO" panose="020F0600000000000000" pitchFamily="50" charset="-128"/>
                        <a:ea typeface="HG丸ｺﾞｼｯｸM-PRO" panose="020F0600000000000000" pitchFamily="50" charset="-128"/>
                      </a:rPr>
                      <a:t>立て方</a:t>
                    </a:r>
                    <a:r>
                      <a:rPr lang="ja-JP" altLang="en-US" sz="1200" i="0" dirty="0">
                        <a:effectLst/>
                        <a:highlight>
                          <a:srgbClr val="FFFFFF"/>
                        </a:highlight>
                        <a:latin typeface="HG丸ｺﾞｼｯｸM-PRO" panose="020F0600000000000000" pitchFamily="50" charset="-128"/>
                        <a:ea typeface="HG丸ｺﾞｼｯｸM-PRO" panose="020F0600000000000000" pitchFamily="50" charset="-128"/>
                      </a:rPr>
                      <a:t>セミナー</a:t>
                    </a:r>
                    <a:endParaRPr lang="ja-JP" altLang="en-US" i="0" dirty="0">
                      <a:effectLst/>
                      <a:highlight>
                        <a:srgbClr val="FFFFFF"/>
                      </a:highlight>
                      <a:latin typeface="HG丸ｺﾞｼｯｸM-PRO" panose="020F0600000000000000" pitchFamily="50" charset="-128"/>
                      <a:ea typeface="HG丸ｺﾞｼｯｸM-PRO" panose="020F0600000000000000" pitchFamily="50" charset="-128"/>
                    </a:endParaRPr>
                  </a:p>
                </p:txBody>
              </p:sp>
            </p:grpSp>
            <p:sp>
              <p:nvSpPr>
                <p:cNvPr id="70" name="角丸四角形 92">
                  <a:extLst>
                    <a:ext uri="{FF2B5EF4-FFF2-40B4-BE49-F238E27FC236}">
                      <a16:creationId xmlns:a16="http://schemas.microsoft.com/office/drawing/2014/main" id="{BC496F32-7457-C483-B91D-97C61A00FDBC}"/>
                    </a:ext>
                  </a:extLst>
                </p:cNvPr>
                <p:cNvSpPr/>
                <p:nvPr/>
              </p:nvSpPr>
              <p:spPr>
                <a:xfrm>
                  <a:off x="433065" y="7886823"/>
                  <a:ext cx="1129982" cy="25670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lvl="0"/>
                  <a:r>
                    <a:rPr lang="ja-JP" altLang="en-US" sz="800" dirty="0">
                      <a:ln w="0"/>
                      <a:solidFill>
                        <a:prstClr val="black"/>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講師・相談員 </a:t>
                  </a:r>
                  <a:endParaRPr lang="en-US" altLang="ja-JP" sz="800" dirty="0">
                    <a:ln w="0"/>
                    <a:solidFill>
                      <a:prstClr val="black"/>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endParaRPr>
                </a:p>
                <a:p>
                  <a:pPr lvl="0"/>
                  <a:r>
                    <a:rPr lang="ja-JP" altLang="en-US" sz="1050" b="1" dirty="0">
                      <a:ln w="0"/>
                      <a:solidFill>
                        <a:schemeClr val="tx1"/>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篠原 啓祐 </a:t>
                  </a:r>
                  <a:r>
                    <a:rPr kumimoji="0" lang="ja-JP" altLang="en-US" sz="800" b="1" kern="0" dirty="0">
                      <a:ln w="0"/>
                      <a:solidFill>
                        <a:srgbClr val="FF0000"/>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中小企業診断士</a:t>
                  </a:r>
                  <a:endParaRPr lang="en-US" altLang="ja-JP" sz="900" spc="-20" dirty="0">
                    <a:ln w="0"/>
                    <a:solidFill>
                      <a:prstClr val="black"/>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endParaRPr>
                </a:p>
              </p:txBody>
            </p:sp>
          </p:grpSp>
          <p:pic>
            <p:nvPicPr>
              <p:cNvPr id="66" name="図 65">
                <a:extLst>
                  <a:ext uri="{FF2B5EF4-FFF2-40B4-BE49-F238E27FC236}">
                    <a16:creationId xmlns:a16="http://schemas.microsoft.com/office/drawing/2014/main" id="{4C130083-365B-A0BD-2A17-F164960A37F0}"/>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54815" y="2018443"/>
                <a:ext cx="582903" cy="679493"/>
              </a:xfrm>
              <a:prstGeom prst="rect">
                <a:avLst/>
              </a:prstGeom>
            </p:spPr>
          </p:pic>
          <p:sp>
            <p:nvSpPr>
              <p:cNvPr id="67" name="角丸四角形 100">
                <a:extLst>
                  <a:ext uri="{FF2B5EF4-FFF2-40B4-BE49-F238E27FC236}">
                    <a16:creationId xmlns:a16="http://schemas.microsoft.com/office/drawing/2014/main" id="{380DD86C-1C24-15F8-2117-A5767BB6B976}"/>
                  </a:ext>
                </a:extLst>
              </p:cNvPr>
              <p:cNvSpPr/>
              <p:nvPr/>
            </p:nvSpPr>
            <p:spPr>
              <a:xfrm>
                <a:off x="3076489" y="2717899"/>
                <a:ext cx="280809" cy="261811"/>
              </a:xfrm>
              <a:prstGeom prst="roundRect">
                <a:avLst/>
              </a:prstGeom>
              <a:solidFill>
                <a:srgbClr val="FFCCCC"/>
              </a:solidFill>
              <a:ln>
                <a:solidFill>
                  <a:srgbClr val="FF3399"/>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chemeClr val="accent1">
                      <a:lumMod val="60000"/>
                      <a:lumOff val="40000"/>
                    </a:schemeClr>
                  </a:solidFill>
                  <a:latin typeface="07ロゴたいぷゴシック7" panose="02000600000000000000" pitchFamily="50" charset="-128"/>
                  <a:ea typeface="07ロゴたいぷゴシック7" panose="02000600000000000000" pitchFamily="50" charset="-128"/>
                </a:endParaRPr>
              </a:p>
            </p:txBody>
          </p:sp>
          <p:sp>
            <p:nvSpPr>
              <p:cNvPr id="68" name="角丸四角形 101">
                <a:extLst>
                  <a:ext uri="{FF2B5EF4-FFF2-40B4-BE49-F238E27FC236}">
                    <a16:creationId xmlns:a16="http://schemas.microsoft.com/office/drawing/2014/main" id="{F2B382EB-4BC0-5875-5FD6-5360FB4E2D67}"/>
                  </a:ext>
                </a:extLst>
              </p:cNvPr>
              <p:cNvSpPr/>
              <p:nvPr/>
            </p:nvSpPr>
            <p:spPr>
              <a:xfrm>
                <a:off x="2952284" y="2645301"/>
                <a:ext cx="521154" cy="413425"/>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750" spc="-110" dirty="0">
                    <a:latin typeface="07ロゴたいぷゴシック7" panose="02000600000000000000" pitchFamily="50" charset="-128"/>
                    <a:ea typeface="07ロゴたいぷゴシック7" panose="02000600000000000000" pitchFamily="50" charset="-128"/>
                  </a:rPr>
                  <a:t>持ち物</a:t>
                </a:r>
                <a:endParaRPr kumimoji="1" lang="ja-JP" altLang="en-US" sz="750" spc="-110" dirty="0">
                  <a:latin typeface="07ロゴたいぷゴシック7" panose="02000600000000000000" pitchFamily="50" charset="-128"/>
                  <a:ea typeface="07ロゴたいぷゴシック7" panose="02000600000000000000" pitchFamily="50" charset="-128"/>
                </a:endParaRPr>
              </a:p>
            </p:txBody>
          </p:sp>
        </p:grpSp>
        <p:sp>
          <p:nvSpPr>
            <p:cNvPr id="64" name="正方形/長方形 63">
              <a:extLst>
                <a:ext uri="{FF2B5EF4-FFF2-40B4-BE49-F238E27FC236}">
                  <a16:creationId xmlns:a16="http://schemas.microsoft.com/office/drawing/2014/main" id="{365AAF3A-BF12-160E-9CE1-7723261D64CD}"/>
                </a:ext>
              </a:extLst>
            </p:cNvPr>
            <p:cNvSpPr/>
            <p:nvPr/>
          </p:nvSpPr>
          <p:spPr>
            <a:xfrm rot="16200000">
              <a:off x="2976115" y="-183199"/>
              <a:ext cx="198000" cy="2952899"/>
            </a:xfrm>
            <a:prstGeom prst="rect">
              <a:avLst/>
            </a:prstGeom>
            <a:solidFill>
              <a:srgbClr val="A7FFA7"/>
            </a:solidFill>
            <a:ln>
              <a:noFill/>
            </a:ln>
          </p:spPr>
          <p:style>
            <a:lnRef idx="2">
              <a:schemeClr val="dk1"/>
            </a:lnRef>
            <a:fillRef idx="1">
              <a:schemeClr val="lt1"/>
            </a:fillRef>
            <a:effectRef idx="0">
              <a:schemeClr val="dk1"/>
            </a:effectRef>
            <a:fontRef idx="minor">
              <a:schemeClr val="dk1"/>
            </a:fontRef>
          </p:style>
          <p:txBody>
            <a:bodyPr vert="eaVert" rtlCol="0" anchor="ctr"/>
            <a:lstStyle/>
            <a:p>
              <a:pPr algn="ctr"/>
              <a:r>
                <a:rPr lang="ja-JP" altLang="en-US" sz="1000" b="1" spc="300" dirty="0">
                  <a:latin typeface="HG丸ｺﾞｼｯｸM-PRO" panose="020F0600000000000000" pitchFamily="50" charset="-128"/>
                  <a:ea typeface="HG丸ｺﾞｼｯｸM-PRO" panose="020F0600000000000000" pitchFamily="50" charset="-128"/>
                </a:rPr>
                <a:t>創業</a:t>
              </a:r>
            </a:p>
          </p:txBody>
        </p:sp>
      </p:grpSp>
      <p:grpSp>
        <p:nvGrpSpPr>
          <p:cNvPr id="73" name="グループ化 72">
            <a:extLst>
              <a:ext uri="{FF2B5EF4-FFF2-40B4-BE49-F238E27FC236}">
                <a16:creationId xmlns:a16="http://schemas.microsoft.com/office/drawing/2014/main" id="{36F1E2A7-BE81-D668-9E5D-AE81C7DA4B74}"/>
              </a:ext>
            </a:extLst>
          </p:cNvPr>
          <p:cNvGrpSpPr/>
          <p:nvPr/>
        </p:nvGrpSpPr>
        <p:grpSpPr>
          <a:xfrm>
            <a:off x="3105339" y="4683763"/>
            <a:ext cx="3768512" cy="1976677"/>
            <a:chOff x="3105560" y="2758366"/>
            <a:chExt cx="3768512" cy="1976677"/>
          </a:xfrm>
        </p:grpSpPr>
        <p:grpSp>
          <p:nvGrpSpPr>
            <p:cNvPr id="74" name="グループ化 73">
              <a:extLst>
                <a:ext uri="{FF2B5EF4-FFF2-40B4-BE49-F238E27FC236}">
                  <a16:creationId xmlns:a16="http://schemas.microsoft.com/office/drawing/2014/main" id="{E6601B46-FC1D-05BA-F541-A1036140A8B1}"/>
                </a:ext>
              </a:extLst>
            </p:cNvPr>
            <p:cNvGrpSpPr/>
            <p:nvPr/>
          </p:nvGrpSpPr>
          <p:grpSpPr>
            <a:xfrm>
              <a:off x="3105560" y="2758366"/>
              <a:ext cx="3768512" cy="1644561"/>
              <a:chOff x="3075666" y="2781815"/>
              <a:chExt cx="3768512" cy="1644561"/>
            </a:xfrm>
          </p:grpSpPr>
          <p:grpSp>
            <p:nvGrpSpPr>
              <p:cNvPr id="199" name="グループ化 198">
                <a:extLst>
                  <a:ext uri="{FF2B5EF4-FFF2-40B4-BE49-F238E27FC236}">
                    <a16:creationId xmlns:a16="http://schemas.microsoft.com/office/drawing/2014/main" id="{34BFB726-703B-F587-24EF-414F228A7051}"/>
                  </a:ext>
                </a:extLst>
              </p:cNvPr>
              <p:cNvGrpSpPr/>
              <p:nvPr/>
            </p:nvGrpSpPr>
            <p:grpSpPr>
              <a:xfrm>
                <a:off x="3075666" y="2781815"/>
                <a:ext cx="3768512" cy="1644561"/>
                <a:chOff x="2726714" y="2059862"/>
                <a:chExt cx="3768512" cy="1644561"/>
              </a:xfrm>
            </p:grpSpPr>
            <p:grpSp>
              <p:nvGrpSpPr>
                <p:cNvPr id="201" name="グループ化 200">
                  <a:extLst>
                    <a:ext uri="{FF2B5EF4-FFF2-40B4-BE49-F238E27FC236}">
                      <a16:creationId xmlns:a16="http://schemas.microsoft.com/office/drawing/2014/main" id="{47A78242-07D0-85E5-03D0-927077B6B63A}"/>
                    </a:ext>
                  </a:extLst>
                </p:cNvPr>
                <p:cNvGrpSpPr/>
                <p:nvPr/>
              </p:nvGrpSpPr>
              <p:grpSpPr>
                <a:xfrm>
                  <a:off x="3180866" y="2177609"/>
                  <a:ext cx="3314360" cy="1526814"/>
                  <a:chOff x="3180866" y="2102598"/>
                  <a:chExt cx="3314360" cy="1526814"/>
                </a:xfrm>
              </p:grpSpPr>
              <p:sp>
                <p:nvSpPr>
                  <p:cNvPr id="203" name="テキスト ボックス 202">
                    <a:extLst>
                      <a:ext uri="{FF2B5EF4-FFF2-40B4-BE49-F238E27FC236}">
                        <a16:creationId xmlns:a16="http://schemas.microsoft.com/office/drawing/2014/main" id="{6C774B58-15B8-3CDB-6A02-FB6C7DE807CD}"/>
                      </a:ext>
                    </a:extLst>
                  </p:cNvPr>
                  <p:cNvSpPr txBox="1"/>
                  <p:nvPr/>
                </p:nvSpPr>
                <p:spPr>
                  <a:xfrm>
                    <a:off x="3180866" y="2102598"/>
                    <a:ext cx="2987133" cy="646331"/>
                  </a:xfrm>
                  <a:prstGeom prst="rect">
                    <a:avLst/>
                  </a:prstGeom>
                  <a:noFill/>
                </p:spPr>
                <p:txBody>
                  <a:bodyPr wrap="square" rtlCol="0">
                    <a:spAutoFit/>
                  </a:bodyPr>
                  <a:lstStyle/>
                  <a:p>
                    <a:pPr defTabSz="914400">
                      <a:defRPr/>
                    </a:pPr>
                    <a:r>
                      <a:rPr lang="ja-JP" altLang="en-US" sz="1800" b="1" kern="0" dirty="0">
                        <a:ln w="0"/>
                        <a:solidFill>
                          <a:srgbClr val="2F5597"/>
                        </a:solidFill>
                        <a:latin typeface="HG丸ｺﾞｼｯｸM-PRO" panose="020F0600000000000000" pitchFamily="50" charset="-128"/>
                        <a:ea typeface="HG丸ｺﾞｼｯｸM-PRO" panose="020F0600000000000000" pitchFamily="50" charset="-128"/>
                      </a:rPr>
                      <a:t>集客のための</a:t>
                    </a:r>
                    <a:endParaRPr lang="en-US" altLang="ja-JP" sz="1800" b="1" kern="0" dirty="0">
                      <a:ln w="0"/>
                      <a:solidFill>
                        <a:srgbClr val="2F5597"/>
                      </a:solidFill>
                      <a:latin typeface="HG丸ｺﾞｼｯｸM-PRO" panose="020F0600000000000000" pitchFamily="50" charset="-128"/>
                      <a:ea typeface="HG丸ｺﾞｼｯｸM-PRO" panose="020F0600000000000000" pitchFamily="50" charset="-128"/>
                    </a:endParaRPr>
                  </a:p>
                  <a:p>
                    <a:pPr defTabSz="914400">
                      <a:defRPr/>
                    </a:pPr>
                    <a:r>
                      <a:rPr lang="ja-JP" altLang="en-US" sz="1800" b="1" kern="0" dirty="0">
                        <a:ln w="0"/>
                        <a:solidFill>
                          <a:srgbClr val="2F5597"/>
                        </a:solidFill>
                        <a:latin typeface="HG丸ｺﾞｼｯｸM-PRO" panose="020F0600000000000000" pitchFamily="50" charset="-128"/>
                        <a:ea typeface="HG丸ｺﾞｼｯｸM-PRO" panose="020F0600000000000000" pitchFamily="50" charset="-128"/>
                      </a:rPr>
                      <a:t>ホームページ成長</a:t>
                    </a:r>
                    <a:r>
                      <a:rPr kumimoji="1" lang="ja-JP" altLang="en-US" sz="1100" kern="0" dirty="0">
                        <a:ln w="0"/>
                        <a:solidFill>
                          <a:prstClr val="black"/>
                        </a:solidFill>
                        <a:latin typeface="HG丸ｺﾞｼｯｸM-PRO" panose="020F0600000000000000" pitchFamily="50" charset="-128"/>
                        <a:ea typeface="HG丸ｺﾞｼｯｸM-PRO" panose="020F0600000000000000" pitchFamily="50" charset="-128"/>
                      </a:rPr>
                      <a:t>セミナー</a:t>
                    </a:r>
                    <a:endParaRPr kumimoji="1" lang="en-US" altLang="ja-JP" sz="1200" kern="0" dirty="0">
                      <a:ln w="0"/>
                      <a:solidFill>
                        <a:prstClr val="black"/>
                      </a:solidFill>
                      <a:latin typeface="HG丸ｺﾞｼｯｸM-PRO" panose="020F0600000000000000" pitchFamily="50" charset="-128"/>
                      <a:ea typeface="HG丸ｺﾞｼｯｸM-PRO" panose="020F0600000000000000" pitchFamily="50" charset="-128"/>
                    </a:endParaRPr>
                  </a:p>
                </p:txBody>
              </p:sp>
              <p:sp>
                <p:nvSpPr>
                  <p:cNvPr id="204" name="正方形/長方形 203">
                    <a:extLst>
                      <a:ext uri="{FF2B5EF4-FFF2-40B4-BE49-F238E27FC236}">
                        <a16:creationId xmlns:a16="http://schemas.microsoft.com/office/drawing/2014/main" id="{12CAE8F5-F54A-1DE1-8936-091717CE5704}"/>
                      </a:ext>
                    </a:extLst>
                  </p:cNvPr>
                  <p:cNvSpPr/>
                  <p:nvPr/>
                </p:nvSpPr>
                <p:spPr>
                  <a:xfrm>
                    <a:off x="3346050" y="2738527"/>
                    <a:ext cx="3149176" cy="890885"/>
                  </a:xfrm>
                  <a:prstGeom prst="rect">
                    <a:avLst/>
                  </a:prstGeom>
                </p:spPr>
                <p:txBody>
                  <a:bodyPr wrap="square">
                    <a:spAutoFit/>
                  </a:bodyPr>
                  <a:lstStyle/>
                  <a:p>
                    <a:pPr fontAlgn="base">
                      <a:lnSpc>
                        <a:spcPct val="150000"/>
                      </a:lnSpc>
                    </a:pPr>
                    <a:r>
                      <a:rPr lang="ja-JP" altLang="en-US" sz="900" dirty="0">
                        <a:latin typeface="HG丸ｺﾞｼｯｸM-PRO" panose="020F0600000000000000" pitchFamily="50" charset="-128"/>
                        <a:ea typeface="HG丸ｺﾞｼｯｸM-PRO" panose="020F0600000000000000" pitchFamily="50" charset="-128"/>
                      </a:rPr>
                      <a:t>● ホームページのコンテンツって何？</a:t>
                    </a:r>
                    <a:endParaRPr lang="en-US" altLang="ja-JP" sz="900" dirty="0">
                      <a:latin typeface="HG丸ｺﾞｼｯｸM-PRO" panose="020F0600000000000000" pitchFamily="50" charset="-128"/>
                      <a:ea typeface="HG丸ｺﾞｼｯｸM-PRO" panose="020F0600000000000000" pitchFamily="50" charset="-128"/>
                    </a:endParaRPr>
                  </a:p>
                  <a:p>
                    <a:pPr fontAlgn="base">
                      <a:lnSpc>
                        <a:spcPct val="150000"/>
                      </a:lnSpc>
                    </a:pPr>
                    <a:r>
                      <a:rPr lang="ja-JP" altLang="en-US" sz="900" dirty="0">
                        <a:latin typeface="HG丸ｺﾞｼｯｸM-PRO" panose="020F0600000000000000" pitchFamily="50" charset="-128"/>
                        <a:ea typeface="HG丸ｺﾞｼｯｸM-PRO" panose="020F0600000000000000" pitchFamily="50" charset="-128"/>
                      </a:rPr>
                      <a:t>● コンテンツにはどのようなものがある？</a:t>
                    </a:r>
                    <a:endParaRPr lang="en-US" altLang="ja-JP" sz="900" dirty="0">
                      <a:latin typeface="HG丸ｺﾞｼｯｸM-PRO" panose="020F0600000000000000" pitchFamily="50" charset="-128"/>
                      <a:ea typeface="HG丸ｺﾞｼｯｸM-PRO" panose="020F0600000000000000" pitchFamily="50" charset="-128"/>
                    </a:endParaRPr>
                  </a:p>
                  <a:p>
                    <a:pPr fontAlgn="base">
                      <a:lnSpc>
                        <a:spcPct val="150000"/>
                      </a:lnSpc>
                    </a:pPr>
                    <a:r>
                      <a:rPr lang="ja-JP" altLang="en-US" sz="900" dirty="0">
                        <a:latin typeface="HG丸ｺﾞｼｯｸM-PRO" panose="020F0600000000000000" pitchFamily="50" charset="-128"/>
                        <a:ea typeface="HG丸ｺﾞｼｯｸM-PRO" panose="020F0600000000000000" pitchFamily="50" charset="-128"/>
                      </a:rPr>
                      <a:t>● 誰に見てほしい？</a:t>
                    </a:r>
                    <a:endParaRPr lang="en-US" altLang="ja-JP" sz="900" dirty="0">
                      <a:latin typeface="HG丸ｺﾞｼｯｸM-PRO" panose="020F0600000000000000" pitchFamily="50" charset="-128"/>
                      <a:ea typeface="HG丸ｺﾞｼｯｸM-PRO" panose="020F0600000000000000" pitchFamily="50" charset="-128"/>
                    </a:endParaRPr>
                  </a:p>
                  <a:p>
                    <a:pPr fontAlgn="base">
                      <a:lnSpc>
                        <a:spcPct val="150000"/>
                      </a:lnSpc>
                    </a:pPr>
                    <a:r>
                      <a:rPr lang="ja-JP" altLang="en-US" sz="900" dirty="0">
                        <a:latin typeface="HG丸ｺﾞｼｯｸM-PRO" panose="020F0600000000000000" pitchFamily="50" charset="-128"/>
                        <a:ea typeface="HG丸ｺﾞｼｯｸM-PRO" panose="020F0600000000000000" pitchFamily="50" charset="-128"/>
                      </a:rPr>
                      <a:t>● 更新を続けるには</a:t>
                    </a:r>
                    <a:endParaRPr lang="ja-JP" altLang="en-US" sz="900" b="0" i="0" dirty="0">
                      <a:effectLst/>
                      <a:latin typeface="HG丸ｺﾞｼｯｸM-PRO" panose="020F0600000000000000" pitchFamily="50" charset="-128"/>
                      <a:ea typeface="HG丸ｺﾞｼｯｸM-PRO" panose="020F0600000000000000" pitchFamily="50" charset="-128"/>
                    </a:endParaRPr>
                  </a:p>
                </p:txBody>
              </p:sp>
            </p:grpSp>
            <p:sp>
              <p:nvSpPr>
                <p:cNvPr id="202" name="正方形/長方形 201">
                  <a:extLst>
                    <a:ext uri="{FF2B5EF4-FFF2-40B4-BE49-F238E27FC236}">
                      <a16:creationId xmlns:a16="http://schemas.microsoft.com/office/drawing/2014/main" id="{06F48CDB-27D2-E9C4-9AF6-9D08AC3D8355}"/>
                    </a:ext>
                  </a:extLst>
                </p:cNvPr>
                <p:cNvSpPr/>
                <p:nvPr/>
              </p:nvSpPr>
              <p:spPr>
                <a:xfrm rot="16200000">
                  <a:off x="4109114" y="677462"/>
                  <a:ext cx="194400" cy="2959200"/>
                </a:xfrm>
                <a:prstGeom prst="rect">
                  <a:avLst/>
                </a:prstGeom>
                <a:solidFill>
                  <a:srgbClr val="BDD7EE"/>
                </a:solidFill>
                <a:ln w="12700" cap="flat" cmpd="sng" algn="ctr">
                  <a:noFill/>
                  <a:prstDash val="solid"/>
                  <a:miter lim="800000"/>
                </a:ln>
                <a:effectLst/>
              </p:spPr>
              <p:txBody>
                <a:bodyPr vert="eaVert" rtlCol="0" anchor="ctr"/>
                <a:lstStyle/>
                <a:p>
                  <a:pPr algn="ctr" defTabSz="620663">
                    <a:defRPr/>
                  </a:pPr>
                  <a:r>
                    <a:rPr kumimoji="1" lang="en-US" altLang="ja-JP" sz="1000" b="1" kern="0" spc="300" dirty="0">
                      <a:solidFill>
                        <a:prstClr val="black"/>
                      </a:solidFill>
                      <a:latin typeface="HG丸ｺﾞｼｯｸM-PRO" panose="020F0600000000000000" pitchFamily="50" charset="-128"/>
                      <a:ea typeface="HG丸ｺﾞｼｯｸM-PRO" panose="020F0600000000000000" pitchFamily="50" charset="-128"/>
                    </a:rPr>
                    <a:t>IT</a:t>
                  </a:r>
                  <a:r>
                    <a:rPr kumimoji="1" lang="ja-JP" altLang="en-US" sz="1000" b="1" kern="0" spc="300" dirty="0">
                      <a:solidFill>
                        <a:prstClr val="black"/>
                      </a:solidFill>
                      <a:latin typeface="HG丸ｺﾞｼｯｸM-PRO" panose="020F0600000000000000" pitchFamily="50" charset="-128"/>
                      <a:ea typeface="HG丸ｺﾞｼｯｸM-PRO" panose="020F0600000000000000" pitchFamily="50" charset="-128"/>
                    </a:rPr>
                    <a:t>集客</a:t>
                  </a:r>
                </a:p>
              </p:txBody>
            </p:sp>
          </p:grpSp>
          <p:pic>
            <p:nvPicPr>
              <p:cNvPr id="200" name="図 199">
                <a:extLst>
                  <a:ext uri="{FF2B5EF4-FFF2-40B4-BE49-F238E27FC236}">
                    <a16:creationId xmlns:a16="http://schemas.microsoft.com/office/drawing/2014/main" id="{0F84B644-27B9-F1BD-4995-EDA89A6A4F1B}"/>
                  </a:ext>
                </a:extLst>
              </p:cNvPr>
              <p:cNvPicPr>
                <a:picLocks noChangeAspect="1"/>
              </p:cNvPicPr>
              <p:nvPr/>
            </p:nvPicPr>
            <p:blipFill>
              <a:blip r:embed="rId21" cstate="print">
                <a:extLst>
                  <a:ext uri="{28A0092B-C50C-407E-A947-70E740481C1C}">
                    <a14:useLocalDpi xmlns:a14="http://schemas.microsoft.com/office/drawing/2010/main" val="0"/>
                  </a:ext>
                </a:extLst>
              </a:blip>
              <a:srcRect t="1059" b="1059"/>
              <a:stretch/>
            </p:blipFill>
            <p:spPr>
              <a:xfrm>
                <a:off x="3170430" y="3743827"/>
                <a:ext cx="486732" cy="650461"/>
              </a:xfrm>
              <a:prstGeom prst="rect">
                <a:avLst/>
              </a:prstGeom>
            </p:spPr>
          </p:pic>
        </p:grpSp>
        <p:grpSp>
          <p:nvGrpSpPr>
            <p:cNvPr id="195" name="グループ化 194">
              <a:extLst>
                <a:ext uri="{FF2B5EF4-FFF2-40B4-BE49-F238E27FC236}">
                  <a16:creationId xmlns:a16="http://schemas.microsoft.com/office/drawing/2014/main" id="{DBBDA390-4530-870E-BEFA-2EE612DCFFB5}"/>
                </a:ext>
              </a:extLst>
            </p:cNvPr>
            <p:cNvGrpSpPr/>
            <p:nvPr/>
          </p:nvGrpSpPr>
          <p:grpSpPr>
            <a:xfrm>
              <a:off x="5639564" y="4321618"/>
              <a:ext cx="521154" cy="413425"/>
              <a:chOff x="11030325" y="2356612"/>
              <a:chExt cx="521154" cy="413425"/>
            </a:xfrm>
          </p:grpSpPr>
          <p:sp>
            <p:nvSpPr>
              <p:cNvPr id="197" name="角丸四角形 129">
                <a:extLst>
                  <a:ext uri="{FF2B5EF4-FFF2-40B4-BE49-F238E27FC236}">
                    <a16:creationId xmlns:a16="http://schemas.microsoft.com/office/drawing/2014/main" id="{B1E7B36B-A2AD-9449-60C8-84D111A5F1ED}"/>
                  </a:ext>
                </a:extLst>
              </p:cNvPr>
              <p:cNvSpPr/>
              <p:nvPr/>
            </p:nvSpPr>
            <p:spPr>
              <a:xfrm>
                <a:off x="11138421" y="2429455"/>
                <a:ext cx="280809" cy="261811"/>
              </a:xfrm>
              <a:prstGeom prst="roundRect">
                <a:avLst/>
              </a:prstGeom>
              <a:solidFill>
                <a:srgbClr val="FFFF99"/>
              </a:solidFill>
              <a:ln>
                <a:solidFill>
                  <a:srgbClr val="CC99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700" dirty="0">
                  <a:solidFill>
                    <a:schemeClr val="accent1">
                      <a:lumMod val="60000"/>
                      <a:lumOff val="40000"/>
                    </a:schemeClr>
                  </a:solidFill>
                  <a:latin typeface="07ロゴたいぷゴシック7" panose="02000600000000000000" pitchFamily="50" charset="-128"/>
                  <a:ea typeface="07ロゴたいぷゴシック7" panose="02000600000000000000" pitchFamily="50" charset="-128"/>
                </a:endParaRPr>
              </a:p>
            </p:txBody>
          </p:sp>
          <p:sp>
            <p:nvSpPr>
              <p:cNvPr id="198" name="角丸四角形 130">
                <a:extLst>
                  <a:ext uri="{FF2B5EF4-FFF2-40B4-BE49-F238E27FC236}">
                    <a16:creationId xmlns:a16="http://schemas.microsoft.com/office/drawing/2014/main" id="{A4CE13AA-F27B-A785-2D55-0ABCA74B0F81}"/>
                  </a:ext>
                </a:extLst>
              </p:cNvPr>
              <p:cNvSpPr/>
              <p:nvPr/>
            </p:nvSpPr>
            <p:spPr>
              <a:xfrm>
                <a:off x="11030325" y="2356612"/>
                <a:ext cx="521154" cy="413425"/>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a:latin typeface="07ロゴたいぷゴシック7" panose="02000600000000000000" pitchFamily="50" charset="-128"/>
                    <a:ea typeface="07ロゴたいぷゴシック7" panose="02000600000000000000" pitchFamily="50" charset="-128"/>
                  </a:rPr>
                  <a:t>受講制限</a:t>
                </a:r>
                <a:endParaRPr kumimoji="1" lang="ja-JP" altLang="en-US" sz="800" dirty="0">
                  <a:latin typeface="07ロゴたいぷゴシック7" panose="02000600000000000000" pitchFamily="50" charset="-128"/>
                  <a:ea typeface="07ロゴたいぷゴシック7" panose="02000600000000000000" pitchFamily="50" charset="-128"/>
                </a:endParaRPr>
              </a:p>
            </p:txBody>
          </p:sp>
        </p:grpSp>
        <p:sp>
          <p:nvSpPr>
            <p:cNvPr id="196" name="角丸四角形 92">
              <a:extLst>
                <a:ext uri="{FF2B5EF4-FFF2-40B4-BE49-F238E27FC236}">
                  <a16:creationId xmlns:a16="http://schemas.microsoft.com/office/drawing/2014/main" id="{6EA0B855-5B91-5549-FB3F-279F6C55DAC5}"/>
                </a:ext>
              </a:extLst>
            </p:cNvPr>
            <p:cNvSpPr/>
            <p:nvPr/>
          </p:nvSpPr>
          <p:spPr>
            <a:xfrm>
              <a:off x="3144806" y="4399662"/>
              <a:ext cx="1129982" cy="256707"/>
            </a:xfrm>
            <a:prstGeom prst="roundRect">
              <a:avLst>
                <a:gd name="adj" fmla="val 0"/>
              </a:avLst>
            </a:prstGeom>
            <a:noFill/>
            <a:ln w="12700" cap="flat" cmpd="sng" algn="ctr">
              <a:noFill/>
              <a:prstDash val="solid"/>
              <a:miter lim="800000"/>
            </a:ln>
            <a:effectLst/>
          </p:spPr>
          <p:txBody>
            <a:bodyPr wrap="none" lIns="0" tIns="0" rIns="0" bIns="0" rtlCol="0" anchor="ctr">
              <a:noAutofit/>
            </a:bodyPr>
            <a:lstStyle/>
            <a:p>
              <a:pPr defTabSz="620663">
                <a:defRPr/>
              </a:pPr>
              <a:r>
                <a:rPr kumimoji="1" lang="ja-JP" altLang="en-US" sz="800" kern="0" dirty="0">
                  <a:ln w="0"/>
                  <a:solidFill>
                    <a:prstClr val="black"/>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講師・相談員</a:t>
              </a:r>
              <a:endParaRPr kumimoji="1" lang="en-US" altLang="ja-JP" sz="800" kern="0" dirty="0">
                <a:ln w="0"/>
                <a:solidFill>
                  <a:prstClr val="black"/>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endParaRPr>
            </a:p>
            <a:p>
              <a:pPr lvl="0" defTabSz="914400">
                <a:defRPr/>
              </a:pPr>
              <a:r>
                <a:rPr lang="ja-JP" altLang="en-US" sz="1050" b="1" kern="0" dirty="0">
                  <a:ln w="0"/>
                  <a:solidFill>
                    <a:prstClr val="black"/>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松永</a:t>
              </a:r>
              <a:r>
                <a:rPr kumimoji="1" lang="ja-JP" altLang="en-US" sz="1050" b="1" kern="0" dirty="0">
                  <a:ln w="0"/>
                  <a:solidFill>
                    <a:prstClr val="black"/>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 菜穂子</a:t>
              </a:r>
              <a:r>
                <a:rPr kumimoji="0" lang="ja-JP" altLang="en-US" sz="800" b="1" kern="0" dirty="0">
                  <a:ln w="0"/>
                  <a:solidFill>
                    <a:srgbClr val="2F5597"/>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a:t>
              </a:r>
              <a:r>
                <a:rPr kumimoji="0" lang="en-US" altLang="ja-JP" sz="800" b="1" kern="0" dirty="0">
                  <a:ln w="0"/>
                  <a:solidFill>
                    <a:srgbClr val="2F5597"/>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IT</a:t>
              </a:r>
              <a:r>
                <a:rPr kumimoji="0" lang="ja-JP" altLang="en-US" sz="800" b="1" kern="0" dirty="0">
                  <a:ln w="0"/>
                  <a:solidFill>
                    <a:srgbClr val="2F5597"/>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集客・業務システム）</a:t>
              </a:r>
              <a:endParaRPr kumimoji="0" lang="en-US" altLang="ja-JP" sz="800" b="1" kern="0" dirty="0">
                <a:ln w="0"/>
                <a:solidFill>
                  <a:srgbClr val="2F5597"/>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endParaRPr>
            </a:p>
          </p:txBody>
        </p:sp>
      </p:grpSp>
      <p:grpSp>
        <p:nvGrpSpPr>
          <p:cNvPr id="205" name="グループ化 204">
            <a:extLst>
              <a:ext uri="{FF2B5EF4-FFF2-40B4-BE49-F238E27FC236}">
                <a16:creationId xmlns:a16="http://schemas.microsoft.com/office/drawing/2014/main" id="{2DEB2A23-24AA-AC0D-9587-E906A9A155FB}"/>
              </a:ext>
            </a:extLst>
          </p:cNvPr>
          <p:cNvGrpSpPr/>
          <p:nvPr/>
        </p:nvGrpSpPr>
        <p:grpSpPr>
          <a:xfrm>
            <a:off x="6085445" y="4683269"/>
            <a:ext cx="3080447" cy="1974880"/>
            <a:chOff x="9055267" y="2742279"/>
            <a:chExt cx="3080447" cy="1974880"/>
          </a:xfrm>
        </p:grpSpPr>
        <p:grpSp>
          <p:nvGrpSpPr>
            <p:cNvPr id="206" name="グループ化 205">
              <a:extLst>
                <a:ext uri="{FF2B5EF4-FFF2-40B4-BE49-F238E27FC236}">
                  <a16:creationId xmlns:a16="http://schemas.microsoft.com/office/drawing/2014/main" id="{6722B859-7237-7F9F-A563-068385008A2F}"/>
                </a:ext>
              </a:extLst>
            </p:cNvPr>
            <p:cNvGrpSpPr/>
            <p:nvPr/>
          </p:nvGrpSpPr>
          <p:grpSpPr>
            <a:xfrm>
              <a:off x="11261219" y="4303734"/>
              <a:ext cx="521154" cy="413425"/>
              <a:chOff x="11008713" y="2322514"/>
              <a:chExt cx="521154" cy="413425"/>
            </a:xfrm>
          </p:grpSpPr>
          <p:sp>
            <p:nvSpPr>
              <p:cNvPr id="220" name="角丸四角形 59">
                <a:extLst>
                  <a:ext uri="{FF2B5EF4-FFF2-40B4-BE49-F238E27FC236}">
                    <a16:creationId xmlns:a16="http://schemas.microsoft.com/office/drawing/2014/main" id="{6619E05D-6D98-7041-A4D2-D63BB9C309F9}"/>
                  </a:ext>
                </a:extLst>
              </p:cNvPr>
              <p:cNvSpPr/>
              <p:nvPr/>
            </p:nvSpPr>
            <p:spPr>
              <a:xfrm>
                <a:off x="11137370" y="2395049"/>
                <a:ext cx="280809" cy="261811"/>
              </a:xfrm>
              <a:prstGeom prst="roundRect">
                <a:avLst/>
              </a:prstGeom>
              <a:solidFill>
                <a:srgbClr val="FFCCCC"/>
              </a:solidFill>
              <a:ln>
                <a:solidFill>
                  <a:srgbClr val="FF3399"/>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chemeClr val="accent1">
                      <a:lumMod val="60000"/>
                      <a:lumOff val="40000"/>
                    </a:schemeClr>
                  </a:solidFill>
                  <a:latin typeface="07ロゴたいぷゴシック7" panose="02000600000000000000" pitchFamily="50" charset="-128"/>
                  <a:ea typeface="07ロゴたいぷゴシック7" panose="02000600000000000000" pitchFamily="50" charset="-128"/>
                </a:endParaRPr>
              </a:p>
            </p:txBody>
          </p:sp>
          <p:sp>
            <p:nvSpPr>
              <p:cNvPr id="221" name="角丸四角形 60">
                <a:extLst>
                  <a:ext uri="{FF2B5EF4-FFF2-40B4-BE49-F238E27FC236}">
                    <a16:creationId xmlns:a16="http://schemas.microsoft.com/office/drawing/2014/main" id="{C976B0B2-60C1-0728-1662-DF7A61958B41}"/>
                  </a:ext>
                </a:extLst>
              </p:cNvPr>
              <p:cNvSpPr/>
              <p:nvPr/>
            </p:nvSpPr>
            <p:spPr>
              <a:xfrm>
                <a:off x="11008713" y="2322514"/>
                <a:ext cx="521154" cy="413425"/>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750" spc="-110" dirty="0">
                    <a:latin typeface="07ロゴたいぷゴシック7" panose="02000600000000000000" pitchFamily="50" charset="-128"/>
                    <a:ea typeface="07ロゴたいぷゴシック7" panose="02000600000000000000" pitchFamily="50" charset="-128"/>
                  </a:rPr>
                  <a:t>持ち物</a:t>
                </a:r>
                <a:endParaRPr kumimoji="1" lang="ja-JP" altLang="en-US" sz="750" spc="-110" dirty="0">
                  <a:latin typeface="07ロゴたいぷゴシック7" panose="02000600000000000000" pitchFamily="50" charset="-128"/>
                  <a:ea typeface="07ロゴたいぷゴシック7" panose="02000600000000000000" pitchFamily="50" charset="-128"/>
                </a:endParaRPr>
              </a:p>
            </p:txBody>
          </p:sp>
        </p:grpSp>
        <p:grpSp>
          <p:nvGrpSpPr>
            <p:cNvPr id="207" name="グループ化 206">
              <a:extLst>
                <a:ext uri="{FF2B5EF4-FFF2-40B4-BE49-F238E27FC236}">
                  <a16:creationId xmlns:a16="http://schemas.microsoft.com/office/drawing/2014/main" id="{CA272B4F-B676-CB3F-06AE-8CD249E96F0C}"/>
                </a:ext>
              </a:extLst>
            </p:cNvPr>
            <p:cNvGrpSpPr/>
            <p:nvPr/>
          </p:nvGrpSpPr>
          <p:grpSpPr>
            <a:xfrm>
              <a:off x="9055267" y="2742279"/>
              <a:ext cx="3080447" cy="1967896"/>
              <a:chOff x="9063491" y="2753069"/>
              <a:chExt cx="3080447" cy="1967896"/>
            </a:xfrm>
          </p:grpSpPr>
          <p:grpSp>
            <p:nvGrpSpPr>
              <p:cNvPr id="208" name="グループ化 207">
                <a:extLst>
                  <a:ext uri="{FF2B5EF4-FFF2-40B4-BE49-F238E27FC236}">
                    <a16:creationId xmlns:a16="http://schemas.microsoft.com/office/drawing/2014/main" id="{810CE1E2-237F-8B85-546F-63FCCF4F2C2B}"/>
                  </a:ext>
                </a:extLst>
              </p:cNvPr>
              <p:cNvGrpSpPr/>
              <p:nvPr/>
            </p:nvGrpSpPr>
            <p:grpSpPr>
              <a:xfrm>
                <a:off x="11611305" y="4307540"/>
                <a:ext cx="521154" cy="413425"/>
                <a:chOff x="11022253" y="2314277"/>
                <a:chExt cx="521154" cy="413425"/>
              </a:xfrm>
            </p:grpSpPr>
            <p:sp>
              <p:nvSpPr>
                <p:cNvPr id="218" name="角丸四角形 57">
                  <a:extLst>
                    <a:ext uri="{FF2B5EF4-FFF2-40B4-BE49-F238E27FC236}">
                      <a16:creationId xmlns:a16="http://schemas.microsoft.com/office/drawing/2014/main" id="{0AD64842-A0E7-1DEF-77FA-CAB73F812ED5}"/>
                    </a:ext>
                  </a:extLst>
                </p:cNvPr>
                <p:cNvSpPr/>
                <p:nvPr/>
              </p:nvSpPr>
              <p:spPr>
                <a:xfrm>
                  <a:off x="11129133" y="2395049"/>
                  <a:ext cx="280809" cy="261811"/>
                </a:xfrm>
                <a:prstGeom prst="roundRect">
                  <a:avLst/>
                </a:prstGeom>
                <a:solidFill>
                  <a:srgbClr val="FFFF99"/>
                </a:solidFill>
                <a:ln>
                  <a:solidFill>
                    <a:srgbClr val="CC99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700" dirty="0">
                    <a:solidFill>
                      <a:schemeClr val="accent1">
                        <a:lumMod val="60000"/>
                        <a:lumOff val="40000"/>
                      </a:schemeClr>
                    </a:solidFill>
                    <a:latin typeface="07ロゴたいぷゴシック7" panose="02000600000000000000" pitchFamily="50" charset="-128"/>
                    <a:ea typeface="07ロゴたいぷゴシック7" panose="02000600000000000000" pitchFamily="50" charset="-128"/>
                  </a:endParaRPr>
                </a:p>
              </p:txBody>
            </p:sp>
            <p:sp>
              <p:nvSpPr>
                <p:cNvPr id="219" name="角丸四角形 58">
                  <a:extLst>
                    <a:ext uri="{FF2B5EF4-FFF2-40B4-BE49-F238E27FC236}">
                      <a16:creationId xmlns:a16="http://schemas.microsoft.com/office/drawing/2014/main" id="{740B8F06-2C73-15D3-6519-AC7093871186}"/>
                    </a:ext>
                  </a:extLst>
                </p:cNvPr>
                <p:cNvSpPr/>
                <p:nvPr/>
              </p:nvSpPr>
              <p:spPr>
                <a:xfrm>
                  <a:off x="11022253" y="2314277"/>
                  <a:ext cx="521154" cy="413425"/>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a:latin typeface="07ロゴたいぷゴシック7" panose="02000600000000000000" pitchFamily="50" charset="-128"/>
                      <a:ea typeface="07ロゴたいぷゴシック7" panose="02000600000000000000" pitchFamily="50" charset="-128"/>
                    </a:rPr>
                    <a:t>受講制限</a:t>
                  </a:r>
                  <a:endParaRPr kumimoji="1" lang="ja-JP" altLang="en-US" sz="800" dirty="0">
                    <a:latin typeface="07ロゴたいぷゴシック7" panose="02000600000000000000" pitchFamily="50" charset="-128"/>
                    <a:ea typeface="07ロゴたいぷゴシック7" panose="02000600000000000000" pitchFamily="50" charset="-128"/>
                  </a:endParaRPr>
                </a:p>
              </p:txBody>
            </p:sp>
          </p:grpSp>
          <p:grpSp>
            <p:nvGrpSpPr>
              <p:cNvPr id="209" name="グループ化 208">
                <a:extLst>
                  <a:ext uri="{FF2B5EF4-FFF2-40B4-BE49-F238E27FC236}">
                    <a16:creationId xmlns:a16="http://schemas.microsoft.com/office/drawing/2014/main" id="{0915F0BD-B960-3C41-6E8B-74FD459E1194}"/>
                  </a:ext>
                </a:extLst>
              </p:cNvPr>
              <p:cNvGrpSpPr/>
              <p:nvPr/>
            </p:nvGrpSpPr>
            <p:grpSpPr>
              <a:xfrm>
                <a:off x="9063491" y="2753069"/>
                <a:ext cx="3080447" cy="1902428"/>
                <a:chOff x="9045187" y="6652400"/>
                <a:chExt cx="3080447" cy="1902428"/>
              </a:xfrm>
            </p:grpSpPr>
            <p:sp>
              <p:nvSpPr>
                <p:cNvPr id="210" name="正方形/長方形 209">
                  <a:extLst>
                    <a:ext uri="{FF2B5EF4-FFF2-40B4-BE49-F238E27FC236}">
                      <a16:creationId xmlns:a16="http://schemas.microsoft.com/office/drawing/2014/main" id="{3A060D82-C21F-B635-F10D-21779C25FB94}"/>
                    </a:ext>
                  </a:extLst>
                </p:cNvPr>
                <p:cNvSpPr/>
                <p:nvPr/>
              </p:nvSpPr>
              <p:spPr>
                <a:xfrm rot="16200000">
                  <a:off x="10427587" y="5270000"/>
                  <a:ext cx="194400" cy="2959200"/>
                </a:xfrm>
                <a:prstGeom prst="rect">
                  <a:avLst/>
                </a:prstGeom>
                <a:solidFill>
                  <a:srgbClr val="5BD7D4"/>
                </a:solidFill>
                <a:ln w="12700" cap="flat" cmpd="sng" algn="ctr">
                  <a:noFill/>
                  <a:prstDash val="solid"/>
                  <a:miter lim="800000"/>
                </a:ln>
                <a:effectLst/>
              </p:spPr>
              <p:txBody>
                <a:bodyPr vert="eaVert" rtlCol="0" anchor="ctr"/>
                <a:lstStyle/>
                <a:p>
                  <a:pPr algn="ctr">
                    <a:defRPr/>
                  </a:pPr>
                  <a:r>
                    <a:rPr kumimoji="0" lang="ja-JP" altLang="en-US" sz="1000" b="1" kern="0" spc="300" dirty="0">
                      <a:solidFill>
                        <a:prstClr val="black"/>
                      </a:solidFill>
                      <a:latin typeface="HG丸ｺﾞｼｯｸM-PRO" panose="020F0600000000000000" pitchFamily="50" charset="-128"/>
                      <a:ea typeface="HG丸ｺﾞｼｯｸM-PRO" panose="020F0600000000000000" pitchFamily="50" charset="-128"/>
                    </a:rPr>
                    <a:t>広報戦略</a:t>
                  </a:r>
                </a:p>
              </p:txBody>
            </p:sp>
            <p:grpSp>
              <p:nvGrpSpPr>
                <p:cNvPr id="211" name="グループ化 210">
                  <a:extLst>
                    <a:ext uri="{FF2B5EF4-FFF2-40B4-BE49-F238E27FC236}">
                      <a16:creationId xmlns:a16="http://schemas.microsoft.com/office/drawing/2014/main" id="{7A94E851-9C67-E637-2BF1-F0CC3F31DD7A}"/>
                    </a:ext>
                  </a:extLst>
                </p:cNvPr>
                <p:cNvGrpSpPr/>
                <p:nvPr/>
              </p:nvGrpSpPr>
              <p:grpSpPr>
                <a:xfrm>
                  <a:off x="9075256" y="6785283"/>
                  <a:ext cx="3050378" cy="1769545"/>
                  <a:chOff x="9075256" y="6785283"/>
                  <a:chExt cx="3050378" cy="1769545"/>
                </a:xfrm>
              </p:grpSpPr>
              <p:grpSp>
                <p:nvGrpSpPr>
                  <p:cNvPr id="212" name="グループ化 211">
                    <a:extLst>
                      <a:ext uri="{FF2B5EF4-FFF2-40B4-BE49-F238E27FC236}">
                        <a16:creationId xmlns:a16="http://schemas.microsoft.com/office/drawing/2014/main" id="{B439A540-1546-01C5-E68E-D5FE86265358}"/>
                      </a:ext>
                    </a:extLst>
                  </p:cNvPr>
                  <p:cNvGrpSpPr/>
                  <p:nvPr/>
                </p:nvGrpSpPr>
                <p:grpSpPr>
                  <a:xfrm>
                    <a:off x="9087053" y="6785283"/>
                    <a:ext cx="3038581" cy="1769545"/>
                    <a:chOff x="2807788" y="2040467"/>
                    <a:chExt cx="3038581" cy="1769545"/>
                  </a:xfrm>
                </p:grpSpPr>
                <p:grpSp>
                  <p:nvGrpSpPr>
                    <p:cNvPr id="214" name="グループ化 213">
                      <a:extLst>
                        <a:ext uri="{FF2B5EF4-FFF2-40B4-BE49-F238E27FC236}">
                          <a16:creationId xmlns:a16="http://schemas.microsoft.com/office/drawing/2014/main" id="{E63E8556-86A9-6582-D652-A8AE3ECB924B}"/>
                        </a:ext>
                      </a:extLst>
                    </p:cNvPr>
                    <p:cNvGrpSpPr/>
                    <p:nvPr/>
                  </p:nvGrpSpPr>
                  <p:grpSpPr>
                    <a:xfrm>
                      <a:off x="2807788" y="2040467"/>
                      <a:ext cx="3038581" cy="1769545"/>
                      <a:chOff x="-437706" y="5782424"/>
                      <a:chExt cx="3038581" cy="1769545"/>
                    </a:xfrm>
                  </p:grpSpPr>
                  <p:sp>
                    <p:nvSpPr>
                      <p:cNvPr id="216" name="テキスト ボックス 215">
                        <a:extLst>
                          <a:ext uri="{FF2B5EF4-FFF2-40B4-BE49-F238E27FC236}">
                            <a16:creationId xmlns:a16="http://schemas.microsoft.com/office/drawing/2014/main" id="{CF42B174-54D9-263D-865A-85F7CEE83122}"/>
                          </a:ext>
                        </a:extLst>
                      </p:cNvPr>
                      <p:cNvSpPr txBox="1"/>
                      <p:nvPr/>
                    </p:nvSpPr>
                    <p:spPr>
                      <a:xfrm>
                        <a:off x="-33432" y="5782424"/>
                        <a:ext cx="2634307" cy="788357"/>
                      </a:xfrm>
                      <a:prstGeom prst="rect">
                        <a:avLst/>
                      </a:prstGeom>
                      <a:noFill/>
                    </p:spPr>
                    <p:txBody>
                      <a:bodyPr wrap="square" rtlCol="0">
                        <a:spAutoFit/>
                      </a:bodyPr>
                      <a:lstStyle/>
                      <a:p>
                        <a:pPr lvl="0" defTabSz="914400">
                          <a:lnSpc>
                            <a:spcPts val="1900"/>
                          </a:lnSpc>
                          <a:defRPr/>
                        </a:pPr>
                        <a:r>
                          <a:rPr lang="ja-JP" altLang="en-US" sz="1200" b="1" kern="0" dirty="0">
                            <a:ln w="0"/>
                            <a:solidFill>
                              <a:srgbClr val="2F5597"/>
                            </a:solidFill>
                            <a:latin typeface="HG丸ｺﾞｼｯｸM-PRO" panose="020F0600000000000000" pitchFamily="50" charset="-128"/>
                            <a:ea typeface="HG丸ｺﾞｼｯｸM-PRO" panose="020F0600000000000000" pitchFamily="50" charset="-128"/>
                          </a:rPr>
                          <a:t>テンプレートでサクサク制作！</a:t>
                        </a:r>
                        <a:endParaRPr lang="en-US" altLang="ja-JP" sz="1200" b="1" kern="0" dirty="0">
                          <a:ln w="0"/>
                          <a:solidFill>
                            <a:srgbClr val="2F5597"/>
                          </a:solidFill>
                          <a:latin typeface="HG丸ｺﾞｼｯｸM-PRO" panose="020F0600000000000000" pitchFamily="50" charset="-128"/>
                          <a:ea typeface="HG丸ｺﾞｼｯｸM-PRO" panose="020F0600000000000000" pitchFamily="50" charset="-128"/>
                        </a:endParaRPr>
                      </a:p>
                      <a:p>
                        <a:pPr lvl="0" defTabSz="914400">
                          <a:lnSpc>
                            <a:spcPts val="1900"/>
                          </a:lnSpc>
                          <a:defRPr/>
                        </a:pPr>
                        <a:r>
                          <a:rPr lang="en-US" altLang="ja-JP" sz="1800" b="1" kern="0" dirty="0" err="1">
                            <a:ln w="0"/>
                            <a:solidFill>
                              <a:srgbClr val="2F5597"/>
                            </a:solidFill>
                            <a:latin typeface="HG丸ｺﾞｼｯｸM-PRO" panose="020F0600000000000000" pitchFamily="50" charset="-128"/>
                            <a:ea typeface="HG丸ｺﾞｼｯｸM-PRO" panose="020F0600000000000000" pitchFamily="50" charset="-128"/>
                          </a:rPr>
                          <a:t>Canva</a:t>
                        </a:r>
                        <a:r>
                          <a:rPr lang="ja-JP" altLang="en-US" sz="1800" b="1" kern="0" dirty="0">
                            <a:ln w="0"/>
                            <a:solidFill>
                              <a:srgbClr val="2F5597"/>
                            </a:solidFill>
                            <a:latin typeface="HG丸ｺﾞｼｯｸM-PRO" panose="020F0600000000000000" pitchFamily="50" charset="-128"/>
                            <a:ea typeface="HG丸ｺﾞｼｯｸM-PRO" panose="020F0600000000000000" pitchFamily="50" charset="-128"/>
                          </a:rPr>
                          <a:t>でかんたん動画</a:t>
                        </a:r>
                        <a:endParaRPr lang="en-US" altLang="ja-JP" sz="1800" b="1" kern="0" dirty="0">
                          <a:ln w="0"/>
                          <a:solidFill>
                            <a:srgbClr val="2F5597"/>
                          </a:solidFill>
                          <a:latin typeface="HG丸ｺﾞｼｯｸM-PRO" panose="020F0600000000000000" pitchFamily="50" charset="-128"/>
                          <a:ea typeface="HG丸ｺﾞｼｯｸM-PRO" panose="020F0600000000000000" pitchFamily="50" charset="-128"/>
                        </a:endParaRPr>
                      </a:p>
                      <a:p>
                        <a:pPr lvl="0" defTabSz="914400">
                          <a:lnSpc>
                            <a:spcPts val="1900"/>
                          </a:lnSpc>
                          <a:defRPr/>
                        </a:pPr>
                        <a:r>
                          <a:rPr kumimoji="0" lang="ja-JP" altLang="en-US" sz="1200" b="0" i="0" u="none" strike="noStrike" kern="0" cap="none" spc="0" normalizeH="0" baseline="0" noProof="0" dirty="0">
                            <a:ln w="0"/>
                            <a:solidFill>
                              <a:prstClr val="black"/>
                            </a:solidFill>
                            <a:effectLst/>
                            <a:uLnTx/>
                            <a:uFillTx/>
                            <a:latin typeface="HG丸ｺﾞｼｯｸM-PRO" panose="020F0600000000000000" pitchFamily="50" charset="-128"/>
                            <a:ea typeface="HG丸ｺﾞｼｯｸM-PRO" panose="020F0600000000000000" pitchFamily="50" charset="-128"/>
                          </a:rPr>
                          <a:t>セミナー</a:t>
                        </a:r>
                        <a:endParaRPr kumimoji="0" lang="en-US" altLang="ja-JP" sz="1200" b="0" i="0" u="none" strike="noStrike" kern="0" cap="none" spc="0" normalizeH="0" baseline="0" noProof="0" dirty="0">
                          <a:ln w="0"/>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217" name="角丸四角形 92">
                        <a:extLst>
                          <a:ext uri="{FF2B5EF4-FFF2-40B4-BE49-F238E27FC236}">
                            <a16:creationId xmlns:a16="http://schemas.microsoft.com/office/drawing/2014/main" id="{B1856BEB-9347-11F9-84C1-FFF597E589CE}"/>
                          </a:ext>
                        </a:extLst>
                      </p:cNvPr>
                      <p:cNvSpPr/>
                      <p:nvPr/>
                    </p:nvSpPr>
                    <p:spPr>
                      <a:xfrm>
                        <a:off x="-437706" y="7295262"/>
                        <a:ext cx="1129982" cy="256707"/>
                      </a:xfrm>
                      <a:prstGeom prst="roundRect">
                        <a:avLst>
                          <a:gd name="adj" fmla="val 0"/>
                        </a:avLst>
                      </a:prstGeom>
                      <a:noFill/>
                      <a:ln w="12700" cap="flat" cmpd="sng" algn="ctr">
                        <a:noFill/>
                        <a:prstDash val="solid"/>
                        <a:miter lim="800000"/>
                      </a:ln>
                      <a:effectLst/>
                    </p:spPr>
                    <p:txBody>
                      <a:bodyPr wrap="none" lIns="0" tIns="0" rIns="0" bIns="0" rtlCol="0" anchor="ctr">
                        <a:noAutofit/>
                      </a:bodyPr>
                      <a:lstStyle/>
                      <a:p>
                        <a:pPr marL="0" marR="0" lvl="0" indent="0" defTabSz="620663"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w="0"/>
                            <a:solidFill>
                              <a:prstClr val="black"/>
                            </a:solidFill>
                            <a:effectLst/>
                            <a:uLnTx/>
                            <a:uFillTx/>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講師・相談員</a:t>
                        </a:r>
                        <a:endParaRPr kumimoji="1" lang="en-US" altLang="ja-JP" sz="800" b="0" i="0" u="none" strike="noStrike" kern="0" cap="none" spc="0" normalizeH="0" baseline="0" noProof="0" dirty="0">
                          <a:ln w="0"/>
                          <a:solidFill>
                            <a:prstClr val="black"/>
                          </a:solidFill>
                          <a:effectLst/>
                          <a:uLnTx/>
                          <a:uFillTx/>
                          <a:latin typeface="HG丸ｺﾞｼｯｸM-PRO" panose="020F0600000000000000" pitchFamily="50" charset="-128"/>
                          <a:ea typeface="HG丸ｺﾞｼｯｸM-PRO" panose="020F0600000000000000" pitchFamily="50" charset="-128"/>
                          <a:cs typeface="A-OTF 見出ゴMB31 Pro MB31" panose="020B0600000000000000" pitchFamily="34" charset="-128"/>
                        </a:endParaRPr>
                      </a:p>
                      <a:p>
                        <a:pPr lvl="0">
                          <a:defRPr/>
                        </a:pPr>
                        <a:r>
                          <a:rPr lang="ja-JP" altLang="en-US" sz="1050" b="1" kern="0" noProof="0" dirty="0">
                            <a:ln w="0"/>
                            <a:solidFill>
                              <a:prstClr val="black"/>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岡本 </a:t>
                        </a:r>
                        <a:r>
                          <a:rPr lang="ja-JP" altLang="en-US" sz="1050" b="1" kern="0" dirty="0">
                            <a:ln w="0"/>
                            <a:solidFill>
                              <a:prstClr val="black"/>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直樹</a:t>
                        </a:r>
                        <a:r>
                          <a:rPr lang="ja-JP" altLang="en-US" sz="800" b="1" dirty="0">
                            <a:ln w="0"/>
                            <a:solidFill>
                              <a:srgbClr val="2F5597"/>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（動画・ライブ配信）</a:t>
                        </a:r>
                        <a:endParaRPr lang="en-US" altLang="ja-JP" sz="800" b="1" dirty="0">
                          <a:ln w="0"/>
                          <a:solidFill>
                            <a:srgbClr val="2F5597"/>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endParaRPr>
                      </a:p>
                    </p:txBody>
                  </p:sp>
                </p:grpSp>
                <p:sp>
                  <p:nvSpPr>
                    <p:cNvPr id="215" name="正方形/長方形 214">
                      <a:extLst>
                        <a:ext uri="{FF2B5EF4-FFF2-40B4-BE49-F238E27FC236}">
                          <a16:creationId xmlns:a16="http://schemas.microsoft.com/office/drawing/2014/main" id="{EDD9AEBD-3702-68B9-E45C-50E3BBF3D4D4}"/>
                        </a:ext>
                      </a:extLst>
                    </p:cNvPr>
                    <p:cNvSpPr/>
                    <p:nvPr/>
                  </p:nvSpPr>
                  <p:spPr>
                    <a:xfrm>
                      <a:off x="3459619" y="2751054"/>
                      <a:ext cx="1928052" cy="881267"/>
                    </a:xfrm>
                    <a:prstGeom prst="rect">
                      <a:avLst/>
                    </a:prstGeom>
                  </p:spPr>
                  <p:txBody>
                    <a:bodyPr wrap="square">
                      <a:spAutoFit/>
                    </a:bodyPr>
                    <a:lstStyle/>
                    <a:p>
                      <a:pPr lvl="0" defTabSz="914400" fontAlgn="base">
                        <a:lnSpc>
                          <a:spcPts val="1600"/>
                        </a:lnSpc>
                        <a:defRPr/>
                      </a:pPr>
                      <a:r>
                        <a:rPr lang="ja-JP" altLang="en-US" sz="900" kern="0" dirty="0">
                          <a:solidFill>
                            <a:prstClr val="black"/>
                          </a:solidFill>
                          <a:latin typeface="HG丸ｺﾞｼｯｸM-PRO" panose="020F0600000000000000" pitchFamily="50" charset="-128"/>
                          <a:ea typeface="HG丸ｺﾞｼｯｸM-PRO" panose="020F0600000000000000" pitchFamily="50" charset="-128"/>
                        </a:rPr>
                        <a:t>● テンプレートを選ぼう</a:t>
                      </a:r>
                      <a:endParaRPr lang="en-US" altLang="ja-JP" sz="900" kern="0" dirty="0">
                        <a:solidFill>
                          <a:prstClr val="black"/>
                        </a:solidFill>
                        <a:latin typeface="HG丸ｺﾞｼｯｸM-PRO" panose="020F0600000000000000" pitchFamily="50" charset="-128"/>
                        <a:ea typeface="HG丸ｺﾞｼｯｸM-PRO" panose="020F0600000000000000" pitchFamily="50" charset="-128"/>
                      </a:endParaRPr>
                    </a:p>
                    <a:p>
                      <a:pPr lvl="0" defTabSz="914400" fontAlgn="base">
                        <a:lnSpc>
                          <a:spcPts val="1600"/>
                        </a:lnSpc>
                        <a:defRPr/>
                      </a:pPr>
                      <a:r>
                        <a:rPr kumimoji="0" lang="ja-JP" altLang="en-US" sz="900" kern="0" dirty="0">
                          <a:solidFill>
                            <a:prstClr val="black"/>
                          </a:solidFill>
                          <a:latin typeface="HG丸ｺﾞｼｯｸM-PRO" panose="020F0600000000000000" pitchFamily="50" charset="-128"/>
                          <a:ea typeface="HG丸ｺﾞｼｯｸM-PRO" panose="020F0600000000000000" pitchFamily="50" charset="-128"/>
                        </a:rPr>
                        <a:t>● 文字や素材を差し替えよう</a:t>
                      </a:r>
                      <a:endParaRPr kumimoji="0" lang="en-US" altLang="ja-JP" sz="900" kern="0" dirty="0">
                        <a:solidFill>
                          <a:prstClr val="black"/>
                        </a:solidFill>
                        <a:latin typeface="HG丸ｺﾞｼｯｸM-PRO" panose="020F0600000000000000" pitchFamily="50" charset="-128"/>
                        <a:ea typeface="HG丸ｺﾞｼｯｸM-PRO" panose="020F0600000000000000" pitchFamily="50" charset="-128"/>
                      </a:endParaRPr>
                    </a:p>
                    <a:p>
                      <a:pPr lvl="0" defTabSz="914400" fontAlgn="base">
                        <a:lnSpc>
                          <a:spcPts val="1600"/>
                        </a:lnSpc>
                        <a:defRPr/>
                      </a:pPr>
                      <a:r>
                        <a:rPr lang="ja-JP" altLang="en-US" sz="900" kern="0" dirty="0">
                          <a:solidFill>
                            <a:prstClr val="black"/>
                          </a:solidFill>
                          <a:latin typeface="HG丸ｺﾞｼｯｸM-PRO" panose="020F0600000000000000" pitchFamily="50" charset="-128"/>
                          <a:ea typeface="HG丸ｺﾞｼｯｸM-PRO" panose="020F0600000000000000" pitchFamily="50" charset="-128"/>
                        </a:rPr>
                        <a:t>● </a:t>
                      </a:r>
                      <a:r>
                        <a:rPr lang="en-US" altLang="ja-JP" sz="900" kern="0" dirty="0">
                          <a:solidFill>
                            <a:prstClr val="black"/>
                          </a:solidFill>
                          <a:latin typeface="HG丸ｺﾞｼｯｸM-PRO" panose="020F0600000000000000" pitchFamily="50" charset="-128"/>
                          <a:ea typeface="HG丸ｺﾞｼｯｸM-PRO" panose="020F0600000000000000" pitchFamily="50" charset="-128"/>
                        </a:rPr>
                        <a:t>BGM</a:t>
                      </a:r>
                      <a:r>
                        <a:rPr lang="ja-JP" altLang="en-US" sz="900" kern="0" dirty="0">
                          <a:solidFill>
                            <a:prstClr val="black"/>
                          </a:solidFill>
                          <a:latin typeface="HG丸ｺﾞｼｯｸM-PRO" panose="020F0600000000000000" pitchFamily="50" charset="-128"/>
                          <a:ea typeface="HG丸ｺﾞｼｯｸM-PRO" panose="020F0600000000000000" pitchFamily="50" charset="-128"/>
                        </a:rPr>
                        <a:t>を入れてみよう</a:t>
                      </a:r>
                      <a:endParaRPr lang="en-US" altLang="ja-JP" sz="900" kern="0" dirty="0">
                        <a:solidFill>
                          <a:prstClr val="black"/>
                        </a:solidFill>
                        <a:latin typeface="HG丸ｺﾞｼｯｸM-PRO" panose="020F0600000000000000" pitchFamily="50" charset="-128"/>
                        <a:ea typeface="HG丸ｺﾞｼｯｸM-PRO" panose="020F0600000000000000" pitchFamily="50" charset="-128"/>
                      </a:endParaRPr>
                    </a:p>
                    <a:p>
                      <a:pPr lvl="0" defTabSz="914400" fontAlgn="base">
                        <a:lnSpc>
                          <a:spcPts val="1600"/>
                        </a:lnSpc>
                        <a:defRPr/>
                      </a:pPr>
                      <a:r>
                        <a:rPr lang="ja-JP" altLang="en-US" sz="900" kern="0" dirty="0">
                          <a:solidFill>
                            <a:prstClr val="black"/>
                          </a:solidFill>
                          <a:latin typeface="HG丸ｺﾞｼｯｸM-PRO" panose="020F0600000000000000" pitchFamily="50" charset="-128"/>
                          <a:ea typeface="HG丸ｺﾞｼｯｸM-PRO" panose="020F0600000000000000" pitchFamily="50" charset="-128"/>
                        </a:rPr>
                        <a:t>● 書き出ししてみよう</a:t>
                      </a:r>
                      <a:endParaRPr kumimoji="0" lang="en-US" altLang="ja-JP" sz="900" kern="0" dirty="0">
                        <a:solidFill>
                          <a:prstClr val="black"/>
                        </a:solidFill>
                        <a:latin typeface="HG丸ｺﾞｼｯｸM-PRO" panose="020F0600000000000000" pitchFamily="50" charset="-128"/>
                        <a:ea typeface="HG丸ｺﾞｼｯｸM-PRO" panose="020F0600000000000000" pitchFamily="50" charset="-128"/>
                      </a:endParaRPr>
                    </a:p>
                  </p:txBody>
                </p:sp>
              </p:grpSp>
              <p:pic>
                <p:nvPicPr>
                  <p:cNvPr id="213" name="図 212">
                    <a:extLst>
                      <a:ext uri="{FF2B5EF4-FFF2-40B4-BE49-F238E27FC236}">
                        <a16:creationId xmlns:a16="http://schemas.microsoft.com/office/drawing/2014/main" id="{1E2077F0-690F-02E4-79BA-A61CEBC5602F}"/>
                      </a:ext>
                    </a:extLst>
                  </p:cNvPr>
                  <p:cNvPicPr>
                    <a:picLocks noChangeAspect="1"/>
                  </p:cNvPicPr>
                  <p:nvPr/>
                </p:nvPicPr>
                <p:blipFill>
                  <a:blip r:embed="rId22">
                    <a:extLst>
                      <a:ext uri="{28A0092B-C50C-407E-A947-70E740481C1C}">
                        <a14:useLocalDpi xmlns:a14="http://schemas.microsoft.com/office/drawing/2010/main" val="0"/>
                      </a:ext>
                    </a:extLst>
                  </a:blip>
                  <a:srcRect t="4935" b="4935"/>
                  <a:stretch/>
                </p:blipFill>
                <p:spPr>
                  <a:xfrm>
                    <a:off x="9075256" y="7569882"/>
                    <a:ext cx="576763" cy="703312"/>
                  </a:xfrm>
                  <a:prstGeom prst="rect">
                    <a:avLst/>
                  </a:prstGeom>
                </p:spPr>
              </p:pic>
            </p:grpSp>
          </p:grpSp>
        </p:grpSp>
      </p:grpSp>
      <p:grpSp>
        <p:nvGrpSpPr>
          <p:cNvPr id="222" name="グループ化 221">
            <a:extLst>
              <a:ext uri="{FF2B5EF4-FFF2-40B4-BE49-F238E27FC236}">
                <a16:creationId xmlns:a16="http://schemas.microsoft.com/office/drawing/2014/main" id="{953A8F45-AD7E-53CC-03BA-1E8417F331B2}"/>
              </a:ext>
            </a:extLst>
          </p:cNvPr>
          <p:cNvGrpSpPr/>
          <p:nvPr/>
        </p:nvGrpSpPr>
        <p:grpSpPr>
          <a:xfrm>
            <a:off x="9051592" y="4676991"/>
            <a:ext cx="3087769" cy="1977363"/>
            <a:chOff x="6081634" y="793802"/>
            <a:chExt cx="3087769" cy="1977363"/>
          </a:xfrm>
        </p:grpSpPr>
        <p:grpSp>
          <p:nvGrpSpPr>
            <p:cNvPr id="223" name="グループ化 222">
              <a:extLst>
                <a:ext uri="{FF2B5EF4-FFF2-40B4-BE49-F238E27FC236}">
                  <a16:creationId xmlns:a16="http://schemas.microsoft.com/office/drawing/2014/main" id="{EE9B29A5-CA4A-4F9D-2FB9-EF2D8A030C1E}"/>
                </a:ext>
              </a:extLst>
            </p:cNvPr>
            <p:cNvGrpSpPr/>
            <p:nvPr/>
          </p:nvGrpSpPr>
          <p:grpSpPr>
            <a:xfrm>
              <a:off x="6081634" y="793802"/>
              <a:ext cx="3087769" cy="1977363"/>
              <a:chOff x="9045153" y="797353"/>
              <a:chExt cx="3087769" cy="1977363"/>
            </a:xfrm>
          </p:grpSpPr>
          <p:grpSp>
            <p:nvGrpSpPr>
              <p:cNvPr id="227" name="グループ化 226">
                <a:extLst>
                  <a:ext uri="{FF2B5EF4-FFF2-40B4-BE49-F238E27FC236}">
                    <a16:creationId xmlns:a16="http://schemas.microsoft.com/office/drawing/2014/main" id="{D2DE5718-16B7-219C-7838-C244D23F9F4E}"/>
                  </a:ext>
                </a:extLst>
              </p:cNvPr>
              <p:cNvGrpSpPr/>
              <p:nvPr/>
            </p:nvGrpSpPr>
            <p:grpSpPr>
              <a:xfrm>
                <a:off x="9045153" y="797353"/>
                <a:ext cx="3087769" cy="1808478"/>
                <a:chOff x="6170857" y="4635058"/>
                <a:chExt cx="3087769" cy="1808478"/>
              </a:xfrm>
            </p:grpSpPr>
            <p:grpSp>
              <p:nvGrpSpPr>
                <p:cNvPr id="231" name="グループ化 230">
                  <a:extLst>
                    <a:ext uri="{FF2B5EF4-FFF2-40B4-BE49-F238E27FC236}">
                      <a16:creationId xmlns:a16="http://schemas.microsoft.com/office/drawing/2014/main" id="{6E6EBECE-7325-30BA-48EC-82668682C2B6}"/>
                    </a:ext>
                  </a:extLst>
                </p:cNvPr>
                <p:cNvGrpSpPr/>
                <p:nvPr/>
              </p:nvGrpSpPr>
              <p:grpSpPr>
                <a:xfrm>
                  <a:off x="6612244" y="4743867"/>
                  <a:ext cx="2646382" cy="1699669"/>
                  <a:chOff x="1111711" y="6465403"/>
                  <a:chExt cx="2646382" cy="1699669"/>
                </a:xfrm>
              </p:grpSpPr>
              <p:sp>
                <p:nvSpPr>
                  <p:cNvPr id="233" name="テキスト ボックス 232">
                    <a:extLst>
                      <a:ext uri="{FF2B5EF4-FFF2-40B4-BE49-F238E27FC236}">
                        <a16:creationId xmlns:a16="http://schemas.microsoft.com/office/drawing/2014/main" id="{D9D54441-FC14-1A87-3F2E-BDC13A54B78C}"/>
                      </a:ext>
                    </a:extLst>
                  </p:cNvPr>
                  <p:cNvSpPr txBox="1"/>
                  <p:nvPr/>
                </p:nvSpPr>
                <p:spPr>
                  <a:xfrm>
                    <a:off x="1111711" y="6465403"/>
                    <a:ext cx="2646382" cy="807913"/>
                  </a:xfrm>
                  <a:prstGeom prst="rect">
                    <a:avLst/>
                  </a:prstGeom>
                  <a:noFill/>
                </p:spPr>
                <p:txBody>
                  <a:bodyPr wrap="square" rtlCol="0">
                    <a:spAutoFit/>
                  </a:bodyPr>
                  <a:lstStyle/>
                  <a:p>
                    <a:pPr lvl="0" defTabSz="914400">
                      <a:defRPr/>
                    </a:pPr>
                    <a:r>
                      <a:rPr kumimoji="0" lang="en-US" altLang="ja-JP" sz="1800" b="1" kern="0" dirty="0">
                        <a:ln w="0"/>
                        <a:solidFill>
                          <a:srgbClr val="4472C4">
                            <a:lumMod val="75000"/>
                          </a:srgbClr>
                        </a:solidFill>
                        <a:latin typeface="HG丸ｺﾞｼｯｸM-PRO" panose="020F0600000000000000" pitchFamily="50" charset="-128"/>
                        <a:ea typeface="HG丸ｺﾞｼｯｸM-PRO" panose="020F0600000000000000" pitchFamily="50" charset="-128"/>
                      </a:rPr>
                      <a:t>LINE</a:t>
                    </a:r>
                    <a:r>
                      <a:rPr kumimoji="0" lang="ja-JP" altLang="en-US" sz="1800" b="1" kern="0" dirty="0">
                        <a:ln w="0"/>
                        <a:solidFill>
                          <a:srgbClr val="4472C4">
                            <a:lumMod val="75000"/>
                          </a:srgbClr>
                        </a:solidFill>
                        <a:latin typeface="HG丸ｺﾞｼｯｸM-PRO" panose="020F0600000000000000" pitchFamily="50" charset="-128"/>
                        <a:ea typeface="HG丸ｺﾞｼｯｸM-PRO" panose="020F0600000000000000" pitchFamily="50" charset="-128"/>
                      </a:rPr>
                      <a:t>公式アカウントの</a:t>
                    </a:r>
                    <a:r>
                      <a:rPr kumimoji="0" lang="ja-JP" altLang="en-US" sz="1700" b="1" kern="0" dirty="0">
                        <a:ln w="0"/>
                        <a:solidFill>
                          <a:srgbClr val="4472C4">
                            <a:lumMod val="75000"/>
                          </a:srgbClr>
                        </a:solidFill>
                        <a:latin typeface="HG丸ｺﾞｼｯｸM-PRO" panose="020F0600000000000000" pitchFamily="50" charset="-128"/>
                        <a:ea typeface="HG丸ｺﾞｼｯｸM-PRO" panose="020F0600000000000000" pitchFamily="50" charset="-128"/>
                      </a:rPr>
                      <a:t>自動化で集客の仕組み化</a:t>
                    </a:r>
                    <a:endParaRPr kumimoji="0" lang="en-US" altLang="ja-JP" sz="1700" b="1" kern="0" dirty="0">
                      <a:ln w="0"/>
                      <a:solidFill>
                        <a:srgbClr val="4472C4">
                          <a:lumMod val="75000"/>
                        </a:srgbClr>
                      </a:solidFill>
                      <a:latin typeface="HG丸ｺﾞｼｯｸM-PRO" panose="020F0600000000000000" pitchFamily="50" charset="-128"/>
                      <a:ea typeface="HG丸ｺﾞｼｯｸM-PRO" panose="020F0600000000000000" pitchFamily="50" charset="-128"/>
                    </a:endParaRPr>
                  </a:p>
                  <a:p>
                    <a:pPr lvl="0" defTabSz="914400">
                      <a:defRPr/>
                    </a:pPr>
                    <a:r>
                      <a:rPr kumimoji="0" lang="ja-JP" altLang="en-US" sz="1100" b="0" i="0" u="none" strike="noStrike" kern="0" cap="none" spc="0" normalizeH="0" baseline="0" noProof="0" dirty="0">
                        <a:ln w="0"/>
                        <a:solidFill>
                          <a:prstClr val="black"/>
                        </a:solidFill>
                        <a:effectLst/>
                        <a:uLnTx/>
                        <a:uFillTx/>
                        <a:latin typeface="HG丸ｺﾞｼｯｸM-PRO" panose="020F0600000000000000" pitchFamily="50" charset="-128"/>
                        <a:ea typeface="HG丸ｺﾞｼｯｸM-PRO" panose="020F0600000000000000" pitchFamily="50" charset="-128"/>
                      </a:rPr>
                      <a:t>セミナー</a:t>
                    </a:r>
                    <a:endParaRPr kumimoji="0" lang="en-US" altLang="ja-JP" sz="1100" b="0" i="0" u="none" strike="noStrike" kern="0" cap="none" spc="0" normalizeH="0" baseline="0" noProof="0" dirty="0">
                      <a:ln w="0"/>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234" name="テキスト ボックス 233">
                    <a:extLst>
                      <a:ext uri="{FF2B5EF4-FFF2-40B4-BE49-F238E27FC236}">
                        <a16:creationId xmlns:a16="http://schemas.microsoft.com/office/drawing/2014/main" id="{F6B0613F-A04A-5045-8B4B-69B620364C60}"/>
                      </a:ext>
                    </a:extLst>
                  </p:cNvPr>
                  <p:cNvSpPr txBox="1"/>
                  <p:nvPr/>
                </p:nvSpPr>
                <p:spPr>
                  <a:xfrm>
                    <a:off x="1339613" y="7195576"/>
                    <a:ext cx="2319938" cy="969496"/>
                  </a:xfrm>
                  <a:prstGeom prst="rect">
                    <a:avLst/>
                  </a:prstGeom>
                  <a:noFill/>
                </p:spPr>
                <p:txBody>
                  <a:bodyPr wrap="square" lIns="0" tIns="0" rIns="0" bIns="0" rtlCol="0">
                    <a:spAutoFit/>
                  </a:bodyPr>
                  <a:lstStyle/>
                  <a:p>
                    <a:pPr lvl="0" defTabSz="914400">
                      <a:defRPr/>
                    </a:pPr>
                    <a:r>
                      <a:rPr kumimoji="0" lang="ja-JP" altLang="en-US" sz="900" b="0" i="0" u="none" strike="noStrike" kern="0" cap="none" spc="0" normalizeH="0" baseline="0" noProof="0" dirty="0">
                        <a:ln>
                          <a:noFill/>
                        </a:ln>
                        <a:effectLst/>
                        <a:uLnTx/>
                        <a:uFillTx/>
                        <a:latin typeface="HG丸ｺﾞｼｯｸM-PRO" panose="020F0600000000000000" pitchFamily="50" charset="-128"/>
                        <a:ea typeface="HG丸ｺﾞｼｯｸM-PRO" panose="020F0600000000000000" pitchFamily="50" charset="-128"/>
                      </a:rPr>
                      <a:t>● </a:t>
                    </a:r>
                    <a:r>
                      <a:rPr kumimoji="0" lang="en-US" altLang="ja-JP" sz="900" b="0" i="0" u="none" strike="noStrike" kern="0" cap="none" spc="0" normalizeH="0" baseline="0" noProof="0" dirty="0">
                        <a:ln>
                          <a:noFill/>
                        </a:ln>
                        <a:effectLst/>
                        <a:uLnTx/>
                        <a:uFillTx/>
                        <a:latin typeface="HG丸ｺﾞｼｯｸM-PRO" panose="020F0600000000000000" pitchFamily="50" charset="-128"/>
                        <a:ea typeface="HG丸ｺﾞｼｯｸM-PRO" panose="020F0600000000000000" pitchFamily="50" charset="-128"/>
                      </a:rPr>
                      <a:t>LINE</a:t>
                    </a:r>
                    <a:r>
                      <a:rPr kumimoji="0" lang="ja-JP" altLang="en-US" sz="900" b="0" i="0" u="none" strike="noStrike" kern="0" cap="none" spc="0" normalizeH="0" baseline="0" noProof="0" dirty="0">
                        <a:ln>
                          <a:noFill/>
                        </a:ln>
                        <a:effectLst/>
                        <a:uLnTx/>
                        <a:uFillTx/>
                        <a:latin typeface="HG丸ｺﾞｼｯｸM-PRO" panose="020F0600000000000000" pitchFamily="50" charset="-128"/>
                        <a:ea typeface="HG丸ｺﾞｼｯｸM-PRO" panose="020F0600000000000000" pitchFamily="50" charset="-128"/>
                      </a:rPr>
                      <a:t>とはどんなメディアか？</a:t>
                    </a:r>
                  </a:p>
                  <a:p>
                    <a:pPr lvl="0" defTabSz="914400">
                      <a:defRPr/>
                    </a:pPr>
                    <a:r>
                      <a:rPr kumimoji="0" lang="ja-JP" altLang="en-US" sz="900" b="0" i="0" u="none" strike="noStrike" kern="0" cap="none" spc="0" normalizeH="0" baseline="0" noProof="0" dirty="0">
                        <a:ln>
                          <a:noFill/>
                        </a:ln>
                        <a:effectLst/>
                        <a:uLnTx/>
                        <a:uFillTx/>
                        <a:latin typeface="HG丸ｺﾞｼｯｸM-PRO" panose="020F0600000000000000" pitchFamily="50" charset="-128"/>
                        <a:ea typeface="HG丸ｺﾞｼｯｸM-PRO" panose="020F0600000000000000" pitchFamily="50" charset="-128"/>
                      </a:rPr>
                      <a:t>● </a:t>
                    </a:r>
                    <a:r>
                      <a:rPr kumimoji="0" lang="en-US" altLang="ja-JP" sz="900" b="0" i="0" u="none" strike="noStrike" kern="0" cap="none" spc="0" normalizeH="0" baseline="0" noProof="0" dirty="0">
                        <a:ln>
                          <a:noFill/>
                        </a:ln>
                        <a:effectLst/>
                        <a:uLnTx/>
                        <a:uFillTx/>
                        <a:latin typeface="HG丸ｺﾞｼｯｸM-PRO" panose="020F0600000000000000" pitchFamily="50" charset="-128"/>
                        <a:ea typeface="HG丸ｺﾞｼｯｸM-PRO" panose="020F0600000000000000" pitchFamily="50" charset="-128"/>
                      </a:rPr>
                      <a:t>LINE</a:t>
                    </a:r>
                    <a:r>
                      <a:rPr kumimoji="0" lang="ja-JP" altLang="en-US" sz="900" b="0" i="0" u="none" strike="noStrike" kern="0" cap="none" spc="0" normalizeH="0" baseline="0" noProof="0" dirty="0">
                        <a:ln>
                          <a:noFill/>
                        </a:ln>
                        <a:effectLst/>
                        <a:uLnTx/>
                        <a:uFillTx/>
                        <a:latin typeface="HG丸ｺﾞｼｯｸM-PRO" panose="020F0600000000000000" pitchFamily="50" charset="-128"/>
                        <a:ea typeface="HG丸ｺﾞｼｯｸM-PRO" panose="020F0600000000000000" pitchFamily="50" charset="-128"/>
                      </a:rPr>
                      <a:t>公式アカウントが大きく仕様を</a:t>
                    </a:r>
                    <a:endParaRPr kumimoji="0" lang="en-US" altLang="ja-JP" sz="900" b="0" i="0" u="none" strike="noStrike" kern="0" cap="none" spc="0" normalizeH="0" baseline="0" noProof="0" dirty="0">
                      <a:ln>
                        <a:noFill/>
                      </a:ln>
                      <a:effectLst/>
                      <a:uLnTx/>
                      <a:uFillTx/>
                      <a:latin typeface="HG丸ｺﾞｼｯｸM-PRO" panose="020F0600000000000000" pitchFamily="50" charset="-128"/>
                      <a:ea typeface="HG丸ｺﾞｼｯｸM-PRO" panose="020F0600000000000000" pitchFamily="50" charset="-128"/>
                    </a:endParaRPr>
                  </a:p>
                  <a:p>
                    <a:pPr lvl="0" defTabSz="914400">
                      <a:defRPr/>
                    </a:pPr>
                    <a:r>
                      <a:rPr kumimoji="0" lang="en-US" altLang="ja-JP" sz="900" kern="0" dirty="0">
                        <a:latin typeface="HG丸ｺﾞｼｯｸM-PRO" panose="020F0600000000000000" pitchFamily="50" charset="-128"/>
                        <a:ea typeface="HG丸ｺﾞｼｯｸM-PRO" panose="020F0600000000000000" pitchFamily="50" charset="-128"/>
                      </a:rPr>
                      <a:t>    </a:t>
                    </a:r>
                    <a:r>
                      <a:rPr kumimoji="0" lang="ja-JP" altLang="en-US" sz="900" b="0" i="0" u="none" strike="noStrike" kern="0" cap="none" spc="0" normalizeH="0" baseline="0" noProof="0" dirty="0">
                        <a:ln>
                          <a:noFill/>
                        </a:ln>
                        <a:effectLst/>
                        <a:uLnTx/>
                        <a:uFillTx/>
                        <a:latin typeface="HG丸ｺﾞｼｯｸM-PRO" panose="020F0600000000000000" pitchFamily="50" charset="-128"/>
                        <a:ea typeface="HG丸ｺﾞｼｯｸM-PRO" panose="020F0600000000000000" pitchFamily="50" charset="-128"/>
                      </a:rPr>
                      <a:t>変更した理由とは？</a:t>
                    </a:r>
                  </a:p>
                  <a:p>
                    <a:pPr lvl="0" defTabSz="914400">
                      <a:defRPr/>
                    </a:pPr>
                    <a:r>
                      <a:rPr kumimoji="0" lang="ja-JP" altLang="en-US" sz="900" b="0" i="0" u="none" strike="noStrike" kern="0" cap="none" spc="0" normalizeH="0" baseline="0" noProof="0" dirty="0">
                        <a:ln>
                          <a:noFill/>
                        </a:ln>
                        <a:effectLst/>
                        <a:uLnTx/>
                        <a:uFillTx/>
                        <a:latin typeface="HG丸ｺﾞｼｯｸM-PRO" panose="020F0600000000000000" pitchFamily="50" charset="-128"/>
                        <a:ea typeface="HG丸ｺﾞｼｯｸM-PRO" panose="020F0600000000000000" pitchFamily="50" charset="-128"/>
                      </a:rPr>
                      <a:t>● </a:t>
                    </a:r>
                    <a:r>
                      <a:rPr kumimoji="0" lang="en-US" altLang="ja-JP" sz="900" b="0" i="0" u="none" strike="noStrike" kern="0" cap="none" spc="0" normalizeH="0" baseline="0" noProof="0" dirty="0">
                        <a:ln>
                          <a:noFill/>
                        </a:ln>
                        <a:effectLst/>
                        <a:uLnTx/>
                        <a:uFillTx/>
                        <a:latin typeface="HG丸ｺﾞｼｯｸM-PRO" panose="020F0600000000000000" pitchFamily="50" charset="-128"/>
                        <a:ea typeface="HG丸ｺﾞｼｯｸM-PRO" panose="020F0600000000000000" pitchFamily="50" charset="-128"/>
                      </a:rPr>
                      <a:t>LINE</a:t>
                    </a:r>
                    <a:r>
                      <a:rPr kumimoji="0" lang="ja-JP" altLang="en-US" sz="900" b="0" i="0" u="none" strike="noStrike" kern="0" cap="none" spc="0" normalizeH="0" baseline="0" noProof="0" dirty="0">
                        <a:ln>
                          <a:noFill/>
                        </a:ln>
                        <a:effectLst/>
                        <a:uLnTx/>
                        <a:uFillTx/>
                        <a:latin typeface="HG丸ｺﾞｼｯｸM-PRO" panose="020F0600000000000000" pitchFamily="50" charset="-128"/>
                        <a:ea typeface="HG丸ｺﾞｼｯｸM-PRO" panose="020F0600000000000000" pitchFamily="50" charset="-128"/>
                      </a:rPr>
                      <a:t>公式アカウントの新機能</a:t>
                    </a:r>
                    <a:r>
                      <a:rPr kumimoji="0" lang="ja-JP" altLang="en-US" sz="900" kern="0" dirty="0">
                        <a:latin typeface="HG丸ｺﾞｼｯｸM-PRO" panose="020F0600000000000000" pitchFamily="50" charset="-128"/>
                        <a:ea typeface="HG丸ｺﾞｼｯｸM-PRO" panose="020F0600000000000000" pitchFamily="50" charset="-128"/>
                      </a:rPr>
                      <a:t>、自動化の</a:t>
                    </a:r>
                    <a:endParaRPr kumimoji="0" lang="ja-JP" altLang="en-US" sz="900" b="0" i="0" u="none" strike="noStrike" kern="0" cap="none" spc="0" normalizeH="0" baseline="0" noProof="0" dirty="0">
                      <a:ln>
                        <a:noFill/>
                      </a:ln>
                      <a:effectLst/>
                      <a:uLnTx/>
                      <a:uFillTx/>
                      <a:latin typeface="HG丸ｺﾞｼｯｸM-PRO" panose="020F0600000000000000" pitchFamily="50" charset="-128"/>
                      <a:ea typeface="HG丸ｺﾞｼｯｸM-PRO" panose="020F0600000000000000" pitchFamily="50" charset="-128"/>
                    </a:endParaRPr>
                  </a:p>
                  <a:p>
                    <a:pPr lvl="0" defTabSz="914400">
                      <a:defRPr/>
                    </a:pPr>
                    <a:r>
                      <a:rPr kumimoji="0" lang="ja-JP" altLang="en-US" sz="900" b="0" i="0" u="none" strike="noStrike" kern="0" cap="none" spc="0" normalizeH="0" baseline="0" noProof="0" dirty="0">
                        <a:ln>
                          <a:noFill/>
                        </a:ln>
                        <a:effectLst/>
                        <a:uLnTx/>
                        <a:uFillTx/>
                        <a:latin typeface="HG丸ｺﾞｼｯｸM-PRO" panose="020F0600000000000000" pitchFamily="50" charset="-128"/>
                        <a:ea typeface="HG丸ｺﾞｼｯｸM-PRO" panose="020F0600000000000000" pitchFamily="50" charset="-128"/>
                      </a:rPr>
                      <a:t>　 実例をご紹介</a:t>
                    </a:r>
                  </a:p>
                  <a:p>
                    <a:pPr lvl="0" defTabSz="914400">
                      <a:defRPr/>
                    </a:pPr>
                    <a:r>
                      <a:rPr kumimoji="0" lang="ja-JP" altLang="en-US" sz="900" b="0" i="0" u="none" strike="noStrike" kern="0" cap="none" spc="0" normalizeH="0" baseline="0" noProof="0" dirty="0">
                        <a:ln>
                          <a:noFill/>
                        </a:ln>
                        <a:effectLst/>
                        <a:uLnTx/>
                        <a:uFillTx/>
                        <a:latin typeface="HG丸ｺﾞｼｯｸM-PRO" panose="020F0600000000000000" pitchFamily="50" charset="-128"/>
                        <a:ea typeface="HG丸ｺﾞｼｯｸM-PRO" panose="020F0600000000000000" pitchFamily="50" charset="-128"/>
                      </a:rPr>
                      <a:t>● </a:t>
                    </a:r>
                    <a:r>
                      <a:rPr kumimoji="0" lang="en-US" altLang="ja-JP" sz="900" b="0" i="0" u="none" strike="noStrike" kern="0" cap="none" spc="0" normalizeH="0" baseline="0" noProof="0" dirty="0">
                        <a:ln>
                          <a:noFill/>
                        </a:ln>
                        <a:effectLst/>
                        <a:uLnTx/>
                        <a:uFillTx/>
                        <a:latin typeface="HG丸ｺﾞｼｯｸM-PRO" panose="020F0600000000000000" pitchFamily="50" charset="-128"/>
                        <a:ea typeface="HG丸ｺﾞｼｯｸM-PRO" panose="020F0600000000000000" pitchFamily="50" charset="-128"/>
                      </a:rPr>
                      <a:t>LINE</a:t>
                    </a:r>
                    <a:r>
                      <a:rPr kumimoji="0" lang="ja-JP" altLang="en-US" sz="900" b="0" i="0" u="none" strike="noStrike" kern="0" cap="none" spc="0" normalizeH="0" baseline="0" noProof="0" dirty="0">
                        <a:ln>
                          <a:noFill/>
                        </a:ln>
                        <a:effectLst/>
                        <a:uLnTx/>
                        <a:uFillTx/>
                        <a:latin typeface="HG丸ｺﾞｼｯｸM-PRO" panose="020F0600000000000000" pitchFamily="50" charset="-128"/>
                        <a:ea typeface="HG丸ｺﾞｼｯｸM-PRO" panose="020F0600000000000000" pitchFamily="50" charset="-128"/>
                      </a:rPr>
                      <a:t>公式アカウント自動化の</a:t>
                    </a:r>
                    <a:endParaRPr kumimoji="0" lang="en-US" altLang="ja-JP" sz="900" kern="0" dirty="0">
                      <a:latin typeface="HG丸ｺﾞｼｯｸM-PRO" panose="020F0600000000000000" pitchFamily="50" charset="-128"/>
                      <a:ea typeface="HG丸ｺﾞｼｯｸM-PRO" panose="020F0600000000000000" pitchFamily="50" charset="-128"/>
                    </a:endParaRPr>
                  </a:p>
                  <a:p>
                    <a:pPr lvl="0" defTabSz="914400">
                      <a:defRPr/>
                    </a:pPr>
                    <a:r>
                      <a:rPr kumimoji="0" lang="en-US" altLang="ja-JP" sz="900" b="0" i="0" u="none" strike="noStrike" kern="0" cap="none" spc="0" normalizeH="0" baseline="0" noProof="0" dirty="0">
                        <a:ln>
                          <a:noFill/>
                        </a:ln>
                        <a:effectLst/>
                        <a:uLnTx/>
                        <a:uFillTx/>
                        <a:latin typeface="HG丸ｺﾞｼｯｸM-PRO" panose="020F0600000000000000" pitchFamily="50" charset="-128"/>
                        <a:ea typeface="HG丸ｺﾞｼｯｸM-PRO" panose="020F0600000000000000" pitchFamily="50" charset="-128"/>
                      </a:rPr>
                      <a:t>    </a:t>
                    </a:r>
                    <a:r>
                      <a:rPr kumimoji="0" lang="ja-JP" altLang="en-US" sz="900" b="0" i="0" u="none" strike="noStrike" kern="0" cap="none" spc="0" normalizeH="0" baseline="0" noProof="0" dirty="0">
                        <a:ln>
                          <a:noFill/>
                        </a:ln>
                        <a:effectLst/>
                        <a:uLnTx/>
                        <a:uFillTx/>
                        <a:latin typeface="HG丸ｺﾞｼｯｸM-PRO" panose="020F0600000000000000" pitchFamily="50" charset="-128"/>
                        <a:ea typeface="HG丸ｺﾞｼｯｸM-PRO" panose="020F0600000000000000" pitchFamily="50" charset="-128"/>
                      </a:rPr>
                      <a:t>設定方法</a:t>
                    </a:r>
                    <a:endParaRPr kumimoji="0" lang="en-US" altLang="ja-JP" sz="900" kern="0" dirty="0">
                      <a:latin typeface="HG丸ｺﾞｼｯｸM-PRO" panose="020F0600000000000000" pitchFamily="50" charset="-128"/>
                      <a:ea typeface="HG丸ｺﾞｼｯｸM-PRO" panose="020F0600000000000000" pitchFamily="50" charset="-128"/>
                    </a:endParaRPr>
                  </a:p>
                </p:txBody>
              </p:sp>
            </p:grpSp>
            <p:sp>
              <p:nvSpPr>
                <p:cNvPr id="232" name="正方形/長方形 231">
                  <a:extLst>
                    <a:ext uri="{FF2B5EF4-FFF2-40B4-BE49-F238E27FC236}">
                      <a16:creationId xmlns:a16="http://schemas.microsoft.com/office/drawing/2014/main" id="{3177D61E-0FBD-D241-A092-6BEC5B236A3F}"/>
                    </a:ext>
                  </a:extLst>
                </p:cNvPr>
                <p:cNvSpPr/>
                <p:nvPr/>
              </p:nvSpPr>
              <p:spPr>
                <a:xfrm rot="16200000">
                  <a:off x="7553257" y="3252658"/>
                  <a:ext cx="194400" cy="2959200"/>
                </a:xfrm>
                <a:prstGeom prst="rect">
                  <a:avLst/>
                </a:prstGeom>
                <a:solidFill>
                  <a:srgbClr val="75DBFF"/>
                </a:solidFill>
                <a:ln w="12700" cap="flat" cmpd="sng" algn="ctr">
                  <a:noFill/>
                  <a:prstDash val="solid"/>
                  <a:miter lim="800000"/>
                </a:ln>
                <a:effectLst/>
              </p:spPr>
              <p:txBody>
                <a:bodyPr vert="ea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30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SNS</a:t>
                  </a:r>
                  <a:r>
                    <a:rPr kumimoji="0" lang="ja-JP" altLang="en-US" sz="1000" b="1" i="0" u="none" strike="noStrike" kern="0" cap="none" spc="30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集客</a:t>
                  </a:r>
                </a:p>
              </p:txBody>
            </p:sp>
          </p:grpSp>
          <p:grpSp>
            <p:nvGrpSpPr>
              <p:cNvPr id="228" name="グループ化 227">
                <a:extLst>
                  <a:ext uri="{FF2B5EF4-FFF2-40B4-BE49-F238E27FC236}">
                    <a16:creationId xmlns:a16="http://schemas.microsoft.com/office/drawing/2014/main" id="{9C46242A-0C71-0762-B360-F91EB47A13CE}"/>
                  </a:ext>
                </a:extLst>
              </p:cNvPr>
              <p:cNvGrpSpPr/>
              <p:nvPr/>
            </p:nvGrpSpPr>
            <p:grpSpPr>
              <a:xfrm>
                <a:off x="9081899" y="1667992"/>
                <a:ext cx="578951" cy="1106724"/>
                <a:chOff x="269982" y="10817748"/>
                <a:chExt cx="578951" cy="1106724"/>
              </a:xfrm>
            </p:grpSpPr>
            <p:sp>
              <p:nvSpPr>
                <p:cNvPr id="229" name="角丸四角形 92">
                  <a:extLst>
                    <a:ext uri="{FF2B5EF4-FFF2-40B4-BE49-F238E27FC236}">
                      <a16:creationId xmlns:a16="http://schemas.microsoft.com/office/drawing/2014/main" id="{4FFA98FF-C6D0-E8AF-7F59-FB5424B45BDC}"/>
                    </a:ext>
                  </a:extLst>
                </p:cNvPr>
                <p:cNvSpPr/>
                <p:nvPr/>
              </p:nvSpPr>
              <p:spPr>
                <a:xfrm>
                  <a:off x="269982" y="11520380"/>
                  <a:ext cx="563624" cy="404092"/>
                </a:xfrm>
                <a:prstGeom prst="roundRect">
                  <a:avLst>
                    <a:gd name="adj" fmla="val 0"/>
                  </a:avLst>
                </a:prstGeom>
                <a:noFill/>
                <a:ln w="12700" cap="flat" cmpd="sng" algn="ctr">
                  <a:noFill/>
                  <a:prstDash val="solid"/>
                  <a:miter lim="800000"/>
                </a:ln>
                <a:effectLst/>
              </p:spPr>
              <p:txBody>
                <a:bodyPr wrap="non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w="0"/>
                      <a:solidFill>
                        <a:prstClr val="black"/>
                      </a:solidFill>
                      <a:effectLst/>
                      <a:uLnTx/>
                      <a:uFillTx/>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講師・相談員</a:t>
                  </a:r>
                  <a:endParaRPr kumimoji="0" lang="en-US" altLang="ja-JP" sz="800" b="0" i="0" u="none" strike="noStrike" kern="0" cap="none" spc="0" normalizeH="0" baseline="0" noProof="0" dirty="0">
                    <a:ln w="0"/>
                    <a:solidFill>
                      <a:prstClr val="black"/>
                    </a:solidFill>
                    <a:effectLst/>
                    <a:uLnTx/>
                    <a:uFillTx/>
                    <a:latin typeface="HG丸ｺﾞｼｯｸM-PRO" panose="020F0600000000000000" pitchFamily="50" charset="-128"/>
                    <a:ea typeface="HG丸ｺﾞｼｯｸM-PRO" panose="020F0600000000000000" pitchFamily="50" charset="-128"/>
                    <a:cs typeface="A-OTF 見出ゴMB31 Pro MB31" panose="020B0600000000000000" pitchFamily="34" charset="-128"/>
                  </a:endParaRPr>
                </a:p>
                <a:p>
                  <a:pPr lvl="0" defTabSz="914400">
                    <a:defRPr/>
                  </a:pPr>
                  <a:r>
                    <a:rPr kumimoji="0" lang="ja-JP" altLang="en-US" sz="1050" b="1" i="0" u="none" strike="noStrike" kern="0" cap="none" spc="0" normalizeH="0" baseline="0" noProof="0" dirty="0">
                      <a:ln w="0"/>
                      <a:solidFill>
                        <a:prstClr val="black"/>
                      </a:solidFill>
                      <a:effectLst/>
                      <a:uLnTx/>
                      <a:uFillTx/>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小屋 真伍</a:t>
                  </a:r>
                  <a:r>
                    <a:rPr lang="ja-JP" altLang="en-US" sz="800" b="1" dirty="0">
                      <a:ln w="0"/>
                      <a:solidFill>
                        <a:srgbClr val="2F5597"/>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a:t>
                  </a:r>
                  <a:r>
                    <a:rPr lang="en-US" altLang="ja-JP" sz="800" b="1" dirty="0">
                      <a:ln w="0"/>
                      <a:solidFill>
                        <a:srgbClr val="2F5597"/>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IT</a:t>
                  </a:r>
                  <a:r>
                    <a:rPr lang="ja-JP" altLang="en-US" sz="800" b="1" dirty="0">
                      <a:ln w="0"/>
                      <a:solidFill>
                        <a:srgbClr val="2F5597"/>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集客）</a:t>
                  </a:r>
                  <a:endParaRPr lang="en-US" altLang="ja-JP" sz="800" b="1" dirty="0">
                    <a:ln w="0"/>
                    <a:solidFill>
                      <a:srgbClr val="2F5597"/>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endParaRPr>
                </a:p>
              </p:txBody>
            </p:sp>
            <p:pic>
              <p:nvPicPr>
                <p:cNvPr id="230" name="図 229">
                  <a:extLst>
                    <a:ext uri="{FF2B5EF4-FFF2-40B4-BE49-F238E27FC236}">
                      <a16:creationId xmlns:a16="http://schemas.microsoft.com/office/drawing/2014/main" id="{106ECD8D-384E-C681-C3DD-19AECC9E0300}"/>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17606" y="10817748"/>
                  <a:ext cx="531327" cy="741094"/>
                </a:xfrm>
                <a:prstGeom prst="rect">
                  <a:avLst/>
                </a:prstGeom>
              </p:spPr>
            </p:pic>
          </p:grpSp>
        </p:grpSp>
        <p:grpSp>
          <p:nvGrpSpPr>
            <p:cNvPr id="224" name="グループ化 223">
              <a:extLst>
                <a:ext uri="{FF2B5EF4-FFF2-40B4-BE49-F238E27FC236}">
                  <a16:creationId xmlns:a16="http://schemas.microsoft.com/office/drawing/2014/main" id="{AAA2855C-CCE0-B3CB-F94D-D396667DDB79}"/>
                </a:ext>
              </a:extLst>
            </p:cNvPr>
            <p:cNvGrpSpPr/>
            <p:nvPr/>
          </p:nvGrpSpPr>
          <p:grpSpPr>
            <a:xfrm>
              <a:off x="8580576" y="2357634"/>
              <a:ext cx="521154" cy="413425"/>
              <a:chOff x="10985182" y="2330752"/>
              <a:chExt cx="521154" cy="413425"/>
            </a:xfrm>
          </p:grpSpPr>
          <p:sp>
            <p:nvSpPr>
              <p:cNvPr id="225" name="角丸四角形 98">
                <a:extLst>
                  <a:ext uri="{FF2B5EF4-FFF2-40B4-BE49-F238E27FC236}">
                    <a16:creationId xmlns:a16="http://schemas.microsoft.com/office/drawing/2014/main" id="{9B110CEF-16DA-2827-CDF7-E238EB5F546B}"/>
                  </a:ext>
                </a:extLst>
              </p:cNvPr>
              <p:cNvSpPr/>
              <p:nvPr/>
            </p:nvSpPr>
            <p:spPr>
              <a:xfrm>
                <a:off x="11108538" y="2411525"/>
                <a:ext cx="280809" cy="261811"/>
              </a:xfrm>
              <a:prstGeom prst="roundRect">
                <a:avLst/>
              </a:prstGeom>
              <a:solidFill>
                <a:srgbClr val="FFFF99"/>
              </a:solidFill>
              <a:ln>
                <a:solidFill>
                  <a:srgbClr val="CC99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700" dirty="0">
                  <a:solidFill>
                    <a:schemeClr val="accent1">
                      <a:lumMod val="60000"/>
                      <a:lumOff val="40000"/>
                    </a:schemeClr>
                  </a:solidFill>
                  <a:latin typeface="07ロゴたいぷゴシック7" panose="02000600000000000000" pitchFamily="50" charset="-128"/>
                  <a:ea typeface="07ロゴたいぷゴシック7" panose="02000600000000000000" pitchFamily="50" charset="-128"/>
                </a:endParaRPr>
              </a:p>
            </p:txBody>
          </p:sp>
          <p:sp>
            <p:nvSpPr>
              <p:cNvPr id="226" name="角丸四角形 99">
                <a:extLst>
                  <a:ext uri="{FF2B5EF4-FFF2-40B4-BE49-F238E27FC236}">
                    <a16:creationId xmlns:a16="http://schemas.microsoft.com/office/drawing/2014/main" id="{9531892B-AEF2-1828-9104-95ED044665B5}"/>
                  </a:ext>
                </a:extLst>
              </p:cNvPr>
              <p:cNvSpPr/>
              <p:nvPr/>
            </p:nvSpPr>
            <p:spPr>
              <a:xfrm>
                <a:off x="10985182" y="2330752"/>
                <a:ext cx="521154" cy="413425"/>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a:latin typeface="07ロゴたいぷゴシック7" panose="02000600000000000000" pitchFamily="50" charset="-128"/>
                    <a:ea typeface="07ロゴたいぷゴシック7" panose="02000600000000000000" pitchFamily="50" charset="-128"/>
                  </a:rPr>
                  <a:t>受講制限</a:t>
                </a:r>
                <a:endParaRPr kumimoji="1" lang="ja-JP" altLang="en-US" sz="800" dirty="0">
                  <a:latin typeface="07ロゴたいぷゴシック7" panose="02000600000000000000" pitchFamily="50" charset="-128"/>
                  <a:ea typeface="07ロゴたいぷゴシック7" panose="02000600000000000000" pitchFamily="50" charset="-128"/>
                </a:endParaRPr>
              </a:p>
            </p:txBody>
          </p:sp>
        </p:grpSp>
      </p:grpSp>
      <p:grpSp>
        <p:nvGrpSpPr>
          <p:cNvPr id="235" name="グループ化 234">
            <a:extLst>
              <a:ext uri="{FF2B5EF4-FFF2-40B4-BE49-F238E27FC236}">
                <a16:creationId xmlns:a16="http://schemas.microsoft.com/office/drawing/2014/main" id="{BADB70DA-901F-50B1-D66A-3EF20D4FF3C9}"/>
              </a:ext>
            </a:extLst>
          </p:cNvPr>
          <p:cNvGrpSpPr/>
          <p:nvPr/>
        </p:nvGrpSpPr>
        <p:grpSpPr>
          <a:xfrm>
            <a:off x="12023941" y="4688203"/>
            <a:ext cx="3078498" cy="1974114"/>
            <a:chOff x="3108670" y="6598789"/>
            <a:chExt cx="3078498" cy="1974114"/>
          </a:xfrm>
        </p:grpSpPr>
        <p:grpSp>
          <p:nvGrpSpPr>
            <p:cNvPr id="236" name="グループ化 235">
              <a:extLst>
                <a:ext uri="{FF2B5EF4-FFF2-40B4-BE49-F238E27FC236}">
                  <a16:creationId xmlns:a16="http://schemas.microsoft.com/office/drawing/2014/main" id="{3B2DE9F1-4646-6D43-16C5-727F11FCB4AA}"/>
                </a:ext>
              </a:extLst>
            </p:cNvPr>
            <p:cNvGrpSpPr/>
            <p:nvPr/>
          </p:nvGrpSpPr>
          <p:grpSpPr>
            <a:xfrm>
              <a:off x="3108670" y="6598789"/>
              <a:ext cx="3078498" cy="1974114"/>
              <a:chOff x="6074846" y="817834"/>
              <a:chExt cx="3078498" cy="1974114"/>
            </a:xfrm>
          </p:grpSpPr>
          <p:grpSp>
            <p:nvGrpSpPr>
              <p:cNvPr id="238" name="グループ化 237">
                <a:extLst>
                  <a:ext uri="{FF2B5EF4-FFF2-40B4-BE49-F238E27FC236}">
                    <a16:creationId xmlns:a16="http://schemas.microsoft.com/office/drawing/2014/main" id="{E3550A36-D121-6197-E3C5-0FC489151EC9}"/>
                  </a:ext>
                </a:extLst>
              </p:cNvPr>
              <p:cNvGrpSpPr/>
              <p:nvPr/>
            </p:nvGrpSpPr>
            <p:grpSpPr>
              <a:xfrm>
                <a:off x="8570864" y="2378523"/>
                <a:ext cx="521154" cy="413425"/>
                <a:chOff x="11239343" y="2298613"/>
                <a:chExt cx="521154" cy="413425"/>
              </a:xfrm>
            </p:grpSpPr>
            <p:sp>
              <p:nvSpPr>
                <p:cNvPr id="246" name="角丸四角形 81">
                  <a:extLst>
                    <a:ext uri="{FF2B5EF4-FFF2-40B4-BE49-F238E27FC236}">
                      <a16:creationId xmlns:a16="http://schemas.microsoft.com/office/drawing/2014/main" id="{91A3BEB3-9E65-B3C8-5DE9-36A48A58D9A8}"/>
                    </a:ext>
                  </a:extLst>
                </p:cNvPr>
                <p:cNvSpPr/>
                <p:nvPr/>
              </p:nvSpPr>
              <p:spPr>
                <a:xfrm>
                  <a:off x="11362699" y="2379386"/>
                  <a:ext cx="280809" cy="261811"/>
                </a:xfrm>
                <a:prstGeom prst="roundRect">
                  <a:avLst/>
                </a:prstGeom>
                <a:solidFill>
                  <a:srgbClr val="FFFF99"/>
                </a:solidFill>
                <a:ln>
                  <a:solidFill>
                    <a:srgbClr val="CC99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700" dirty="0">
                    <a:solidFill>
                      <a:schemeClr val="accent1">
                        <a:lumMod val="60000"/>
                        <a:lumOff val="40000"/>
                      </a:schemeClr>
                    </a:solidFill>
                    <a:latin typeface="07ロゴたいぷゴシック7" panose="02000600000000000000" pitchFamily="50" charset="-128"/>
                    <a:ea typeface="07ロゴたいぷゴシック7" panose="02000600000000000000" pitchFamily="50" charset="-128"/>
                  </a:endParaRPr>
                </a:p>
              </p:txBody>
            </p:sp>
            <p:sp>
              <p:nvSpPr>
                <p:cNvPr id="247" name="角丸四角形 82">
                  <a:extLst>
                    <a:ext uri="{FF2B5EF4-FFF2-40B4-BE49-F238E27FC236}">
                      <a16:creationId xmlns:a16="http://schemas.microsoft.com/office/drawing/2014/main" id="{BB0533A2-C694-B2A9-CBAC-14DF4B6E3B06}"/>
                    </a:ext>
                  </a:extLst>
                </p:cNvPr>
                <p:cNvSpPr/>
                <p:nvPr/>
              </p:nvSpPr>
              <p:spPr>
                <a:xfrm>
                  <a:off x="11239343" y="2298613"/>
                  <a:ext cx="521154" cy="413425"/>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a:latin typeface="07ロゴたいぷゴシック7" panose="02000600000000000000" pitchFamily="50" charset="-128"/>
                      <a:ea typeface="07ロゴたいぷゴシック7" panose="02000600000000000000" pitchFamily="50" charset="-128"/>
                    </a:rPr>
                    <a:t>受講制限</a:t>
                  </a:r>
                  <a:endParaRPr kumimoji="1" lang="ja-JP" altLang="en-US" sz="800" dirty="0">
                    <a:latin typeface="07ロゴたいぷゴシック7" panose="02000600000000000000" pitchFamily="50" charset="-128"/>
                    <a:ea typeface="07ロゴたいぷゴシック7" panose="02000600000000000000" pitchFamily="50" charset="-128"/>
                  </a:endParaRPr>
                </a:p>
              </p:txBody>
            </p:sp>
          </p:grpSp>
          <p:grpSp>
            <p:nvGrpSpPr>
              <p:cNvPr id="239" name="グループ化 238">
                <a:extLst>
                  <a:ext uri="{FF2B5EF4-FFF2-40B4-BE49-F238E27FC236}">
                    <a16:creationId xmlns:a16="http://schemas.microsoft.com/office/drawing/2014/main" id="{036EC183-36C4-0F83-3EB8-75F1BABC5C37}"/>
                  </a:ext>
                </a:extLst>
              </p:cNvPr>
              <p:cNvGrpSpPr/>
              <p:nvPr/>
            </p:nvGrpSpPr>
            <p:grpSpPr>
              <a:xfrm>
                <a:off x="6074846" y="817834"/>
                <a:ext cx="3078498" cy="1906229"/>
                <a:chOff x="2778075" y="2104439"/>
                <a:chExt cx="3078498" cy="1906229"/>
              </a:xfrm>
            </p:grpSpPr>
            <p:grpSp>
              <p:nvGrpSpPr>
                <p:cNvPr id="240" name="グループ化 239">
                  <a:extLst>
                    <a:ext uri="{FF2B5EF4-FFF2-40B4-BE49-F238E27FC236}">
                      <a16:creationId xmlns:a16="http://schemas.microsoft.com/office/drawing/2014/main" id="{DF31867A-8A7F-C70A-DA42-143B8580F188}"/>
                    </a:ext>
                  </a:extLst>
                </p:cNvPr>
                <p:cNvGrpSpPr/>
                <p:nvPr/>
              </p:nvGrpSpPr>
              <p:grpSpPr>
                <a:xfrm>
                  <a:off x="2822047" y="2242431"/>
                  <a:ext cx="3034526" cy="1768237"/>
                  <a:chOff x="2822047" y="2167420"/>
                  <a:chExt cx="3034526" cy="1768237"/>
                </a:xfrm>
              </p:grpSpPr>
              <p:grpSp>
                <p:nvGrpSpPr>
                  <p:cNvPr id="242" name="グループ化 241">
                    <a:extLst>
                      <a:ext uri="{FF2B5EF4-FFF2-40B4-BE49-F238E27FC236}">
                        <a16:creationId xmlns:a16="http://schemas.microsoft.com/office/drawing/2014/main" id="{44344E40-C9D2-AA8C-067D-9E1E35EA3923}"/>
                      </a:ext>
                    </a:extLst>
                  </p:cNvPr>
                  <p:cNvGrpSpPr/>
                  <p:nvPr/>
                </p:nvGrpSpPr>
                <p:grpSpPr>
                  <a:xfrm>
                    <a:off x="2822047" y="2167420"/>
                    <a:ext cx="2975926" cy="1768237"/>
                    <a:chOff x="-423447" y="5909377"/>
                    <a:chExt cx="2975926" cy="1768237"/>
                  </a:xfrm>
                </p:grpSpPr>
                <p:sp>
                  <p:nvSpPr>
                    <p:cNvPr id="244" name="テキスト ボックス 243">
                      <a:extLst>
                        <a:ext uri="{FF2B5EF4-FFF2-40B4-BE49-F238E27FC236}">
                          <a16:creationId xmlns:a16="http://schemas.microsoft.com/office/drawing/2014/main" id="{57A0286C-5B67-1D43-D8DC-4952145FFE0B}"/>
                        </a:ext>
                      </a:extLst>
                    </p:cNvPr>
                    <p:cNvSpPr txBox="1"/>
                    <p:nvPr/>
                  </p:nvSpPr>
                  <p:spPr>
                    <a:xfrm>
                      <a:off x="-10485" y="5909377"/>
                      <a:ext cx="2562964" cy="646331"/>
                    </a:xfrm>
                    <a:prstGeom prst="rect">
                      <a:avLst/>
                    </a:prstGeom>
                    <a:noFill/>
                  </p:spPr>
                  <p:txBody>
                    <a:bodyPr wrap="square" rtlCol="0">
                      <a:spAutoFit/>
                    </a:bodyPr>
                    <a:lstStyle/>
                    <a:p>
                      <a:pPr defTabSz="914400">
                        <a:defRPr/>
                      </a:pPr>
                      <a:r>
                        <a:rPr kumimoji="1" lang="ja-JP" altLang="en-US" sz="1800" b="1" kern="0" spc="-60" dirty="0">
                          <a:ln w="0"/>
                          <a:solidFill>
                            <a:srgbClr val="2F5597"/>
                          </a:solidFill>
                          <a:latin typeface="HG丸ｺﾞｼｯｸM-PRO" panose="020F0600000000000000" pitchFamily="50" charset="-128"/>
                          <a:ea typeface="HG丸ｺﾞｼｯｸM-PRO" panose="020F0600000000000000" pitchFamily="50" charset="-128"/>
                        </a:rPr>
                        <a:t>集客成果の出る</a:t>
                      </a:r>
                      <a:endParaRPr kumimoji="1" lang="en-US" altLang="ja-JP" sz="1800" b="1" kern="0" spc="-60" dirty="0">
                        <a:ln w="0"/>
                        <a:solidFill>
                          <a:srgbClr val="2F5597"/>
                        </a:solidFill>
                        <a:latin typeface="HG丸ｺﾞｼｯｸM-PRO" panose="020F0600000000000000" pitchFamily="50" charset="-128"/>
                        <a:ea typeface="HG丸ｺﾞｼｯｸM-PRO" panose="020F0600000000000000" pitchFamily="50" charset="-128"/>
                      </a:endParaRPr>
                    </a:p>
                    <a:p>
                      <a:pPr defTabSz="914400">
                        <a:defRPr/>
                      </a:pPr>
                      <a:r>
                        <a:rPr kumimoji="1" lang="ja-JP" altLang="en-US" sz="1800" b="1" kern="0" spc="-60" dirty="0">
                          <a:ln w="0"/>
                          <a:solidFill>
                            <a:srgbClr val="2F5597"/>
                          </a:solidFill>
                          <a:latin typeface="HG丸ｺﾞｼｯｸM-PRO" panose="020F0600000000000000" pitchFamily="50" charset="-128"/>
                          <a:ea typeface="HG丸ｺﾞｼｯｸM-PRO" panose="020F0600000000000000" pitchFamily="50" charset="-128"/>
                        </a:rPr>
                        <a:t>ホームページ活用</a:t>
                      </a:r>
                      <a:r>
                        <a:rPr kumimoji="1" lang="ja-JP" altLang="en-US" sz="1200" kern="0" spc="-60" dirty="0">
                          <a:ln w="0"/>
                          <a:solidFill>
                            <a:prstClr val="black"/>
                          </a:solidFill>
                          <a:latin typeface="HG丸ｺﾞｼｯｸM-PRO" panose="020F0600000000000000" pitchFamily="50" charset="-128"/>
                          <a:ea typeface="HG丸ｺﾞｼｯｸM-PRO" panose="020F0600000000000000" pitchFamily="50" charset="-128"/>
                        </a:rPr>
                        <a:t>セミナー</a:t>
                      </a:r>
                      <a:endParaRPr kumimoji="1" lang="en-US" altLang="ja-JP" sz="1200" kern="0" spc="-60" dirty="0">
                        <a:ln w="0"/>
                        <a:solidFill>
                          <a:prstClr val="black"/>
                        </a:solidFill>
                        <a:latin typeface="HG丸ｺﾞｼｯｸM-PRO" panose="020F0600000000000000" pitchFamily="50" charset="-128"/>
                        <a:ea typeface="HG丸ｺﾞｼｯｸM-PRO" panose="020F0600000000000000" pitchFamily="50" charset="-128"/>
                      </a:endParaRPr>
                    </a:p>
                  </p:txBody>
                </p:sp>
                <p:sp>
                  <p:nvSpPr>
                    <p:cNvPr id="245" name="角丸四角形 92">
                      <a:extLst>
                        <a:ext uri="{FF2B5EF4-FFF2-40B4-BE49-F238E27FC236}">
                          <a16:creationId xmlns:a16="http://schemas.microsoft.com/office/drawing/2014/main" id="{9E90DDC1-B3B7-C1AE-7893-04767DC18C98}"/>
                        </a:ext>
                      </a:extLst>
                    </p:cNvPr>
                    <p:cNvSpPr/>
                    <p:nvPr/>
                  </p:nvSpPr>
                  <p:spPr>
                    <a:xfrm>
                      <a:off x="-423447" y="7420907"/>
                      <a:ext cx="1129982" cy="256707"/>
                    </a:xfrm>
                    <a:prstGeom prst="roundRect">
                      <a:avLst>
                        <a:gd name="adj" fmla="val 0"/>
                      </a:avLst>
                    </a:prstGeom>
                    <a:noFill/>
                    <a:ln w="12700" cap="flat" cmpd="sng" algn="ctr">
                      <a:noFill/>
                      <a:prstDash val="solid"/>
                      <a:miter lim="800000"/>
                    </a:ln>
                    <a:effectLst/>
                  </p:spPr>
                  <p:txBody>
                    <a:bodyPr wrap="none" lIns="0" tIns="0" rIns="0" bIns="0" rtlCol="0" anchor="ctr">
                      <a:noAutofit/>
                    </a:bodyPr>
                    <a:lstStyle/>
                    <a:p>
                      <a:pPr defTabSz="620663">
                        <a:defRPr/>
                      </a:pPr>
                      <a:r>
                        <a:rPr kumimoji="1" lang="ja-JP" altLang="en-US" sz="800" kern="0" dirty="0">
                          <a:ln w="0"/>
                          <a:solidFill>
                            <a:prstClr val="black"/>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講師・相談員</a:t>
                      </a:r>
                      <a:endParaRPr kumimoji="1" lang="en-US" altLang="ja-JP" sz="800" kern="0" dirty="0">
                        <a:ln w="0"/>
                        <a:solidFill>
                          <a:prstClr val="black"/>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endParaRPr>
                    </a:p>
                    <a:p>
                      <a:pPr lvl="0" defTabSz="914400">
                        <a:defRPr/>
                      </a:pPr>
                      <a:r>
                        <a:rPr kumimoji="1" lang="ja-JP" altLang="en-US" sz="1050" b="1" kern="0" dirty="0">
                          <a:ln w="0"/>
                          <a:solidFill>
                            <a:prstClr val="black"/>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黒尾 勉</a:t>
                      </a:r>
                      <a:r>
                        <a:rPr kumimoji="0" lang="ja-JP" altLang="en-US" sz="800" b="1" dirty="0">
                          <a:ln w="0"/>
                          <a:solidFill>
                            <a:srgbClr val="2F5597"/>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a:t>
                      </a:r>
                      <a:r>
                        <a:rPr kumimoji="0" lang="en-US" altLang="ja-JP" sz="800" b="1" dirty="0">
                          <a:ln w="0"/>
                          <a:solidFill>
                            <a:srgbClr val="2F5597"/>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IT</a:t>
                      </a:r>
                      <a:r>
                        <a:rPr kumimoji="0" lang="ja-JP" altLang="en-US" sz="800" b="1" dirty="0">
                          <a:ln w="0"/>
                          <a:solidFill>
                            <a:srgbClr val="2F5597"/>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集客・デザイン）</a:t>
                      </a:r>
                      <a:endParaRPr kumimoji="0" lang="en-US" altLang="ja-JP" sz="800" b="1" dirty="0">
                        <a:ln w="0"/>
                        <a:solidFill>
                          <a:srgbClr val="2F5597"/>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endParaRPr>
                    </a:p>
                  </p:txBody>
                </p:sp>
              </p:grpSp>
              <p:sp>
                <p:nvSpPr>
                  <p:cNvPr id="243" name="正方形/長方形 242">
                    <a:extLst>
                      <a:ext uri="{FF2B5EF4-FFF2-40B4-BE49-F238E27FC236}">
                        <a16:creationId xmlns:a16="http://schemas.microsoft.com/office/drawing/2014/main" id="{A81367D7-EC8B-2B84-D1EA-BD7CADEE2E35}"/>
                      </a:ext>
                    </a:extLst>
                  </p:cNvPr>
                  <p:cNvSpPr/>
                  <p:nvPr/>
                </p:nvSpPr>
                <p:spPr>
                  <a:xfrm>
                    <a:off x="3425911" y="2776861"/>
                    <a:ext cx="2430662" cy="1064009"/>
                  </a:xfrm>
                  <a:prstGeom prst="rect">
                    <a:avLst/>
                  </a:prstGeom>
                </p:spPr>
                <p:txBody>
                  <a:bodyPr wrap="square">
                    <a:spAutoFit/>
                  </a:bodyPr>
                  <a:lstStyle/>
                  <a:p>
                    <a:pPr fontAlgn="base">
                      <a:lnSpc>
                        <a:spcPts val="1100"/>
                      </a:lnSpc>
                    </a:pPr>
                    <a:r>
                      <a:rPr lang="ja-JP" altLang="en-US" sz="900" dirty="0">
                        <a:latin typeface="HG丸ｺﾞｼｯｸM-PRO" panose="020F0600000000000000" pitchFamily="50" charset="-128"/>
                        <a:ea typeface="HG丸ｺﾞｼｯｸM-PRO" panose="020F0600000000000000" pitchFamily="50" charset="-128"/>
                      </a:rPr>
                      <a:t>● まずはインターネットの基本を知ろう！</a:t>
                    </a:r>
                    <a:endParaRPr lang="en-US" altLang="ja-JP" sz="900" dirty="0">
                      <a:latin typeface="HG丸ｺﾞｼｯｸM-PRO" panose="020F0600000000000000" pitchFamily="50" charset="-128"/>
                      <a:ea typeface="HG丸ｺﾞｼｯｸM-PRO" panose="020F0600000000000000" pitchFamily="50" charset="-128"/>
                    </a:endParaRPr>
                  </a:p>
                  <a:p>
                    <a:pPr fontAlgn="base">
                      <a:lnSpc>
                        <a:spcPts val="1100"/>
                      </a:lnSpc>
                    </a:pPr>
                    <a:r>
                      <a:rPr lang="ja-JP" altLang="en-US" sz="900" dirty="0">
                        <a:latin typeface="HG丸ｺﾞｼｯｸM-PRO" panose="020F0600000000000000" pitchFamily="50" charset="-128"/>
                        <a:ea typeface="HG丸ｺﾞｼｯｸM-PRO" panose="020F0600000000000000" pitchFamily="50" charset="-128"/>
                      </a:rPr>
                      <a:t>● ホームページの位置付けって？</a:t>
                    </a:r>
                    <a:endParaRPr lang="en-US" altLang="ja-JP" sz="900" dirty="0">
                      <a:latin typeface="HG丸ｺﾞｼｯｸM-PRO" panose="020F0600000000000000" pitchFamily="50" charset="-128"/>
                      <a:ea typeface="HG丸ｺﾞｼｯｸM-PRO" panose="020F0600000000000000" pitchFamily="50" charset="-128"/>
                    </a:endParaRPr>
                  </a:p>
                  <a:p>
                    <a:pPr fontAlgn="base">
                      <a:lnSpc>
                        <a:spcPts val="1100"/>
                      </a:lnSpc>
                    </a:pPr>
                    <a:r>
                      <a:rPr lang="en-US" altLang="ja-JP" sz="900" dirty="0">
                        <a:latin typeface="HG丸ｺﾞｼｯｸM-PRO" panose="020F0600000000000000" pitchFamily="50" charset="-128"/>
                        <a:ea typeface="HG丸ｺﾞｼｯｸM-PRO" panose="020F0600000000000000" pitchFamily="50" charset="-128"/>
                      </a:rPr>
                      <a:t>    </a:t>
                    </a:r>
                    <a:r>
                      <a:rPr lang="ja-JP" altLang="en-US" sz="900" dirty="0">
                        <a:latin typeface="HG丸ｺﾞｼｯｸM-PRO" panose="020F0600000000000000" pitchFamily="50" charset="-128"/>
                        <a:ea typeface="HG丸ｺﾞｼｯｸM-PRO" panose="020F0600000000000000" pitchFamily="50" charset="-128"/>
                      </a:rPr>
                      <a:t>本当に必要ない？</a:t>
                    </a:r>
                    <a:endParaRPr lang="en-US" altLang="ja-JP" sz="900" dirty="0">
                      <a:latin typeface="HG丸ｺﾞｼｯｸM-PRO" panose="020F0600000000000000" pitchFamily="50" charset="-128"/>
                      <a:ea typeface="HG丸ｺﾞｼｯｸM-PRO" panose="020F0600000000000000" pitchFamily="50" charset="-128"/>
                    </a:endParaRPr>
                  </a:p>
                  <a:p>
                    <a:pPr fontAlgn="base">
                      <a:lnSpc>
                        <a:spcPts val="1100"/>
                      </a:lnSpc>
                    </a:pPr>
                    <a:r>
                      <a:rPr lang="ja-JP" altLang="en-US" sz="900" dirty="0">
                        <a:latin typeface="HG丸ｺﾞｼｯｸM-PRO" panose="020F0600000000000000" pitchFamily="50" charset="-128"/>
                        <a:ea typeface="HG丸ｺﾞｼｯｸM-PRO" panose="020F0600000000000000" pitchFamily="50" charset="-128"/>
                      </a:rPr>
                      <a:t>● ブランディングとホームページの</a:t>
                    </a:r>
                    <a:endParaRPr lang="en-US" altLang="ja-JP" sz="900" dirty="0">
                      <a:latin typeface="HG丸ｺﾞｼｯｸM-PRO" panose="020F0600000000000000" pitchFamily="50" charset="-128"/>
                      <a:ea typeface="HG丸ｺﾞｼｯｸM-PRO" panose="020F0600000000000000" pitchFamily="50" charset="-128"/>
                    </a:endParaRPr>
                  </a:p>
                  <a:p>
                    <a:pPr fontAlgn="base">
                      <a:lnSpc>
                        <a:spcPts val="1100"/>
                      </a:lnSpc>
                    </a:pPr>
                    <a:r>
                      <a:rPr lang="en-US" altLang="ja-JP" sz="900" dirty="0">
                        <a:latin typeface="HG丸ｺﾞｼｯｸM-PRO" panose="020F0600000000000000" pitchFamily="50" charset="-128"/>
                        <a:ea typeface="HG丸ｺﾞｼｯｸM-PRO" panose="020F0600000000000000" pitchFamily="50" charset="-128"/>
                      </a:rPr>
                      <a:t>    </a:t>
                    </a:r>
                    <a:r>
                      <a:rPr lang="ja-JP" altLang="en-US" sz="900" dirty="0">
                        <a:latin typeface="HG丸ｺﾞｼｯｸM-PRO" panose="020F0600000000000000" pitchFamily="50" charset="-128"/>
                        <a:ea typeface="HG丸ｺﾞｼｯｸM-PRO" panose="020F0600000000000000" pitchFamily="50" charset="-128"/>
                      </a:rPr>
                      <a:t>関連性とは？</a:t>
                    </a:r>
                    <a:endParaRPr lang="en-US" altLang="ja-JP" sz="900" dirty="0">
                      <a:latin typeface="HG丸ｺﾞｼｯｸM-PRO" panose="020F0600000000000000" pitchFamily="50" charset="-128"/>
                      <a:ea typeface="HG丸ｺﾞｼｯｸM-PRO" panose="020F0600000000000000" pitchFamily="50" charset="-128"/>
                    </a:endParaRPr>
                  </a:p>
                  <a:p>
                    <a:pPr fontAlgn="base">
                      <a:lnSpc>
                        <a:spcPts val="1100"/>
                      </a:lnSpc>
                    </a:pPr>
                    <a:r>
                      <a:rPr lang="ja-JP" altLang="en-US" sz="900" dirty="0">
                        <a:latin typeface="HG丸ｺﾞｼｯｸM-PRO" panose="020F0600000000000000" pitchFamily="50" charset="-128"/>
                        <a:ea typeface="HG丸ｺﾞｼｯｸM-PRO" panose="020F0600000000000000" pitchFamily="50" charset="-128"/>
                      </a:rPr>
                      <a:t>● 検索エンジンとホームページの</a:t>
                    </a:r>
                    <a:endParaRPr lang="en-US" altLang="ja-JP" sz="900" dirty="0">
                      <a:latin typeface="HG丸ｺﾞｼｯｸM-PRO" panose="020F0600000000000000" pitchFamily="50" charset="-128"/>
                      <a:ea typeface="HG丸ｺﾞｼｯｸM-PRO" panose="020F0600000000000000" pitchFamily="50" charset="-128"/>
                    </a:endParaRPr>
                  </a:p>
                  <a:p>
                    <a:pPr fontAlgn="base">
                      <a:lnSpc>
                        <a:spcPts val="1100"/>
                      </a:lnSpc>
                    </a:pPr>
                    <a:r>
                      <a:rPr lang="en-US" altLang="ja-JP" sz="900" dirty="0">
                        <a:latin typeface="HG丸ｺﾞｼｯｸM-PRO" panose="020F0600000000000000" pitchFamily="50" charset="-128"/>
                        <a:ea typeface="HG丸ｺﾞｼｯｸM-PRO" panose="020F0600000000000000" pitchFamily="50" charset="-128"/>
                      </a:rPr>
                      <a:t>    </a:t>
                    </a:r>
                    <a:r>
                      <a:rPr lang="ja-JP" altLang="en-US" sz="900" dirty="0">
                        <a:latin typeface="HG丸ｺﾞｼｯｸM-PRO" panose="020F0600000000000000" pitchFamily="50" charset="-128"/>
                        <a:ea typeface="HG丸ｺﾞｼｯｸM-PRO" panose="020F0600000000000000" pitchFamily="50" charset="-128"/>
                      </a:rPr>
                      <a:t>関係って？</a:t>
                    </a:r>
                    <a:r>
                      <a:rPr lang="en-US" altLang="ja-JP" sz="800" dirty="0">
                        <a:latin typeface="HG丸ｺﾞｼｯｸM-PRO" panose="020F0600000000000000" pitchFamily="50" charset="-128"/>
                        <a:ea typeface="HG丸ｺﾞｼｯｸM-PRO" panose="020F0600000000000000" pitchFamily="50" charset="-128"/>
                      </a:rPr>
                      <a:t>…</a:t>
                    </a:r>
                    <a:r>
                      <a:rPr lang="ja-JP" altLang="en-US" sz="800" dirty="0">
                        <a:latin typeface="HG丸ｺﾞｼｯｸM-PRO" panose="020F0600000000000000" pitchFamily="50" charset="-128"/>
                        <a:ea typeface="HG丸ｺﾞｼｯｸM-PRO" panose="020F0600000000000000" pitchFamily="50" charset="-128"/>
                      </a:rPr>
                      <a:t>など</a:t>
                    </a:r>
                    <a:endParaRPr lang="ja-JP" altLang="en-US" sz="900" b="0" i="0" dirty="0">
                      <a:effectLst/>
                      <a:latin typeface="HG丸ｺﾞｼｯｸM-PRO" panose="020F0600000000000000" pitchFamily="50" charset="-128"/>
                      <a:ea typeface="HG丸ｺﾞｼｯｸM-PRO" panose="020F0600000000000000" pitchFamily="50" charset="-128"/>
                    </a:endParaRPr>
                  </a:p>
                </p:txBody>
              </p:sp>
            </p:grpSp>
            <p:sp>
              <p:nvSpPr>
                <p:cNvPr id="241" name="正方形/長方形 240">
                  <a:extLst>
                    <a:ext uri="{FF2B5EF4-FFF2-40B4-BE49-F238E27FC236}">
                      <a16:creationId xmlns:a16="http://schemas.microsoft.com/office/drawing/2014/main" id="{A2EE71C2-3621-56F2-5B03-0D36F780FE08}"/>
                    </a:ext>
                  </a:extLst>
                </p:cNvPr>
                <p:cNvSpPr/>
                <p:nvPr/>
              </p:nvSpPr>
              <p:spPr>
                <a:xfrm rot="16200000">
                  <a:off x="4160475" y="722039"/>
                  <a:ext cx="194400" cy="2959200"/>
                </a:xfrm>
                <a:prstGeom prst="rect">
                  <a:avLst/>
                </a:prstGeom>
                <a:solidFill>
                  <a:srgbClr val="BDD7EE"/>
                </a:solidFill>
                <a:ln w="12700" cap="flat" cmpd="sng" algn="ctr">
                  <a:noFill/>
                  <a:prstDash val="solid"/>
                  <a:miter lim="800000"/>
                </a:ln>
                <a:effectLst/>
              </p:spPr>
              <p:txBody>
                <a:bodyPr vert="eaVert" rtlCol="0" anchor="ctr"/>
                <a:lstStyle/>
                <a:p>
                  <a:pPr algn="ctr" defTabSz="620663">
                    <a:defRPr/>
                  </a:pPr>
                  <a:r>
                    <a:rPr kumimoji="1" lang="en-US" altLang="ja-JP" sz="1000" b="1" kern="0" spc="300" dirty="0">
                      <a:solidFill>
                        <a:prstClr val="black"/>
                      </a:solidFill>
                      <a:latin typeface="HG丸ｺﾞｼｯｸM-PRO" panose="020F0600000000000000" pitchFamily="50" charset="-128"/>
                      <a:ea typeface="HG丸ｺﾞｼｯｸM-PRO" panose="020F0600000000000000" pitchFamily="50" charset="-128"/>
                    </a:rPr>
                    <a:t>IT</a:t>
                  </a:r>
                  <a:r>
                    <a:rPr kumimoji="1" lang="ja-JP" altLang="en-US" sz="1000" b="1" kern="0" spc="300" dirty="0">
                      <a:solidFill>
                        <a:prstClr val="black"/>
                      </a:solidFill>
                      <a:latin typeface="HG丸ｺﾞｼｯｸM-PRO" panose="020F0600000000000000" pitchFamily="50" charset="-128"/>
                      <a:ea typeface="HG丸ｺﾞｼｯｸM-PRO" panose="020F0600000000000000" pitchFamily="50" charset="-128"/>
                    </a:rPr>
                    <a:t>集客</a:t>
                  </a:r>
                </a:p>
              </p:txBody>
            </p:sp>
          </p:grpSp>
        </p:grpSp>
        <p:pic>
          <p:nvPicPr>
            <p:cNvPr id="237" name="図 236">
              <a:extLst>
                <a:ext uri="{FF2B5EF4-FFF2-40B4-BE49-F238E27FC236}">
                  <a16:creationId xmlns:a16="http://schemas.microsoft.com/office/drawing/2014/main" id="{99488A02-3222-397A-B7C0-1600AACF8551}"/>
                </a:ext>
              </a:extLst>
            </p:cNvPr>
            <p:cNvPicPr>
              <a:picLocks noChangeAspect="1"/>
            </p:cNvPicPr>
            <p:nvPr/>
          </p:nvPicPr>
          <p:blipFill>
            <a:blip r:embed="rId24" cstate="print">
              <a:extLst>
                <a:ext uri="{28A0092B-C50C-407E-A947-70E740481C1C}">
                  <a14:useLocalDpi xmlns:a14="http://schemas.microsoft.com/office/drawing/2010/main" val="0"/>
                </a:ext>
              </a:extLst>
            </a:blip>
            <a:srcRect b="10775"/>
            <a:stretch/>
          </p:blipFill>
          <p:spPr>
            <a:xfrm>
              <a:off x="3178540" y="7538896"/>
              <a:ext cx="577966" cy="685074"/>
            </a:xfrm>
            <a:prstGeom prst="rect">
              <a:avLst/>
            </a:prstGeom>
          </p:spPr>
        </p:pic>
      </p:grpSp>
      <p:grpSp>
        <p:nvGrpSpPr>
          <p:cNvPr id="248" name="グループ化 247">
            <a:extLst>
              <a:ext uri="{FF2B5EF4-FFF2-40B4-BE49-F238E27FC236}">
                <a16:creationId xmlns:a16="http://schemas.microsoft.com/office/drawing/2014/main" id="{8A314BA2-F1DC-66C1-B239-7EA3452AD430}"/>
              </a:ext>
            </a:extLst>
          </p:cNvPr>
          <p:cNvGrpSpPr/>
          <p:nvPr/>
        </p:nvGrpSpPr>
        <p:grpSpPr>
          <a:xfrm>
            <a:off x="129191" y="6617200"/>
            <a:ext cx="3108506" cy="1986358"/>
            <a:chOff x="4206430" y="6426231"/>
            <a:chExt cx="3108506" cy="1986358"/>
          </a:xfrm>
        </p:grpSpPr>
        <p:grpSp>
          <p:nvGrpSpPr>
            <p:cNvPr id="249" name="グループ化 248">
              <a:extLst>
                <a:ext uri="{FF2B5EF4-FFF2-40B4-BE49-F238E27FC236}">
                  <a16:creationId xmlns:a16="http://schemas.microsoft.com/office/drawing/2014/main" id="{14816DA7-893E-ED2E-7631-1F952B3EA054}"/>
                </a:ext>
              </a:extLst>
            </p:cNvPr>
            <p:cNvGrpSpPr/>
            <p:nvPr/>
          </p:nvGrpSpPr>
          <p:grpSpPr>
            <a:xfrm>
              <a:off x="4206430" y="6426231"/>
              <a:ext cx="3108506" cy="1986358"/>
              <a:chOff x="3039366" y="2778985"/>
              <a:chExt cx="3108506" cy="1986358"/>
            </a:xfrm>
          </p:grpSpPr>
          <p:grpSp>
            <p:nvGrpSpPr>
              <p:cNvPr id="251" name="グループ化 250">
                <a:extLst>
                  <a:ext uri="{FF2B5EF4-FFF2-40B4-BE49-F238E27FC236}">
                    <a16:creationId xmlns:a16="http://schemas.microsoft.com/office/drawing/2014/main" id="{2E7D280A-6248-F96E-17A8-C42FC86F569D}"/>
                  </a:ext>
                </a:extLst>
              </p:cNvPr>
              <p:cNvGrpSpPr/>
              <p:nvPr/>
            </p:nvGrpSpPr>
            <p:grpSpPr>
              <a:xfrm>
                <a:off x="5556521" y="4351918"/>
                <a:ext cx="521154" cy="413425"/>
                <a:chOff x="10939622" y="2412529"/>
                <a:chExt cx="521154" cy="413425"/>
              </a:xfrm>
            </p:grpSpPr>
            <p:sp>
              <p:nvSpPr>
                <p:cNvPr id="259" name="角丸四角形 75">
                  <a:extLst>
                    <a:ext uri="{FF2B5EF4-FFF2-40B4-BE49-F238E27FC236}">
                      <a16:creationId xmlns:a16="http://schemas.microsoft.com/office/drawing/2014/main" id="{D53F89C6-EEFA-598F-6C0C-9F01AAA3CAAA}"/>
                    </a:ext>
                  </a:extLst>
                </p:cNvPr>
                <p:cNvSpPr/>
                <p:nvPr/>
              </p:nvSpPr>
              <p:spPr>
                <a:xfrm>
                  <a:off x="11072679" y="2483243"/>
                  <a:ext cx="280809" cy="261811"/>
                </a:xfrm>
                <a:prstGeom prst="roundRect">
                  <a:avLst/>
                </a:prstGeom>
                <a:solidFill>
                  <a:srgbClr val="FFCCCC"/>
                </a:solidFill>
                <a:ln>
                  <a:solidFill>
                    <a:srgbClr val="FF3399"/>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chemeClr val="accent1">
                        <a:lumMod val="60000"/>
                        <a:lumOff val="40000"/>
                      </a:schemeClr>
                    </a:solidFill>
                    <a:latin typeface="07ロゴたいぷゴシック7" panose="02000600000000000000" pitchFamily="50" charset="-128"/>
                    <a:ea typeface="07ロゴたいぷゴシック7" panose="02000600000000000000" pitchFamily="50" charset="-128"/>
                  </a:endParaRPr>
                </a:p>
              </p:txBody>
            </p:sp>
            <p:sp>
              <p:nvSpPr>
                <p:cNvPr id="260" name="角丸四角形 76">
                  <a:extLst>
                    <a:ext uri="{FF2B5EF4-FFF2-40B4-BE49-F238E27FC236}">
                      <a16:creationId xmlns:a16="http://schemas.microsoft.com/office/drawing/2014/main" id="{FFF5B6B8-05E8-A0E6-70EC-31058A6F2ADA}"/>
                    </a:ext>
                  </a:extLst>
                </p:cNvPr>
                <p:cNvSpPr/>
                <p:nvPr/>
              </p:nvSpPr>
              <p:spPr>
                <a:xfrm>
                  <a:off x="10939622" y="2412529"/>
                  <a:ext cx="521154" cy="413425"/>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750" spc="-110" dirty="0">
                      <a:latin typeface="07ロゴたいぷゴシック7" panose="02000600000000000000" pitchFamily="50" charset="-128"/>
                      <a:ea typeface="07ロゴたいぷゴシック7" panose="02000600000000000000" pitchFamily="50" charset="-128"/>
                    </a:rPr>
                    <a:t>持ち物</a:t>
                  </a:r>
                  <a:endParaRPr kumimoji="1" lang="ja-JP" altLang="en-US" sz="750" spc="-110" dirty="0">
                    <a:latin typeface="07ロゴたいぷゴシック7" panose="02000600000000000000" pitchFamily="50" charset="-128"/>
                    <a:ea typeface="07ロゴたいぷゴシック7" panose="02000600000000000000" pitchFamily="50" charset="-128"/>
                  </a:endParaRPr>
                </a:p>
              </p:txBody>
            </p:sp>
          </p:grpSp>
          <p:grpSp>
            <p:nvGrpSpPr>
              <p:cNvPr id="252" name="グループ化 251">
                <a:extLst>
                  <a:ext uri="{FF2B5EF4-FFF2-40B4-BE49-F238E27FC236}">
                    <a16:creationId xmlns:a16="http://schemas.microsoft.com/office/drawing/2014/main" id="{6DEE6845-86FB-CF27-1AF0-6EE4E6F15FC5}"/>
                  </a:ext>
                </a:extLst>
              </p:cNvPr>
              <p:cNvGrpSpPr/>
              <p:nvPr/>
            </p:nvGrpSpPr>
            <p:grpSpPr>
              <a:xfrm>
                <a:off x="3039366" y="2778985"/>
                <a:ext cx="3108506" cy="1903646"/>
                <a:chOff x="2777987" y="2070341"/>
                <a:chExt cx="3108506" cy="1903646"/>
              </a:xfrm>
            </p:grpSpPr>
            <p:grpSp>
              <p:nvGrpSpPr>
                <p:cNvPr id="253" name="グループ化 252">
                  <a:extLst>
                    <a:ext uri="{FF2B5EF4-FFF2-40B4-BE49-F238E27FC236}">
                      <a16:creationId xmlns:a16="http://schemas.microsoft.com/office/drawing/2014/main" id="{9C204EB2-CD32-1231-1737-6DA55255BEB1}"/>
                    </a:ext>
                  </a:extLst>
                </p:cNvPr>
                <p:cNvGrpSpPr/>
                <p:nvPr/>
              </p:nvGrpSpPr>
              <p:grpSpPr>
                <a:xfrm>
                  <a:off x="2831677" y="2214210"/>
                  <a:ext cx="3054816" cy="1759777"/>
                  <a:chOff x="2831677" y="2139199"/>
                  <a:chExt cx="3054816" cy="1759777"/>
                </a:xfrm>
              </p:grpSpPr>
              <p:grpSp>
                <p:nvGrpSpPr>
                  <p:cNvPr id="255" name="グループ化 254">
                    <a:extLst>
                      <a:ext uri="{FF2B5EF4-FFF2-40B4-BE49-F238E27FC236}">
                        <a16:creationId xmlns:a16="http://schemas.microsoft.com/office/drawing/2014/main" id="{BCC4AB1A-0250-BE9A-9703-0C0617381ACC}"/>
                      </a:ext>
                    </a:extLst>
                  </p:cNvPr>
                  <p:cNvGrpSpPr/>
                  <p:nvPr/>
                </p:nvGrpSpPr>
                <p:grpSpPr>
                  <a:xfrm>
                    <a:off x="2831677" y="2139199"/>
                    <a:ext cx="3054816" cy="1759777"/>
                    <a:chOff x="-413817" y="5881156"/>
                    <a:chExt cx="3054816" cy="1759777"/>
                  </a:xfrm>
                </p:grpSpPr>
                <p:sp>
                  <p:nvSpPr>
                    <p:cNvPr id="257" name="テキスト ボックス 256">
                      <a:extLst>
                        <a:ext uri="{FF2B5EF4-FFF2-40B4-BE49-F238E27FC236}">
                          <a16:creationId xmlns:a16="http://schemas.microsoft.com/office/drawing/2014/main" id="{534DB529-3060-C030-DFE3-ED87D440B28A}"/>
                        </a:ext>
                      </a:extLst>
                    </p:cNvPr>
                    <p:cNvSpPr txBox="1"/>
                    <p:nvPr/>
                  </p:nvSpPr>
                  <p:spPr>
                    <a:xfrm>
                      <a:off x="-11754" y="5881156"/>
                      <a:ext cx="2652753" cy="861774"/>
                    </a:xfrm>
                    <a:prstGeom prst="rect">
                      <a:avLst/>
                    </a:prstGeom>
                    <a:noFill/>
                  </p:spPr>
                  <p:txBody>
                    <a:bodyPr wrap="square" rtlCol="0">
                      <a:spAutoFit/>
                    </a:bodyPr>
                    <a:lstStyle/>
                    <a:p>
                      <a:pPr defTabSz="914400">
                        <a:lnSpc>
                          <a:spcPts val="2000"/>
                        </a:lnSpc>
                        <a:defRPr/>
                      </a:pPr>
                      <a:r>
                        <a:rPr kumimoji="1" lang="ja-JP" altLang="en-US" sz="1400" b="1" kern="0" dirty="0">
                          <a:ln w="0"/>
                          <a:solidFill>
                            <a:srgbClr val="2F5597"/>
                          </a:solidFill>
                          <a:latin typeface="HG丸ｺﾞｼｯｸM-PRO" panose="020F0600000000000000" pitchFamily="50" charset="-128"/>
                          <a:ea typeface="HG丸ｺﾞｼｯｸM-PRO" panose="020F0600000000000000" pitchFamily="50" charset="-128"/>
                        </a:rPr>
                        <a:t>売上アップのための</a:t>
                      </a:r>
                      <a:endParaRPr kumimoji="1" lang="en-US" altLang="ja-JP" sz="1400" b="1" kern="0" dirty="0">
                        <a:ln w="0"/>
                        <a:solidFill>
                          <a:srgbClr val="2F5597"/>
                        </a:solidFill>
                        <a:latin typeface="HG丸ｺﾞｼｯｸM-PRO" panose="020F0600000000000000" pitchFamily="50" charset="-128"/>
                        <a:ea typeface="HG丸ｺﾞｼｯｸM-PRO" panose="020F0600000000000000" pitchFamily="50" charset="-128"/>
                      </a:endParaRPr>
                    </a:p>
                    <a:p>
                      <a:pPr defTabSz="914400">
                        <a:lnSpc>
                          <a:spcPts val="2000"/>
                        </a:lnSpc>
                        <a:defRPr/>
                      </a:pPr>
                      <a:r>
                        <a:rPr kumimoji="1" lang="ja-JP" altLang="en-US" sz="1800" b="1" kern="0" dirty="0">
                          <a:ln w="0"/>
                          <a:solidFill>
                            <a:srgbClr val="2F5597"/>
                          </a:solidFill>
                          <a:latin typeface="HG丸ｺﾞｼｯｸM-PRO" panose="020F0600000000000000" pitchFamily="50" charset="-128"/>
                          <a:ea typeface="HG丸ｺﾞｼｯｸM-PRO" panose="020F0600000000000000" pitchFamily="50" charset="-128"/>
                        </a:rPr>
                        <a:t>商品パッケージ＆</a:t>
                      </a:r>
                      <a:endParaRPr kumimoji="1" lang="en-US" altLang="ja-JP" sz="1800" b="1" kern="0" dirty="0">
                        <a:ln w="0"/>
                        <a:solidFill>
                          <a:srgbClr val="2F5597"/>
                        </a:solidFill>
                        <a:latin typeface="HG丸ｺﾞｼｯｸM-PRO" panose="020F0600000000000000" pitchFamily="50" charset="-128"/>
                        <a:ea typeface="HG丸ｺﾞｼｯｸM-PRO" panose="020F0600000000000000" pitchFamily="50" charset="-128"/>
                      </a:endParaRPr>
                    </a:p>
                    <a:p>
                      <a:pPr defTabSz="914400">
                        <a:lnSpc>
                          <a:spcPts val="2000"/>
                        </a:lnSpc>
                        <a:defRPr/>
                      </a:pPr>
                      <a:r>
                        <a:rPr kumimoji="1" lang="ja-JP" altLang="en-US" sz="1800" b="1" kern="0" dirty="0">
                          <a:ln w="0"/>
                          <a:solidFill>
                            <a:srgbClr val="2F5597"/>
                          </a:solidFill>
                          <a:latin typeface="HG丸ｺﾞｼｯｸM-PRO" panose="020F0600000000000000" pitchFamily="50" charset="-128"/>
                          <a:ea typeface="HG丸ｺﾞｼｯｸM-PRO" panose="020F0600000000000000" pitchFamily="50" charset="-128"/>
                        </a:rPr>
                        <a:t>デザインの考え方</a:t>
                      </a:r>
                      <a:r>
                        <a:rPr lang="ja-JP" altLang="en-US" sz="1200" kern="0" dirty="0">
                          <a:ln w="0"/>
                          <a:solidFill>
                            <a:prstClr val="black"/>
                          </a:solidFill>
                          <a:latin typeface="HG丸ｺﾞｼｯｸM-PRO" panose="020F0600000000000000" pitchFamily="50" charset="-128"/>
                          <a:ea typeface="HG丸ｺﾞｼｯｸM-PRO" panose="020F0600000000000000" pitchFamily="50" charset="-128"/>
                        </a:rPr>
                        <a:t>セミナー</a:t>
                      </a:r>
                      <a:endParaRPr lang="en-US" altLang="ja-JP" sz="1200" kern="0" dirty="0">
                        <a:ln w="0"/>
                        <a:solidFill>
                          <a:prstClr val="black"/>
                        </a:solidFill>
                        <a:latin typeface="HG丸ｺﾞｼｯｸM-PRO" panose="020F0600000000000000" pitchFamily="50" charset="-128"/>
                        <a:ea typeface="HG丸ｺﾞｼｯｸM-PRO" panose="020F0600000000000000" pitchFamily="50" charset="-128"/>
                      </a:endParaRPr>
                    </a:p>
                  </p:txBody>
                </p:sp>
                <p:sp>
                  <p:nvSpPr>
                    <p:cNvPr id="258" name="角丸四角形 92">
                      <a:extLst>
                        <a:ext uri="{FF2B5EF4-FFF2-40B4-BE49-F238E27FC236}">
                          <a16:creationId xmlns:a16="http://schemas.microsoft.com/office/drawing/2014/main" id="{C6038623-4371-4A1F-444B-A93BC643DD4A}"/>
                        </a:ext>
                      </a:extLst>
                    </p:cNvPr>
                    <p:cNvSpPr/>
                    <p:nvPr/>
                  </p:nvSpPr>
                  <p:spPr>
                    <a:xfrm>
                      <a:off x="-413817" y="7384226"/>
                      <a:ext cx="1129982" cy="256707"/>
                    </a:xfrm>
                    <a:prstGeom prst="roundRect">
                      <a:avLst>
                        <a:gd name="adj" fmla="val 0"/>
                      </a:avLst>
                    </a:prstGeom>
                    <a:noFill/>
                    <a:ln w="12700" cap="flat" cmpd="sng" algn="ctr">
                      <a:noFill/>
                      <a:prstDash val="solid"/>
                      <a:miter lim="800000"/>
                    </a:ln>
                    <a:effectLst/>
                  </p:spPr>
                  <p:txBody>
                    <a:bodyPr wrap="none" lIns="0" tIns="0" rIns="0" bIns="0" rtlCol="0" anchor="ctr">
                      <a:noAutofit/>
                    </a:bodyPr>
                    <a:lstStyle/>
                    <a:p>
                      <a:pPr defTabSz="620663">
                        <a:defRPr/>
                      </a:pPr>
                      <a:r>
                        <a:rPr kumimoji="1" lang="ja-JP" altLang="en-US" sz="800" kern="0" dirty="0">
                          <a:ln w="0"/>
                          <a:solidFill>
                            <a:prstClr val="black"/>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講師・相談員</a:t>
                      </a:r>
                      <a:endParaRPr kumimoji="1" lang="en-US" altLang="ja-JP" sz="800" kern="0" dirty="0">
                        <a:ln w="0"/>
                        <a:solidFill>
                          <a:prstClr val="black"/>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endParaRPr>
                    </a:p>
                    <a:p>
                      <a:pPr lvl="0">
                        <a:defRPr/>
                      </a:pPr>
                      <a:r>
                        <a:rPr kumimoji="1" lang="ja-JP" altLang="en-US" sz="1050" b="1" kern="0" dirty="0">
                          <a:ln w="0"/>
                          <a:solidFill>
                            <a:prstClr val="black"/>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佐藤</a:t>
                      </a:r>
                      <a:r>
                        <a:rPr lang="ja-JP" altLang="en-US" sz="1050" b="1" kern="0" dirty="0">
                          <a:ln w="0"/>
                          <a:solidFill>
                            <a:prstClr val="black"/>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 靖成</a:t>
                      </a:r>
                      <a:r>
                        <a:rPr lang="ja-JP" altLang="en-US" sz="800" b="1" dirty="0">
                          <a:ln w="0"/>
                          <a:solidFill>
                            <a:srgbClr val="2F5597"/>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（販路拡大・販促）</a:t>
                      </a:r>
                      <a:endParaRPr lang="en-US" altLang="ja-JP" sz="800" b="1" dirty="0">
                        <a:ln w="0"/>
                        <a:solidFill>
                          <a:srgbClr val="2F5597"/>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endParaRPr>
                    </a:p>
                  </p:txBody>
                </p:sp>
              </p:grpSp>
              <p:sp>
                <p:nvSpPr>
                  <p:cNvPr id="256" name="正方形/長方形 255">
                    <a:extLst>
                      <a:ext uri="{FF2B5EF4-FFF2-40B4-BE49-F238E27FC236}">
                        <a16:creationId xmlns:a16="http://schemas.microsoft.com/office/drawing/2014/main" id="{99E73B61-E35B-2E50-FE0F-8B36B7197ACE}"/>
                      </a:ext>
                    </a:extLst>
                  </p:cNvPr>
                  <p:cNvSpPr/>
                  <p:nvPr/>
                </p:nvSpPr>
                <p:spPr>
                  <a:xfrm>
                    <a:off x="3333399" y="3007517"/>
                    <a:ext cx="2424586" cy="640816"/>
                  </a:xfrm>
                  <a:prstGeom prst="rect">
                    <a:avLst/>
                  </a:prstGeom>
                </p:spPr>
                <p:txBody>
                  <a:bodyPr wrap="square">
                    <a:spAutoFit/>
                  </a:bodyPr>
                  <a:lstStyle/>
                  <a:p>
                    <a:pPr defTabSz="914400" fontAlgn="base">
                      <a:lnSpc>
                        <a:spcPts val="1500"/>
                      </a:lnSpc>
                      <a:defRPr/>
                    </a:pPr>
                    <a:r>
                      <a:rPr kumimoji="1" lang="ja-JP" altLang="en-US" sz="900" kern="0" dirty="0">
                        <a:solidFill>
                          <a:prstClr val="black"/>
                        </a:solidFill>
                        <a:latin typeface="HG丸ｺﾞｼｯｸM-PRO" panose="020F0600000000000000" pitchFamily="50" charset="-128"/>
                        <a:ea typeface="HG丸ｺﾞｼｯｸM-PRO" panose="020F0600000000000000" pitchFamily="50" charset="-128"/>
                      </a:rPr>
                      <a:t>● 買いたい！と思わせる入れ物</a:t>
                    </a:r>
                    <a:r>
                      <a:rPr kumimoji="1" lang="en-US" altLang="ja-JP" sz="900" kern="0"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900" kern="0" dirty="0">
                        <a:solidFill>
                          <a:prstClr val="black"/>
                        </a:solidFill>
                        <a:latin typeface="HG丸ｺﾞｼｯｸM-PRO" panose="020F0600000000000000" pitchFamily="50" charset="-128"/>
                        <a:ea typeface="HG丸ｺﾞｼｯｸM-PRO" panose="020F0600000000000000" pitchFamily="50" charset="-128"/>
                      </a:rPr>
                      <a:t>容器</a:t>
                    </a:r>
                    <a:r>
                      <a:rPr kumimoji="1" lang="en-US" altLang="ja-JP" sz="900" kern="0"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900" kern="0" dirty="0">
                        <a:solidFill>
                          <a:prstClr val="black"/>
                        </a:solidFill>
                        <a:latin typeface="HG丸ｺﾞｼｯｸM-PRO" panose="020F0600000000000000" pitchFamily="50" charset="-128"/>
                        <a:ea typeface="HG丸ｺﾞｼｯｸM-PRO" panose="020F0600000000000000" pitchFamily="50" charset="-128"/>
                      </a:rPr>
                      <a:t>とは</a:t>
                    </a:r>
                    <a:endParaRPr kumimoji="1" lang="en-US" altLang="ja-JP" sz="900" kern="0" dirty="0">
                      <a:solidFill>
                        <a:prstClr val="black"/>
                      </a:solidFill>
                      <a:latin typeface="HG丸ｺﾞｼｯｸM-PRO" panose="020F0600000000000000" pitchFamily="50" charset="-128"/>
                      <a:ea typeface="HG丸ｺﾞｼｯｸM-PRO" panose="020F0600000000000000" pitchFamily="50" charset="-128"/>
                    </a:endParaRPr>
                  </a:p>
                  <a:p>
                    <a:pPr defTabSz="914400" fontAlgn="base">
                      <a:lnSpc>
                        <a:spcPts val="1500"/>
                      </a:lnSpc>
                      <a:defRPr/>
                    </a:pPr>
                    <a:r>
                      <a:rPr kumimoji="1" lang="ja-JP" altLang="en-US" sz="900" kern="0" dirty="0">
                        <a:solidFill>
                          <a:prstClr val="black"/>
                        </a:solidFill>
                        <a:latin typeface="HG丸ｺﾞｼｯｸM-PRO" panose="020F0600000000000000" pitchFamily="50" charset="-128"/>
                        <a:ea typeface="HG丸ｺﾞｼｯｸM-PRO" panose="020F0600000000000000" pitchFamily="50" charset="-128"/>
                      </a:rPr>
                      <a:t>● シール</a:t>
                    </a:r>
                    <a:r>
                      <a:rPr kumimoji="1" lang="en-US" altLang="ja-JP" sz="900" kern="0"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900" kern="0" dirty="0">
                        <a:solidFill>
                          <a:prstClr val="black"/>
                        </a:solidFill>
                        <a:latin typeface="HG丸ｺﾞｼｯｸM-PRO" panose="020F0600000000000000" pitchFamily="50" charset="-128"/>
                        <a:ea typeface="HG丸ｺﾞｼｯｸM-PRO" panose="020F0600000000000000" pitchFamily="50" charset="-128"/>
                      </a:rPr>
                      <a:t>デザイン</a:t>
                    </a:r>
                    <a:r>
                      <a:rPr kumimoji="1" lang="en-US" altLang="ja-JP" sz="900" kern="0"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900" kern="0" dirty="0">
                        <a:solidFill>
                          <a:prstClr val="black"/>
                        </a:solidFill>
                        <a:latin typeface="HG丸ｺﾞｼｯｸM-PRO" panose="020F0600000000000000" pitchFamily="50" charset="-128"/>
                        <a:ea typeface="HG丸ｺﾞｼｯｸM-PRO" panose="020F0600000000000000" pitchFamily="50" charset="-128"/>
                      </a:rPr>
                      <a:t>の選び方のポイント</a:t>
                    </a:r>
                    <a:endParaRPr kumimoji="1" lang="en-US" altLang="ja-JP" sz="900" kern="0" dirty="0">
                      <a:solidFill>
                        <a:prstClr val="black"/>
                      </a:solidFill>
                      <a:latin typeface="HG丸ｺﾞｼｯｸM-PRO" panose="020F0600000000000000" pitchFamily="50" charset="-128"/>
                      <a:ea typeface="HG丸ｺﾞｼｯｸM-PRO" panose="020F0600000000000000" pitchFamily="50" charset="-128"/>
                    </a:endParaRPr>
                  </a:p>
                  <a:p>
                    <a:pPr defTabSz="914400" fontAlgn="base">
                      <a:lnSpc>
                        <a:spcPts val="1500"/>
                      </a:lnSpc>
                      <a:defRPr/>
                    </a:pPr>
                    <a:r>
                      <a:rPr kumimoji="1" lang="ja-JP" altLang="en-US" sz="900" kern="0" dirty="0">
                        <a:solidFill>
                          <a:prstClr val="black"/>
                        </a:solidFill>
                        <a:latin typeface="HG丸ｺﾞｼｯｸM-PRO" panose="020F0600000000000000" pitchFamily="50" charset="-128"/>
                        <a:ea typeface="HG丸ｺﾞｼｯｸM-PRO" panose="020F0600000000000000" pitchFamily="50" charset="-128"/>
                      </a:rPr>
                      <a:t>● 価格設定</a:t>
                    </a:r>
                    <a:r>
                      <a:rPr kumimoji="1" lang="en-US" altLang="ja-JP" sz="900" kern="0"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900" kern="0" dirty="0">
                        <a:solidFill>
                          <a:prstClr val="black"/>
                        </a:solidFill>
                        <a:latin typeface="HG丸ｺﾞｼｯｸM-PRO" panose="020F0600000000000000" pitchFamily="50" charset="-128"/>
                        <a:ea typeface="HG丸ｺﾞｼｯｸM-PRO" panose="020F0600000000000000" pitchFamily="50" charset="-128"/>
                      </a:rPr>
                      <a:t>売価</a:t>
                    </a:r>
                    <a:r>
                      <a:rPr kumimoji="1" lang="en-US" altLang="ja-JP" sz="900" kern="0"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900" kern="0" dirty="0">
                        <a:solidFill>
                          <a:prstClr val="black"/>
                        </a:solidFill>
                        <a:latin typeface="HG丸ｺﾞｼｯｸM-PRO" panose="020F0600000000000000" pitchFamily="50" charset="-128"/>
                        <a:ea typeface="HG丸ｺﾞｼｯｸM-PRO" panose="020F0600000000000000" pitchFamily="50" charset="-128"/>
                      </a:rPr>
                      <a:t>の考え方</a:t>
                    </a:r>
                    <a:endParaRPr lang="ja-JP" altLang="en-US" sz="900" kern="0" dirty="0">
                      <a:solidFill>
                        <a:prstClr val="black"/>
                      </a:solidFill>
                      <a:latin typeface="HG丸ｺﾞｼｯｸM-PRO" panose="020F0600000000000000" pitchFamily="50" charset="-128"/>
                      <a:ea typeface="HG丸ｺﾞｼｯｸM-PRO" panose="020F0600000000000000" pitchFamily="50" charset="-128"/>
                    </a:endParaRPr>
                  </a:p>
                </p:txBody>
              </p:sp>
            </p:grpSp>
            <p:sp>
              <p:nvSpPr>
                <p:cNvPr id="254" name="正方形/長方形 253">
                  <a:extLst>
                    <a:ext uri="{FF2B5EF4-FFF2-40B4-BE49-F238E27FC236}">
                      <a16:creationId xmlns:a16="http://schemas.microsoft.com/office/drawing/2014/main" id="{7CB0A6D1-89B1-6138-6D9D-06996ED8EF26}"/>
                    </a:ext>
                  </a:extLst>
                </p:cNvPr>
                <p:cNvSpPr/>
                <p:nvPr/>
              </p:nvSpPr>
              <p:spPr>
                <a:xfrm rot="16200000">
                  <a:off x="4160387" y="687941"/>
                  <a:ext cx="194400" cy="2959200"/>
                </a:xfrm>
                <a:prstGeom prst="rect">
                  <a:avLst/>
                </a:prstGeom>
                <a:solidFill>
                  <a:srgbClr val="FD9783"/>
                </a:solidFill>
                <a:ln w="12700" cap="flat" cmpd="sng" algn="ctr">
                  <a:noFill/>
                  <a:prstDash val="solid"/>
                  <a:miter lim="800000"/>
                </a:ln>
                <a:effectLst/>
              </p:spPr>
              <p:txBody>
                <a:bodyPr vert="eaVert" rtlCol="0" anchor="ctr"/>
                <a:lstStyle/>
                <a:p>
                  <a:pPr algn="ctr" defTabSz="620663">
                    <a:defRPr/>
                  </a:pPr>
                  <a:r>
                    <a:rPr kumimoji="1" lang="ja-JP" altLang="en-US" sz="1000" b="1" kern="0" spc="300" dirty="0">
                      <a:solidFill>
                        <a:prstClr val="black"/>
                      </a:solidFill>
                      <a:latin typeface="HG丸ｺﾞｼｯｸM-PRO" panose="020F0600000000000000" pitchFamily="50" charset="-128"/>
                      <a:ea typeface="HG丸ｺﾞｼｯｸM-PRO" panose="020F0600000000000000" pitchFamily="50" charset="-128"/>
                    </a:rPr>
                    <a:t>売上拡大</a:t>
                  </a:r>
                </a:p>
              </p:txBody>
            </p:sp>
          </p:grpSp>
        </p:grpSp>
        <p:pic>
          <p:nvPicPr>
            <p:cNvPr id="250" name="図 249">
              <a:extLst>
                <a:ext uri="{FF2B5EF4-FFF2-40B4-BE49-F238E27FC236}">
                  <a16:creationId xmlns:a16="http://schemas.microsoft.com/office/drawing/2014/main" id="{F8720EE3-46B4-910F-32A6-E851DD6BF710}"/>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l="14977" r="19002" b="12000"/>
            <a:stretch/>
          </p:blipFill>
          <p:spPr>
            <a:xfrm>
              <a:off x="4333543" y="7323891"/>
              <a:ext cx="445556" cy="742908"/>
            </a:xfrm>
            <a:prstGeom prst="rect">
              <a:avLst/>
            </a:prstGeom>
          </p:spPr>
        </p:pic>
      </p:grpSp>
      <p:grpSp>
        <p:nvGrpSpPr>
          <p:cNvPr id="261" name="グループ化 260">
            <a:extLst>
              <a:ext uri="{FF2B5EF4-FFF2-40B4-BE49-F238E27FC236}">
                <a16:creationId xmlns:a16="http://schemas.microsoft.com/office/drawing/2014/main" id="{73CBF28E-2D55-A42E-78C0-102638CC27CD}"/>
              </a:ext>
            </a:extLst>
          </p:cNvPr>
          <p:cNvGrpSpPr/>
          <p:nvPr/>
        </p:nvGrpSpPr>
        <p:grpSpPr>
          <a:xfrm>
            <a:off x="3038043" y="6623378"/>
            <a:ext cx="3028355" cy="1978257"/>
            <a:chOff x="571822" y="557427"/>
            <a:chExt cx="3027589" cy="1978257"/>
          </a:xfrm>
        </p:grpSpPr>
        <p:grpSp>
          <p:nvGrpSpPr>
            <p:cNvPr id="262" name="グループ化 261">
              <a:extLst>
                <a:ext uri="{FF2B5EF4-FFF2-40B4-BE49-F238E27FC236}">
                  <a16:creationId xmlns:a16="http://schemas.microsoft.com/office/drawing/2014/main" id="{9647FB4A-3847-0CE6-1F71-E98CD8473440}"/>
                </a:ext>
              </a:extLst>
            </p:cNvPr>
            <p:cNvGrpSpPr/>
            <p:nvPr/>
          </p:nvGrpSpPr>
          <p:grpSpPr>
            <a:xfrm>
              <a:off x="640959" y="557427"/>
              <a:ext cx="2958452" cy="1978257"/>
              <a:chOff x="848777" y="6348627"/>
              <a:chExt cx="2958452" cy="1978257"/>
            </a:xfrm>
          </p:grpSpPr>
          <p:grpSp>
            <p:nvGrpSpPr>
              <p:cNvPr id="264" name="グループ化 263">
                <a:extLst>
                  <a:ext uri="{FF2B5EF4-FFF2-40B4-BE49-F238E27FC236}">
                    <a16:creationId xmlns:a16="http://schemas.microsoft.com/office/drawing/2014/main" id="{A9CDB21A-1E32-785E-DAC8-E0E2C2288547}"/>
                  </a:ext>
                </a:extLst>
              </p:cNvPr>
              <p:cNvGrpSpPr/>
              <p:nvPr/>
            </p:nvGrpSpPr>
            <p:grpSpPr>
              <a:xfrm>
                <a:off x="848777" y="6348627"/>
                <a:ext cx="2958452" cy="1909904"/>
                <a:chOff x="2730032" y="2065775"/>
                <a:chExt cx="2958452" cy="1909904"/>
              </a:xfrm>
            </p:grpSpPr>
            <p:sp>
              <p:nvSpPr>
                <p:cNvPr id="267" name="角丸四角形 92">
                  <a:extLst>
                    <a:ext uri="{FF2B5EF4-FFF2-40B4-BE49-F238E27FC236}">
                      <a16:creationId xmlns:a16="http://schemas.microsoft.com/office/drawing/2014/main" id="{99793F9E-ACDA-BFE3-2BB2-4941B9C3C980}"/>
                    </a:ext>
                  </a:extLst>
                </p:cNvPr>
                <p:cNvSpPr/>
                <p:nvPr/>
              </p:nvSpPr>
              <p:spPr>
                <a:xfrm>
                  <a:off x="2779694" y="3718972"/>
                  <a:ext cx="1129982" cy="256707"/>
                </a:xfrm>
                <a:prstGeom prst="roundRect">
                  <a:avLst>
                    <a:gd name="adj" fmla="val 0"/>
                  </a:avLst>
                </a:prstGeom>
                <a:noFill/>
                <a:ln w="12700" cap="flat" cmpd="sng" algn="ctr">
                  <a:noFill/>
                  <a:prstDash val="solid"/>
                  <a:miter lim="800000"/>
                </a:ln>
                <a:effectLst/>
              </p:spPr>
              <p:txBody>
                <a:bodyPr wrap="none" lIns="0" tIns="0" rIns="0" bIns="0" rtlCol="0" anchor="ctr">
                  <a:noAutofit/>
                </a:bodyPr>
                <a:lstStyle/>
                <a:p>
                  <a:pPr defTabSz="620663">
                    <a:defRPr/>
                  </a:pPr>
                  <a:r>
                    <a:rPr kumimoji="1" lang="ja-JP" altLang="en-US" sz="800" kern="0" dirty="0">
                      <a:ln w="0"/>
                      <a:solidFill>
                        <a:prstClr val="black"/>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講師・相談員</a:t>
                  </a:r>
                  <a:endParaRPr kumimoji="1" lang="en-US" altLang="ja-JP" sz="800" kern="0" dirty="0">
                    <a:ln w="0"/>
                    <a:solidFill>
                      <a:prstClr val="black"/>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endParaRPr>
                </a:p>
                <a:p>
                  <a:pPr lvl="0"/>
                  <a:r>
                    <a:rPr lang="ja-JP" altLang="en-US" sz="1050" b="1" kern="0" dirty="0">
                      <a:ln w="0"/>
                      <a:solidFill>
                        <a:prstClr val="black"/>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小寺 孝幸 </a:t>
                  </a:r>
                  <a:r>
                    <a:rPr lang="ja-JP" altLang="en-US" sz="800" b="1" dirty="0">
                      <a:solidFill>
                        <a:srgbClr val="FF0000"/>
                      </a:solidFill>
                      <a:latin typeface="HG丸ｺﾞｼｯｸM-PRO" panose="020F0600000000000000" pitchFamily="50" charset="-128"/>
                      <a:ea typeface="HG丸ｺﾞｼｯｸM-PRO" panose="020F0600000000000000" pitchFamily="50" charset="-128"/>
                    </a:rPr>
                    <a:t>税理士</a:t>
                  </a:r>
                  <a:endParaRPr kumimoji="1" lang="ja-JP" altLang="en-US" sz="1050" b="1" kern="0" dirty="0">
                    <a:ln w="0"/>
                    <a:solidFill>
                      <a:prstClr val="black"/>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endParaRPr>
                </a:p>
              </p:txBody>
            </p:sp>
            <p:sp>
              <p:nvSpPr>
                <p:cNvPr id="268" name="正方形/長方形 267">
                  <a:extLst>
                    <a:ext uri="{FF2B5EF4-FFF2-40B4-BE49-F238E27FC236}">
                      <a16:creationId xmlns:a16="http://schemas.microsoft.com/office/drawing/2014/main" id="{276AF895-BB26-7AF1-97D7-F1D020D868BE}"/>
                    </a:ext>
                  </a:extLst>
                </p:cNvPr>
                <p:cNvSpPr/>
                <p:nvPr/>
              </p:nvSpPr>
              <p:spPr>
                <a:xfrm rot="16200000">
                  <a:off x="4112058" y="683749"/>
                  <a:ext cx="194400" cy="2958452"/>
                </a:xfrm>
                <a:prstGeom prst="rect">
                  <a:avLst/>
                </a:prstGeom>
                <a:solidFill>
                  <a:srgbClr val="E7E200"/>
                </a:solidFill>
                <a:ln w="12700" cap="flat" cmpd="sng" algn="ctr">
                  <a:noFill/>
                  <a:prstDash val="solid"/>
                  <a:miter lim="800000"/>
                </a:ln>
                <a:effectLst/>
              </p:spPr>
              <p:txBody>
                <a:bodyPr vert="eaVert" rtlCol="0" anchor="ctr"/>
                <a:lstStyle/>
                <a:p>
                  <a:pPr algn="ctr" defTabSz="620663">
                    <a:defRPr/>
                  </a:pPr>
                  <a:r>
                    <a:rPr kumimoji="1" lang="ja-JP" altLang="en-US" sz="1000" b="1" kern="0" spc="300" dirty="0">
                      <a:solidFill>
                        <a:prstClr val="black"/>
                      </a:solidFill>
                      <a:latin typeface="HG丸ｺﾞｼｯｸM-PRO" panose="020F0600000000000000" pitchFamily="50" charset="-128"/>
                      <a:ea typeface="HG丸ｺﾞｼｯｸM-PRO" panose="020F0600000000000000" pitchFamily="50" charset="-128"/>
                    </a:rPr>
                    <a:t>経営改善</a:t>
                  </a:r>
                </a:p>
              </p:txBody>
            </p:sp>
          </p:grpSp>
          <p:sp>
            <p:nvSpPr>
              <p:cNvPr id="265" name="テキスト ボックス 264">
                <a:extLst>
                  <a:ext uri="{FF2B5EF4-FFF2-40B4-BE49-F238E27FC236}">
                    <a16:creationId xmlns:a16="http://schemas.microsoft.com/office/drawing/2014/main" id="{75A500AE-EEC1-EAFC-C845-57CC907A94FD}"/>
                  </a:ext>
                </a:extLst>
              </p:cNvPr>
              <p:cNvSpPr txBox="1"/>
              <p:nvPr/>
            </p:nvSpPr>
            <p:spPr>
              <a:xfrm>
                <a:off x="1503017" y="7095778"/>
                <a:ext cx="2299383" cy="1231106"/>
              </a:xfrm>
              <a:prstGeom prst="rect">
                <a:avLst/>
              </a:prstGeom>
              <a:noFill/>
            </p:spPr>
            <p:txBody>
              <a:bodyPr wrap="square">
                <a:spAutoFit/>
              </a:bodyPr>
              <a:lstStyle/>
              <a:p>
                <a:pPr algn="l" fontAlgn="base">
                  <a:lnSpc>
                    <a:spcPts val="1300"/>
                  </a:lnSpc>
                </a:pPr>
                <a:r>
                  <a:rPr lang="ja-JP" altLang="en-US" sz="900" kern="0" dirty="0">
                    <a:latin typeface="HG丸ｺﾞｼｯｸM-PRO" panose="020F0600000000000000" pitchFamily="50" charset="-128"/>
                    <a:ea typeface="HG丸ｺﾞｼｯｸM-PRO" panose="020F0600000000000000" pitchFamily="50" charset="-128"/>
                  </a:rPr>
                  <a:t>● </a:t>
                </a:r>
                <a:r>
                  <a:rPr lang="ja-JP" altLang="en-US" sz="900" b="0" i="0" dirty="0">
                    <a:effectLst/>
                    <a:highlight>
                      <a:srgbClr val="FFFFFF"/>
                    </a:highlight>
                    <a:latin typeface="HG丸ｺﾞｼｯｸM-PRO" panose="020F0600000000000000" pitchFamily="50" charset="-128"/>
                    <a:ea typeface="HG丸ｺﾞｼｯｸM-PRO" panose="020F0600000000000000" pitchFamily="50" charset="-128"/>
                  </a:rPr>
                  <a:t>日々の業務で何を確認すれば会社の</a:t>
                </a:r>
                <a:endParaRPr lang="en-US" altLang="ja-JP" sz="900" b="0" i="0" dirty="0">
                  <a:effectLst/>
                  <a:highlight>
                    <a:srgbClr val="FFFFFF"/>
                  </a:highlight>
                  <a:latin typeface="HG丸ｺﾞｼｯｸM-PRO" panose="020F0600000000000000" pitchFamily="50" charset="-128"/>
                  <a:ea typeface="HG丸ｺﾞｼｯｸM-PRO" panose="020F0600000000000000" pitchFamily="50" charset="-128"/>
                </a:endParaRPr>
              </a:p>
              <a:p>
                <a:pPr algn="l" fontAlgn="base">
                  <a:lnSpc>
                    <a:spcPts val="1300"/>
                  </a:lnSpc>
                </a:pPr>
                <a:r>
                  <a:rPr lang="en-US" altLang="ja-JP" sz="900" dirty="0">
                    <a:highlight>
                      <a:srgbClr val="FFFFFF"/>
                    </a:highlight>
                    <a:latin typeface="HG丸ｺﾞｼｯｸM-PRO" panose="020F0600000000000000" pitchFamily="50" charset="-128"/>
                    <a:ea typeface="HG丸ｺﾞｼｯｸM-PRO" panose="020F0600000000000000" pitchFamily="50" charset="-128"/>
                  </a:rPr>
                  <a:t>    </a:t>
                </a:r>
                <a:r>
                  <a:rPr lang="ja-JP" altLang="en-US" sz="900" b="0" i="0" dirty="0">
                    <a:effectLst/>
                    <a:highlight>
                      <a:srgbClr val="FFFFFF"/>
                    </a:highlight>
                    <a:latin typeface="HG丸ｺﾞｼｯｸM-PRO" panose="020F0600000000000000" pitchFamily="50" charset="-128"/>
                    <a:ea typeface="HG丸ｺﾞｼｯｸM-PRO" panose="020F0600000000000000" pitchFamily="50" charset="-128"/>
                  </a:rPr>
                  <a:t>状況を把握できる？</a:t>
                </a:r>
              </a:p>
              <a:p>
                <a:pPr algn="l" fontAlgn="base">
                  <a:lnSpc>
                    <a:spcPts val="1300"/>
                  </a:lnSpc>
                </a:pPr>
                <a:r>
                  <a:rPr lang="ja-JP" altLang="en-US" sz="900" kern="0" dirty="0">
                    <a:latin typeface="HG丸ｺﾞｼｯｸM-PRO" panose="020F0600000000000000" pitchFamily="50" charset="-128"/>
                    <a:ea typeface="HG丸ｺﾞｼｯｸM-PRO" panose="020F0600000000000000" pitchFamily="50" charset="-128"/>
                  </a:rPr>
                  <a:t>● </a:t>
                </a:r>
                <a:r>
                  <a:rPr lang="ja-JP" altLang="en-US" sz="900" b="0" i="0" dirty="0">
                    <a:effectLst/>
                    <a:highlight>
                      <a:srgbClr val="FFFFFF"/>
                    </a:highlight>
                    <a:latin typeface="HG丸ｺﾞｼｯｸM-PRO" panose="020F0600000000000000" pitchFamily="50" charset="-128"/>
                    <a:ea typeface="HG丸ｺﾞｼｯｸM-PRO" panose="020F0600000000000000" pitchFamily="50" charset="-128"/>
                  </a:rPr>
                  <a:t>日頃の経理業務でおさえておきたい</a:t>
                </a:r>
                <a:endParaRPr lang="en-US" altLang="ja-JP" sz="900" b="0" i="0" dirty="0">
                  <a:effectLst/>
                  <a:highlight>
                    <a:srgbClr val="FFFFFF"/>
                  </a:highlight>
                  <a:latin typeface="HG丸ｺﾞｼｯｸM-PRO" panose="020F0600000000000000" pitchFamily="50" charset="-128"/>
                  <a:ea typeface="HG丸ｺﾞｼｯｸM-PRO" panose="020F0600000000000000" pitchFamily="50" charset="-128"/>
                </a:endParaRPr>
              </a:p>
              <a:p>
                <a:pPr algn="l" fontAlgn="base">
                  <a:lnSpc>
                    <a:spcPts val="1300"/>
                  </a:lnSpc>
                </a:pPr>
                <a:r>
                  <a:rPr lang="en-US" altLang="ja-JP" sz="900" dirty="0">
                    <a:highlight>
                      <a:srgbClr val="FFFFFF"/>
                    </a:highlight>
                    <a:latin typeface="HG丸ｺﾞｼｯｸM-PRO" panose="020F0600000000000000" pitchFamily="50" charset="-128"/>
                    <a:ea typeface="HG丸ｺﾞｼｯｸM-PRO" panose="020F0600000000000000" pitchFamily="50" charset="-128"/>
                  </a:rPr>
                  <a:t>    </a:t>
                </a:r>
                <a:r>
                  <a:rPr lang="ja-JP" altLang="en-US" sz="900" b="0" i="0" dirty="0">
                    <a:effectLst/>
                    <a:highlight>
                      <a:srgbClr val="FFFFFF"/>
                    </a:highlight>
                    <a:latin typeface="HG丸ｺﾞｼｯｸM-PRO" panose="020F0600000000000000" pitchFamily="50" charset="-128"/>
                    <a:ea typeface="HG丸ｺﾞｼｯｸM-PRO" panose="020F0600000000000000" pitchFamily="50" charset="-128"/>
                  </a:rPr>
                  <a:t>ポイントとは？</a:t>
                </a:r>
              </a:p>
              <a:p>
                <a:pPr algn="l" fontAlgn="base">
                  <a:lnSpc>
                    <a:spcPts val="1300"/>
                  </a:lnSpc>
                </a:pPr>
                <a:r>
                  <a:rPr lang="ja-JP" altLang="en-US" sz="900" kern="0" dirty="0">
                    <a:latin typeface="HG丸ｺﾞｼｯｸM-PRO" panose="020F0600000000000000" pitchFamily="50" charset="-128"/>
                    <a:ea typeface="HG丸ｺﾞｼｯｸM-PRO" panose="020F0600000000000000" pitchFamily="50" charset="-128"/>
                  </a:rPr>
                  <a:t>● </a:t>
                </a:r>
                <a:r>
                  <a:rPr lang="ja-JP" altLang="en-US" sz="900" b="0" i="0" dirty="0">
                    <a:effectLst/>
                    <a:highlight>
                      <a:srgbClr val="FFFFFF"/>
                    </a:highlight>
                    <a:latin typeface="HG丸ｺﾞｼｯｸM-PRO" panose="020F0600000000000000" pitchFamily="50" charset="-128"/>
                    <a:ea typeface="HG丸ｺﾞｼｯｸM-PRO" panose="020F0600000000000000" pitchFamily="50" charset="-128"/>
                  </a:rPr>
                  <a:t>現金出納帳を活用してみよう</a:t>
                </a:r>
              </a:p>
              <a:p>
                <a:pPr algn="l" fontAlgn="base">
                  <a:lnSpc>
                    <a:spcPts val="1300"/>
                  </a:lnSpc>
                </a:pPr>
                <a:r>
                  <a:rPr lang="ja-JP" altLang="en-US" sz="900" kern="0" dirty="0">
                    <a:latin typeface="HG丸ｺﾞｼｯｸM-PRO" panose="020F0600000000000000" pitchFamily="50" charset="-128"/>
                    <a:ea typeface="HG丸ｺﾞｼｯｸM-PRO" panose="020F0600000000000000" pitchFamily="50" charset="-128"/>
                  </a:rPr>
                  <a:t>● </a:t>
                </a:r>
                <a:r>
                  <a:rPr lang="ja-JP" altLang="en-US" sz="900" b="0" i="0" dirty="0">
                    <a:effectLst/>
                    <a:highlight>
                      <a:srgbClr val="FFFFFF"/>
                    </a:highlight>
                    <a:latin typeface="HG丸ｺﾞｼｯｸM-PRO" panose="020F0600000000000000" pitchFamily="50" charset="-128"/>
                    <a:ea typeface="HG丸ｺﾞｼｯｸM-PRO" panose="020F0600000000000000" pitchFamily="50" charset="-128"/>
                  </a:rPr>
                  <a:t>月次締めで確認したいポイントとは？</a:t>
                </a:r>
              </a:p>
              <a:p>
                <a:pPr algn="just" rtl="0">
                  <a:spcBef>
                    <a:spcPts val="0"/>
                  </a:spcBef>
                  <a:spcAft>
                    <a:spcPts val="0"/>
                  </a:spcAft>
                </a:pPr>
                <a:endParaRPr lang="en-US" altLang="ja-JP" sz="900" i="0" u="none" strike="noStrike" dirty="0">
                  <a:effectLst/>
                  <a:latin typeface="HG丸ｺﾞｼｯｸM-PRO" panose="020F0600000000000000" pitchFamily="50" charset="-128"/>
                  <a:ea typeface="HG丸ｺﾞｼｯｸM-PRO" panose="020F0600000000000000" pitchFamily="50" charset="-128"/>
                </a:endParaRPr>
              </a:p>
            </p:txBody>
          </p:sp>
          <p:sp>
            <p:nvSpPr>
              <p:cNvPr id="266" name="テキスト ボックス 265">
                <a:extLst>
                  <a:ext uri="{FF2B5EF4-FFF2-40B4-BE49-F238E27FC236}">
                    <a16:creationId xmlns:a16="http://schemas.microsoft.com/office/drawing/2014/main" id="{F50CE526-B003-EE5C-9680-6578D3F19681}"/>
                  </a:ext>
                </a:extLst>
              </p:cNvPr>
              <p:cNvSpPr txBox="1"/>
              <p:nvPr/>
            </p:nvSpPr>
            <p:spPr>
              <a:xfrm>
                <a:off x="1389735" y="6480074"/>
                <a:ext cx="2393591" cy="646331"/>
              </a:xfrm>
              <a:prstGeom prst="rect">
                <a:avLst/>
              </a:prstGeom>
              <a:noFill/>
            </p:spPr>
            <p:txBody>
              <a:bodyPr wrap="square">
                <a:spAutoFit/>
              </a:bodyPr>
              <a:lstStyle/>
              <a:p>
                <a:r>
                  <a:rPr lang="ja-JP" altLang="en-US" sz="1800" b="1" i="0" dirty="0">
                    <a:solidFill>
                      <a:srgbClr val="2F5597"/>
                    </a:solidFill>
                    <a:effectLst/>
                    <a:highlight>
                      <a:srgbClr val="FFFFFF"/>
                    </a:highlight>
                    <a:latin typeface="HG丸ｺﾞｼｯｸM-PRO" panose="020F0600000000000000" pitchFamily="50" charset="-128"/>
                    <a:ea typeface="HG丸ｺﾞｼｯｸM-PRO" panose="020F0600000000000000" pitchFamily="50" charset="-128"/>
                  </a:rPr>
                  <a:t>確定申告を楽にする</a:t>
                </a:r>
                <a:endParaRPr lang="en-US" altLang="ja-JP" sz="1800" b="1" i="0" dirty="0">
                  <a:solidFill>
                    <a:srgbClr val="2F5597"/>
                  </a:solidFill>
                  <a:effectLst/>
                  <a:highlight>
                    <a:srgbClr val="FFFFFF"/>
                  </a:highlight>
                  <a:latin typeface="HG丸ｺﾞｼｯｸM-PRO" panose="020F0600000000000000" pitchFamily="50" charset="-128"/>
                  <a:ea typeface="HG丸ｺﾞｼｯｸM-PRO" panose="020F0600000000000000" pitchFamily="50" charset="-128"/>
                </a:endParaRPr>
              </a:p>
              <a:p>
                <a:r>
                  <a:rPr lang="ja-JP" altLang="en-US" sz="1800" b="1" i="0" dirty="0">
                    <a:solidFill>
                      <a:srgbClr val="2F5597"/>
                    </a:solidFill>
                    <a:effectLst/>
                    <a:highlight>
                      <a:srgbClr val="FFFFFF"/>
                    </a:highlight>
                    <a:latin typeface="HG丸ｺﾞｼｯｸM-PRO" panose="020F0600000000000000" pitchFamily="50" charset="-128"/>
                    <a:ea typeface="HG丸ｺﾞｼｯｸM-PRO" panose="020F0600000000000000" pitchFamily="50" charset="-128"/>
                  </a:rPr>
                  <a:t>経理のやり方</a:t>
                </a:r>
                <a:r>
                  <a:rPr lang="ja-JP" altLang="en-US" sz="1200" i="0" dirty="0">
                    <a:effectLst/>
                    <a:highlight>
                      <a:srgbClr val="FFFFFF"/>
                    </a:highlight>
                    <a:latin typeface="HG丸ｺﾞｼｯｸM-PRO" panose="020F0600000000000000" pitchFamily="50" charset="-128"/>
                    <a:ea typeface="HG丸ｺﾞｼｯｸM-PRO" panose="020F0600000000000000" pitchFamily="50" charset="-128"/>
                  </a:rPr>
                  <a:t>セミナー</a:t>
                </a:r>
                <a:endParaRPr lang="ja-JP" altLang="en-US" sz="1600" i="0" dirty="0">
                  <a:effectLst/>
                  <a:highlight>
                    <a:srgbClr val="FFFFFF"/>
                  </a:highlight>
                  <a:latin typeface="HG丸ｺﾞｼｯｸM-PRO" panose="020F0600000000000000" pitchFamily="50" charset="-128"/>
                  <a:ea typeface="HG丸ｺﾞｼｯｸM-PRO" panose="020F0600000000000000" pitchFamily="50" charset="-128"/>
                </a:endParaRPr>
              </a:p>
            </p:txBody>
          </p:sp>
        </p:grpSp>
        <p:pic>
          <p:nvPicPr>
            <p:cNvPr id="263" name="図 262">
              <a:extLst>
                <a:ext uri="{FF2B5EF4-FFF2-40B4-BE49-F238E27FC236}">
                  <a16:creationId xmlns:a16="http://schemas.microsoft.com/office/drawing/2014/main" id="{D7905743-5245-F152-B648-1A0EE9FB9D3E}"/>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571822" y="1473176"/>
              <a:ext cx="811288" cy="731076"/>
            </a:xfrm>
            <a:prstGeom prst="rect">
              <a:avLst/>
            </a:prstGeom>
          </p:spPr>
        </p:pic>
      </p:grpSp>
      <p:grpSp>
        <p:nvGrpSpPr>
          <p:cNvPr id="269" name="グループ化 268">
            <a:extLst>
              <a:ext uri="{FF2B5EF4-FFF2-40B4-BE49-F238E27FC236}">
                <a16:creationId xmlns:a16="http://schemas.microsoft.com/office/drawing/2014/main" id="{B1B708B0-5E36-F3BF-DDC9-4AEF7C71856A}"/>
              </a:ext>
            </a:extLst>
          </p:cNvPr>
          <p:cNvGrpSpPr/>
          <p:nvPr/>
        </p:nvGrpSpPr>
        <p:grpSpPr>
          <a:xfrm>
            <a:off x="6077349" y="6624821"/>
            <a:ext cx="2980219" cy="1909667"/>
            <a:chOff x="6080073" y="6592644"/>
            <a:chExt cx="2980219" cy="1909667"/>
          </a:xfrm>
        </p:grpSpPr>
        <p:grpSp>
          <p:nvGrpSpPr>
            <p:cNvPr id="270" name="グループ化 269">
              <a:extLst>
                <a:ext uri="{FF2B5EF4-FFF2-40B4-BE49-F238E27FC236}">
                  <a16:creationId xmlns:a16="http://schemas.microsoft.com/office/drawing/2014/main" id="{0372B00D-A963-D5B4-7824-02B1A4026E01}"/>
                </a:ext>
              </a:extLst>
            </p:cNvPr>
            <p:cNvGrpSpPr/>
            <p:nvPr/>
          </p:nvGrpSpPr>
          <p:grpSpPr>
            <a:xfrm>
              <a:off x="6080073" y="6592644"/>
              <a:ext cx="2980219" cy="1755859"/>
              <a:chOff x="625354" y="1661572"/>
              <a:chExt cx="2980219" cy="1755859"/>
            </a:xfrm>
          </p:grpSpPr>
          <p:grpSp>
            <p:nvGrpSpPr>
              <p:cNvPr id="272" name="グループ化 271">
                <a:extLst>
                  <a:ext uri="{FF2B5EF4-FFF2-40B4-BE49-F238E27FC236}">
                    <a16:creationId xmlns:a16="http://schemas.microsoft.com/office/drawing/2014/main" id="{189A8F89-1A2A-4C1F-923E-178234FA6BEA}"/>
                  </a:ext>
                </a:extLst>
              </p:cNvPr>
              <p:cNvGrpSpPr/>
              <p:nvPr/>
            </p:nvGrpSpPr>
            <p:grpSpPr>
              <a:xfrm>
                <a:off x="652378" y="1780709"/>
                <a:ext cx="2953195" cy="1636722"/>
                <a:chOff x="359535" y="1196445"/>
                <a:chExt cx="2953195" cy="1636722"/>
              </a:xfrm>
            </p:grpSpPr>
            <p:grpSp>
              <p:nvGrpSpPr>
                <p:cNvPr id="274" name="グループ化 273">
                  <a:extLst>
                    <a:ext uri="{FF2B5EF4-FFF2-40B4-BE49-F238E27FC236}">
                      <a16:creationId xmlns:a16="http://schemas.microsoft.com/office/drawing/2014/main" id="{CDB2DA9E-F390-FF9D-55DD-BE4206235D33}"/>
                    </a:ext>
                  </a:extLst>
                </p:cNvPr>
                <p:cNvGrpSpPr/>
                <p:nvPr/>
              </p:nvGrpSpPr>
              <p:grpSpPr>
                <a:xfrm>
                  <a:off x="867979" y="1196445"/>
                  <a:ext cx="2444751" cy="1636722"/>
                  <a:chOff x="809331" y="927070"/>
                  <a:chExt cx="2444751" cy="1636722"/>
                </a:xfrm>
              </p:grpSpPr>
              <p:sp>
                <p:nvSpPr>
                  <p:cNvPr id="276" name="テキスト ボックス 275">
                    <a:extLst>
                      <a:ext uri="{FF2B5EF4-FFF2-40B4-BE49-F238E27FC236}">
                        <a16:creationId xmlns:a16="http://schemas.microsoft.com/office/drawing/2014/main" id="{FE920AE7-F808-6E47-71C2-21E4851AF2FF}"/>
                      </a:ext>
                    </a:extLst>
                  </p:cNvPr>
                  <p:cNvSpPr txBox="1"/>
                  <p:nvPr/>
                </p:nvSpPr>
                <p:spPr>
                  <a:xfrm>
                    <a:off x="1075627" y="1702018"/>
                    <a:ext cx="2178455" cy="861774"/>
                  </a:xfrm>
                  <a:prstGeom prst="rect">
                    <a:avLst/>
                  </a:prstGeom>
                  <a:noFill/>
                </p:spPr>
                <p:txBody>
                  <a:bodyPr wrap="square" lIns="0" tIns="0" rIns="0" bIns="0" rtlCol="0">
                    <a:spAutoFit/>
                  </a:bodyPr>
                  <a:lstStyle/>
                  <a:p>
                    <a:pPr algn="l" fontAlgn="base"/>
                    <a:r>
                      <a:rPr lang="ja-JP" altLang="en-US" sz="800" dirty="0">
                        <a:latin typeface="HG丸ｺﾞｼｯｸM-PRO" panose="020F0600000000000000" pitchFamily="50" charset="-128"/>
                        <a:ea typeface="HG丸ｺﾞｼｯｸM-PRO" panose="020F0600000000000000" pitchFamily="50" charset="-128"/>
                      </a:rPr>
                      <a:t>● </a:t>
                    </a:r>
                    <a:r>
                      <a:rPr lang="ja-JP" altLang="en-US" sz="800" b="0" i="0" dirty="0">
                        <a:effectLst/>
                        <a:highlight>
                          <a:srgbClr val="FFFFFF"/>
                        </a:highlight>
                        <a:latin typeface="HG丸ｺﾞｼｯｸM-PRO" panose="020F0600000000000000" pitchFamily="50" charset="-128"/>
                        <a:ea typeface="HG丸ｺﾞｼｯｸM-PRO" panose="020F0600000000000000" pitchFamily="50" charset="-128"/>
                      </a:rPr>
                      <a:t>コーディングができなくても</a:t>
                    </a:r>
                    <a:endParaRPr lang="en-US" altLang="ja-JP" sz="800" b="0" i="0" dirty="0">
                      <a:effectLst/>
                      <a:highlight>
                        <a:srgbClr val="FFFFFF"/>
                      </a:highlight>
                      <a:latin typeface="HG丸ｺﾞｼｯｸM-PRO" panose="020F0600000000000000" pitchFamily="50" charset="-128"/>
                      <a:ea typeface="HG丸ｺﾞｼｯｸM-PRO" panose="020F0600000000000000" pitchFamily="50" charset="-128"/>
                    </a:endParaRPr>
                  </a:p>
                  <a:p>
                    <a:pPr algn="l" fontAlgn="base"/>
                    <a:r>
                      <a:rPr lang="en-US" altLang="ja-JP" sz="800" dirty="0">
                        <a:highlight>
                          <a:srgbClr val="FFFFFF"/>
                        </a:highlight>
                        <a:latin typeface="HG丸ｺﾞｼｯｸM-PRO" panose="020F0600000000000000" pitchFamily="50" charset="-128"/>
                        <a:ea typeface="HG丸ｺﾞｼｯｸM-PRO" panose="020F0600000000000000" pitchFamily="50" charset="-128"/>
                      </a:rPr>
                      <a:t>    </a:t>
                    </a:r>
                    <a:r>
                      <a:rPr lang="en-US" altLang="ja-JP" sz="800" b="0" i="0" dirty="0">
                        <a:effectLst/>
                        <a:highlight>
                          <a:srgbClr val="FFFFFF"/>
                        </a:highlight>
                        <a:latin typeface="HG丸ｺﾞｼｯｸM-PRO" panose="020F0600000000000000" pitchFamily="50" charset="-128"/>
                        <a:ea typeface="HG丸ｺﾞｼｯｸM-PRO" panose="020F0600000000000000" pitchFamily="50" charset="-128"/>
                      </a:rPr>
                      <a:t>HP</a:t>
                    </a:r>
                    <a:r>
                      <a:rPr lang="ja-JP" altLang="en-US" sz="800" b="0" i="0" dirty="0">
                        <a:effectLst/>
                        <a:highlight>
                          <a:srgbClr val="FFFFFF"/>
                        </a:highlight>
                        <a:latin typeface="HG丸ｺﾞｼｯｸM-PRO" panose="020F0600000000000000" pitchFamily="50" charset="-128"/>
                        <a:ea typeface="HG丸ｺﾞｼｯｸM-PRO" panose="020F0600000000000000" pitchFamily="50" charset="-128"/>
                      </a:rPr>
                      <a:t>が作れる！</a:t>
                    </a:r>
                  </a:p>
                  <a:p>
                    <a:pPr algn="l" fontAlgn="base"/>
                    <a:r>
                      <a:rPr lang="ja-JP" altLang="en-US" sz="800" dirty="0">
                        <a:latin typeface="HG丸ｺﾞｼｯｸM-PRO" panose="020F0600000000000000" pitchFamily="50" charset="-128"/>
                        <a:ea typeface="HG丸ｺﾞｼｯｸM-PRO" panose="020F0600000000000000" pitchFamily="50" charset="-128"/>
                      </a:rPr>
                      <a:t>● </a:t>
                    </a:r>
                    <a:r>
                      <a:rPr lang="ja-JP" altLang="en-US" sz="800" b="0" i="0" dirty="0">
                        <a:effectLst/>
                        <a:highlight>
                          <a:srgbClr val="FFFFFF"/>
                        </a:highlight>
                        <a:latin typeface="HG丸ｺﾞｼｯｸM-PRO" panose="020F0600000000000000" pitchFamily="50" charset="-128"/>
                        <a:ea typeface="HG丸ｺﾞｼｯｸM-PRO" panose="020F0600000000000000" pitchFamily="50" charset="-128"/>
                      </a:rPr>
                      <a:t>国産</a:t>
                    </a:r>
                    <a:r>
                      <a:rPr lang="en-US" altLang="ja-JP" sz="800" b="0" i="0" dirty="0">
                        <a:effectLst/>
                        <a:highlight>
                          <a:srgbClr val="FFFFFF"/>
                        </a:highlight>
                        <a:latin typeface="HG丸ｺﾞｼｯｸM-PRO" panose="020F0600000000000000" pitchFamily="50" charset="-128"/>
                        <a:ea typeface="HG丸ｺﾞｼｯｸM-PRO" panose="020F0600000000000000" pitchFamily="50" charset="-128"/>
                      </a:rPr>
                      <a:t>HP</a:t>
                    </a:r>
                    <a:r>
                      <a:rPr lang="ja-JP" altLang="en-US" sz="800" b="0" i="0" dirty="0">
                        <a:effectLst/>
                        <a:highlight>
                          <a:srgbClr val="FFFFFF"/>
                        </a:highlight>
                        <a:latin typeface="HG丸ｺﾞｼｯｸM-PRO" panose="020F0600000000000000" pitchFamily="50" charset="-128"/>
                        <a:ea typeface="HG丸ｺﾞｼｯｸM-PRO" panose="020F0600000000000000" pitchFamily="50" charset="-128"/>
                      </a:rPr>
                      <a:t>制作ソフト</a:t>
                    </a:r>
                    <a:r>
                      <a:rPr lang="en-US" altLang="ja-JP" sz="800" b="0" i="0" dirty="0">
                        <a:effectLst/>
                        <a:highlight>
                          <a:srgbClr val="FFFFFF"/>
                        </a:highlight>
                        <a:latin typeface="HG丸ｺﾞｼｯｸM-PRO" panose="020F0600000000000000" pitchFamily="50" charset="-128"/>
                        <a:ea typeface="HG丸ｺﾞｼｯｸM-PRO" panose="020F0600000000000000" pitchFamily="50" charset="-128"/>
                      </a:rPr>
                      <a:t>STUDIO</a:t>
                    </a:r>
                    <a:r>
                      <a:rPr lang="ja-JP" altLang="en-US" sz="800" b="0" i="0" dirty="0">
                        <a:effectLst/>
                        <a:highlight>
                          <a:srgbClr val="FFFFFF"/>
                        </a:highlight>
                        <a:latin typeface="HG丸ｺﾞｼｯｸM-PRO" panose="020F0600000000000000" pitchFamily="50" charset="-128"/>
                        <a:ea typeface="HG丸ｺﾞｼｯｸM-PRO" panose="020F0600000000000000" pitchFamily="50" charset="-128"/>
                      </a:rPr>
                      <a:t>とは。</a:t>
                    </a:r>
                  </a:p>
                  <a:p>
                    <a:pPr algn="l" fontAlgn="base"/>
                    <a:r>
                      <a:rPr lang="ja-JP" altLang="en-US" sz="800" dirty="0">
                        <a:latin typeface="HG丸ｺﾞｼｯｸM-PRO" panose="020F0600000000000000" pitchFamily="50" charset="-128"/>
                        <a:ea typeface="HG丸ｺﾞｼｯｸM-PRO" panose="020F0600000000000000" pitchFamily="50" charset="-128"/>
                      </a:rPr>
                      <a:t>● </a:t>
                    </a:r>
                    <a:r>
                      <a:rPr lang="ja-JP" altLang="en-US" sz="800" b="0" i="0" dirty="0">
                        <a:effectLst/>
                        <a:highlight>
                          <a:srgbClr val="FFFFFF"/>
                        </a:highlight>
                        <a:latin typeface="HG丸ｺﾞｼｯｸM-PRO" panose="020F0600000000000000" pitchFamily="50" charset="-128"/>
                        <a:ea typeface="HG丸ｺﾞｼｯｸM-PRO" panose="020F0600000000000000" pitchFamily="50" charset="-128"/>
                      </a:rPr>
                      <a:t>直感的な操作性をデモンストレーション。</a:t>
                    </a:r>
                  </a:p>
                  <a:p>
                    <a:pPr algn="l" fontAlgn="base"/>
                    <a:r>
                      <a:rPr lang="ja-JP" altLang="en-US" sz="800" dirty="0">
                        <a:latin typeface="HG丸ｺﾞｼｯｸM-PRO" panose="020F0600000000000000" pitchFamily="50" charset="-128"/>
                        <a:ea typeface="HG丸ｺﾞｼｯｸM-PRO" panose="020F0600000000000000" pitchFamily="50" charset="-128"/>
                      </a:rPr>
                      <a:t>● </a:t>
                    </a:r>
                    <a:r>
                      <a:rPr lang="ja-JP" altLang="en-US" sz="800" b="0" i="0" dirty="0">
                        <a:effectLst/>
                        <a:highlight>
                          <a:srgbClr val="FFFFFF"/>
                        </a:highlight>
                        <a:latin typeface="HG丸ｺﾞｼｯｸM-PRO" panose="020F0600000000000000" pitchFamily="50" charset="-128"/>
                        <a:ea typeface="HG丸ｺﾞｼｯｸM-PRO" panose="020F0600000000000000" pitchFamily="50" charset="-128"/>
                      </a:rPr>
                      <a:t>基礎的なデザインの作成方法を伝えます。</a:t>
                    </a:r>
                  </a:p>
                  <a:p>
                    <a:pPr algn="l" fontAlgn="base"/>
                    <a:r>
                      <a:rPr lang="ja-JP" altLang="en-US" sz="800" dirty="0">
                        <a:latin typeface="HG丸ｺﾞｼｯｸM-PRO" panose="020F0600000000000000" pitchFamily="50" charset="-128"/>
                        <a:ea typeface="HG丸ｺﾞｼｯｸM-PRO" panose="020F0600000000000000" pitchFamily="50" charset="-128"/>
                      </a:rPr>
                      <a:t>● </a:t>
                    </a:r>
                    <a:r>
                      <a:rPr lang="ja-JP" altLang="en-US" sz="800" b="0" i="0" dirty="0">
                        <a:effectLst/>
                        <a:highlight>
                          <a:srgbClr val="FFFFFF"/>
                        </a:highlight>
                        <a:latin typeface="HG丸ｺﾞｼｯｸM-PRO" panose="020F0600000000000000" pitchFamily="50" charset="-128"/>
                        <a:ea typeface="HG丸ｺﾞｼｯｸM-PRO" panose="020F0600000000000000" pitchFamily="50" charset="-128"/>
                      </a:rPr>
                      <a:t>コーディングの知識がないけど、</a:t>
                    </a:r>
                    <a:endParaRPr lang="en-US" altLang="ja-JP" sz="800" b="0" i="0" dirty="0">
                      <a:effectLst/>
                      <a:highlight>
                        <a:srgbClr val="FFFFFF"/>
                      </a:highlight>
                      <a:latin typeface="HG丸ｺﾞｼｯｸM-PRO" panose="020F0600000000000000" pitchFamily="50" charset="-128"/>
                      <a:ea typeface="HG丸ｺﾞｼｯｸM-PRO" panose="020F0600000000000000" pitchFamily="50" charset="-128"/>
                    </a:endParaRPr>
                  </a:p>
                  <a:p>
                    <a:pPr algn="l" fontAlgn="base"/>
                    <a:r>
                      <a:rPr lang="ja-JP" altLang="en-US" sz="800" b="0" i="0" dirty="0">
                        <a:effectLst/>
                        <a:highlight>
                          <a:srgbClr val="FFFFFF"/>
                        </a:highlight>
                        <a:latin typeface="HG丸ｺﾞｼｯｸM-PRO" panose="020F0600000000000000" pitchFamily="50" charset="-128"/>
                        <a:ea typeface="HG丸ｺﾞｼｯｸM-PRO" panose="020F0600000000000000" pitchFamily="50" charset="-128"/>
                      </a:rPr>
                      <a:t>    かっこいい</a:t>
                    </a:r>
                    <a:r>
                      <a:rPr lang="en-US" altLang="ja-JP" sz="800" b="0" i="0" dirty="0">
                        <a:effectLst/>
                        <a:highlight>
                          <a:srgbClr val="FFFFFF"/>
                        </a:highlight>
                        <a:latin typeface="HG丸ｺﾞｼｯｸM-PRO" panose="020F0600000000000000" pitchFamily="50" charset="-128"/>
                        <a:ea typeface="HG丸ｺﾞｼｯｸM-PRO" panose="020F0600000000000000" pitchFamily="50" charset="-128"/>
                      </a:rPr>
                      <a:t>HP</a:t>
                    </a:r>
                    <a:r>
                      <a:rPr lang="ja-JP" altLang="en-US" sz="800" b="0" i="0" dirty="0">
                        <a:effectLst/>
                        <a:highlight>
                          <a:srgbClr val="FFFFFF"/>
                        </a:highlight>
                        <a:latin typeface="HG丸ｺﾞｼｯｸM-PRO" panose="020F0600000000000000" pitchFamily="50" charset="-128"/>
                        <a:ea typeface="HG丸ｺﾞｼｯｸM-PRO" panose="020F0600000000000000" pitchFamily="50" charset="-128"/>
                      </a:rPr>
                      <a:t>を作りたい方におすすめ</a:t>
                    </a:r>
                  </a:p>
                </p:txBody>
              </p:sp>
              <p:sp>
                <p:nvSpPr>
                  <p:cNvPr id="277" name="テキスト ボックス 276">
                    <a:extLst>
                      <a:ext uri="{FF2B5EF4-FFF2-40B4-BE49-F238E27FC236}">
                        <a16:creationId xmlns:a16="http://schemas.microsoft.com/office/drawing/2014/main" id="{68AB9E96-CED3-E416-A314-C19D398F8730}"/>
                      </a:ext>
                    </a:extLst>
                  </p:cNvPr>
                  <p:cNvSpPr txBox="1"/>
                  <p:nvPr/>
                </p:nvSpPr>
                <p:spPr>
                  <a:xfrm>
                    <a:off x="809331" y="927070"/>
                    <a:ext cx="2313513" cy="800219"/>
                  </a:xfrm>
                  <a:prstGeom prst="rect">
                    <a:avLst/>
                  </a:prstGeom>
                  <a:noFill/>
                </p:spPr>
                <p:txBody>
                  <a:bodyPr wrap="square" rtlCol="0">
                    <a:spAutoFit/>
                  </a:bodyPr>
                  <a:lstStyle/>
                  <a:p>
                    <a:r>
                      <a:rPr lang="en-US" altLang="ja-JP" sz="1700" b="1" i="0" dirty="0">
                        <a:solidFill>
                          <a:srgbClr val="2F5597"/>
                        </a:solidFill>
                        <a:effectLst/>
                        <a:highlight>
                          <a:srgbClr val="FFFFFF"/>
                        </a:highlight>
                        <a:latin typeface="HG丸ｺﾞｼｯｸM-PRO" panose="020F0600000000000000" pitchFamily="50" charset="-128"/>
                        <a:ea typeface="HG丸ｺﾞｼｯｸM-PRO" panose="020F0600000000000000" pitchFamily="50" charset="-128"/>
                      </a:rPr>
                      <a:t>STUDIO</a:t>
                    </a:r>
                    <a:r>
                      <a:rPr lang="ja-JP" altLang="en-US" sz="1700" b="1" i="0" dirty="0">
                        <a:solidFill>
                          <a:srgbClr val="2F5597"/>
                        </a:solidFill>
                        <a:effectLst/>
                        <a:highlight>
                          <a:srgbClr val="FFFFFF"/>
                        </a:highlight>
                        <a:latin typeface="HG丸ｺﾞｼｯｸM-PRO" panose="020F0600000000000000" pitchFamily="50" charset="-128"/>
                        <a:ea typeface="HG丸ｺﾞｼｯｸM-PRO" panose="020F0600000000000000" pitchFamily="50" charset="-128"/>
                      </a:rPr>
                      <a:t>で初めてのホームページ作り</a:t>
                    </a:r>
                    <a:endParaRPr lang="en-US" altLang="ja-JP" sz="1700" b="1" i="0" dirty="0">
                      <a:solidFill>
                        <a:srgbClr val="2F5597"/>
                      </a:solidFill>
                      <a:effectLst/>
                      <a:highlight>
                        <a:srgbClr val="FFFFFF"/>
                      </a:highlight>
                      <a:latin typeface="HG丸ｺﾞｼｯｸM-PRO" panose="020F0600000000000000" pitchFamily="50" charset="-128"/>
                      <a:ea typeface="HG丸ｺﾞｼｯｸM-PRO" panose="020F0600000000000000" pitchFamily="50" charset="-128"/>
                    </a:endParaRPr>
                  </a:p>
                  <a:p>
                    <a:r>
                      <a:rPr lang="ja-JP" altLang="en-US" sz="1200" i="0" dirty="0">
                        <a:effectLst/>
                        <a:highlight>
                          <a:srgbClr val="FFFFFF"/>
                        </a:highlight>
                        <a:latin typeface="HG丸ｺﾞｼｯｸM-PRO" panose="020F0600000000000000" pitchFamily="50" charset="-128"/>
                        <a:ea typeface="HG丸ｺﾞｼｯｸM-PRO" panose="020F0600000000000000" pitchFamily="50" charset="-128"/>
                      </a:rPr>
                      <a:t>セミナー</a:t>
                    </a:r>
                    <a:endParaRPr lang="en-US" altLang="ja-JP" sz="1200" i="0" dirty="0">
                      <a:effectLst/>
                      <a:highlight>
                        <a:srgbClr val="FFFFFF"/>
                      </a:highlight>
                      <a:latin typeface="HG丸ｺﾞｼｯｸM-PRO" panose="020F0600000000000000" pitchFamily="50" charset="-128"/>
                      <a:ea typeface="HG丸ｺﾞｼｯｸM-PRO" panose="020F0600000000000000" pitchFamily="50" charset="-128"/>
                    </a:endParaRPr>
                  </a:p>
                </p:txBody>
              </p:sp>
            </p:grpSp>
            <p:pic>
              <p:nvPicPr>
                <p:cNvPr id="275" name="図 274">
                  <a:extLst>
                    <a:ext uri="{FF2B5EF4-FFF2-40B4-BE49-F238E27FC236}">
                      <a16:creationId xmlns:a16="http://schemas.microsoft.com/office/drawing/2014/main" id="{395DF3DA-7B4E-6EDA-4E04-8EB9088E16CB}"/>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59535" y="1974578"/>
                  <a:ext cx="643502" cy="735787"/>
                </a:xfrm>
                <a:prstGeom prst="rect">
                  <a:avLst/>
                </a:prstGeom>
              </p:spPr>
            </p:pic>
          </p:grpSp>
          <p:sp>
            <p:nvSpPr>
              <p:cNvPr id="273" name="正方形/長方形 272">
                <a:extLst>
                  <a:ext uri="{FF2B5EF4-FFF2-40B4-BE49-F238E27FC236}">
                    <a16:creationId xmlns:a16="http://schemas.microsoft.com/office/drawing/2014/main" id="{5C730EF8-C278-BA20-F192-708A705C256E}"/>
                  </a:ext>
                </a:extLst>
              </p:cNvPr>
              <p:cNvSpPr/>
              <p:nvPr/>
            </p:nvSpPr>
            <p:spPr>
              <a:xfrm rot="16200000">
                <a:off x="2007754" y="279172"/>
                <a:ext cx="194400" cy="2959200"/>
              </a:xfrm>
              <a:prstGeom prst="rect">
                <a:avLst/>
              </a:prstGeom>
              <a:solidFill>
                <a:srgbClr val="BDD7EE"/>
              </a:solidFill>
              <a:ln>
                <a:noFill/>
              </a:ln>
            </p:spPr>
            <p:style>
              <a:lnRef idx="2">
                <a:schemeClr val="dk1"/>
              </a:lnRef>
              <a:fillRef idx="1">
                <a:schemeClr val="lt1"/>
              </a:fillRef>
              <a:effectRef idx="0">
                <a:schemeClr val="dk1"/>
              </a:effectRef>
              <a:fontRef idx="minor">
                <a:schemeClr val="dk1"/>
              </a:fontRef>
            </p:style>
            <p:txBody>
              <a:bodyPr vert="eaVert" rtlCol="0" anchor="ctr"/>
              <a:lstStyle/>
              <a:p>
                <a:pPr algn="ctr"/>
                <a:r>
                  <a:rPr lang="en-US" altLang="ja-JP" sz="1000" b="1" spc="300" dirty="0">
                    <a:latin typeface="HG丸ｺﾞｼｯｸM-PRO" panose="020F0600000000000000" pitchFamily="50" charset="-128"/>
                    <a:ea typeface="HG丸ｺﾞｼｯｸM-PRO" panose="020F0600000000000000" pitchFamily="50" charset="-128"/>
                  </a:rPr>
                  <a:t>IT</a:t>
                </a:r>
                <a:r>
                  <a:rPr lang="ja-JP" altLang="en-US" sz="1000" b="1" spc="300" dirty="0">
                    <a:latin typeface="HG丸ｺﾞｼｯｸM-PRO" panose="020F0600000000000000" pitchFamily="50" charset="-128"/>
                    <a:ea typeface="HG丸ｺﾞｼｯｸM-PRO" panose="020F0600000000000000" pitchFamily="50" charset="-128"/>
                  </a:rPr>
                  <a:t>集客</a:t>
                </a:r>
              </a:p>
            </p:txBody>
          </p:sp>
        </p:grpSp>
        <p:sp>
          <p:nvSpPr>
            <p:cNvPr id="271" name="角丸四角形 92">
              <a:extLst>
                <a:ext uri="{FF2B5EF4-FFF2-40B4-BE49-F238E27FC236}">
                  <a16:creationId xmlns:a16="http://schemas.microsoft.com/office/drawing/2014/main" id="{3849A735-4F24-2556-679B-28F185C119C8}"/>
                </a:ext>
              </a:extLst>
            </p:cNvPr>
            <p:cNvSpPr/>
            <p:nvPr/>
          </p:nvSpPr>
          <p:spPr>
            <a:xfrm>
              <a:off x="6112241" y="8245604"/>
              <a:ext cx="1129982" cy="25670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lvl="0"/>
              <a:r>
                <a:rPr lang="ja-JP" altLang="en-US" sz="800" dirty="0">
                  <a:ln w="0"/>
                  <a:solidFill>
                    <a:prstClr val="black"/>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講師・相談員</a:t>
              </a:r>
              <a:endParaRPr lang="en-US" altLang="ja-JP" sz="800" dirty="0">
                <a:ln w="0"/>
                <a:solidFill>
                  <a:prstClr val="black"/>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endParaRPr>
            </a:p>
            <a:p>
              <a:pPr lvl="0"/>
              <a:r>
                <a:rPr lang="ja-JP" altLang="en-US" sz="1050" b="1" dirty="0">
                  <a:ln w="0"/>
                  <a:solidFill>
                    <a:schemeClr val="tx1"/>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難波 宗之 </a:t>
              </a:r>
              <a:r>
                <a:rPr kumimoji="0" lang="ja-JP" altLang="en-US" sz="800" b="1" kern="0" dirty="0">
                  <a:ln w="0"/>
                  <a:solidFill>
                    <a:srgbClr val="FF0000"/>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中小企業診断士</a:t>
              </a:r>
              <a:endParaRPr lang="en-US" altLang="ja-JP" sz="900" spc="-20" dirty="0">
                <a:ln w="0"/>
                <a:solidFill>
                  <a:prstClr val="black"/>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endParaRPr>
            </a:p>
          </p:txBody>
        </p:sp>
      </p:grpSp>
      <p:grpSp>
        <p:nvGrpSpPr>
          <p:cNvPr id="278" name="グループ化 277">
            <a:extLst>
              <a:ext uri="{FF2B5EF4-FFF2-40B4-BE49-F238E27FC236}">
                <a16:creationId xmlns:a16="http://schemas.microsoft.com/office/drawing/2014/main" id="{49215307-9916-FCD3-8E92-91481ABD8B3F}"/>
              </a:ext>
            </a:extLst>
          </p:cNvPr>
          <p:cNvGrpSpPr/>
          <p:nvPr/>
        </p:nvGrpSpPr>
        <p:grpSpPr>
          <a:xfrm>
            <a:off x="9053129" y="6623883"/>
            <a:ext cx="3084644" cy="1959141"/>
            <a:chOff x="9304304" y="2756269"/>
            <a:chExt cx="3084644" cy="1959141"/>
          </a:xfrm>
        </p:grpSpPr>
        <p:grpSp>
          <p:nvGrpSpPr>
            <p:cNvPr id="279" name="グループ化 278">
              <a:extLst>
                <a:ext uri="{FF2B5EF4-FFF2-40B4-BE49-F238E27FC236}">
                  <a16:creationId xmlns:a16="http://schemas.microsoft.com/office/drawing/2014/main" id="{3BAC2378-EC5E-3CC5-979B-E29F1B471D06}"/>
                </a:ext>
              </a:extLst>
            </p:cNvPr>
            <p:cNvGrpSpPr/>
            <p:nvPr/>
          </p:nvGrpSpPr>
          <p:grpSpPr>
            <a:xfrm>
              <a:off x="9304304" y="2756269"/>
              <a:ext cx="3084644" cy="1959141"/>
              <a:chOff x="9093792" y="4628126"/>
              <a:chExt cx="3084644" cy="1959141"/>
            </a:xfrm>
          </p:grpSpPr>
          <p:grpSp>
            <p:nvGrpSpPr>
              <p:cNvPr id="281" name="グループ化 280">
                <a:extLst>
                  <a:ext uri="{FF2B5EF4-FFF2-40B4-BE49-F238E27FC236}">
                    <a16:creationId xmlns:a16="http://schemas.microsoft.com/office/drawing/2014/main" id="{4D9D771A-CD14-0E1D-0357-AF889C67959A}"/>
                  </a:ext>
                </a:extLst>
              </p:cNvPr>
              <p:cNvGrpSpPr/>
              <p:nvPr/>
            </p:nvGrpSpPr>
            <p:grpSpPr>
              <a:xfrm>
                <a:off x="9150739" y="4758964"/>
                <a:ext cx="3027697" cy="1828303"/>
                <a:chOff x="485046" y="742261"/>
                <a:chExt cx="3027697" cy="1828303"/>
              </a:xfrm>
            </p:grpSpPr>
            <p:grpSp>
              <p:nvGrpSpPr>
                <p:cNvPr id="283" name="グループ化 282">
                  <a:extLst>
                    <a:ext uri="{FF2B5EF4-FFF2-40B4-BE49-F238E27FC236}">
                      <a16:creationId xmlns:a16="http://schemas.microsoft.com/office/drawing/2014/main" id="{A1FD0A45-C959-81B4-458C-CC61180F158D}"/>
                    </a:ext>
                  </a:extLst>
                </p:cNvPr>
                <p:cNvGrpSpPr/>
                <p:nvPr/>
              </p:nvGrpSpPr>
              <p:grpSpPr>
                <a:xfrm>
                  <a:off x="485046" y="742261"/>
                  <a:ext cx="3027697" cy="1828303"/>
                  <a:chOff x="440450" y="6440960"/>
                  <a:chExt cx="3027697" cy="1828303"/>
                </a:xfrm>
              </p:grpSpPr>
              <p:sp>
                <p:nvSpPr>
                  <p:cNvPr id="285" name="テキスト ボックス 284">
                    <a:extLst>
                      <a:ext uri="{FF2B5EF4-FFF2-40B4-BE49-F238E27FC236}">
                        <a16:creationId xmlns:a16="http://schemas.microsoft.com/office/drawing/2014/main" id="{A1761C95-6C89-2258-4333-9D8CE606CFAF}"/>
                      </a:ext>
                    </a:extLst>
                  </p:cNvPr>
                  <p:cNvSpPr txBox="1"/>
                  <p:nvPr/>
                </p:nvSpPr>
                <p:spPr>
                  <a:xfrm>
                    <a:off x="985886" y="6440960"/>
                    <a:ext cx="2482261" cy="646331"/>
                  </a:xfrm>
                  <a:prstGeom prst="rect">
                    <a:avLst/>
                  </a:prstGeom>
                  <a:noFill/>
                </p:spPr>
                <p:txBody>
                  <a:bodyPr wrap="square" rtlCol="0">
                    <a:spAutoFit/>
                  </a:bodyPr>
                  <a:lstStyle/>
                  <a:p>
                    <a:r>
                      <a:rPr kumimoji="0" lang="ja-JP" altLang="en-US" sz="1800" b="1" kern="0" dirty="0">
                        <a:ln w="0"/>
                        <a:solidFill>
                          <a:srgbClr val="2F5597"/>
                        </a:solidFill>
                        <a:latin typeface="HG丸ｺﾞｼｯｸM-PRO" panose="020F0600000000000000" pitchFamily="50" charset="-128"/>
                        <a:ea typeface="HG丸ｺﾞｼｯｸM-PRO" panose="020F0600000000000000" pitchFamily="50" charset="-128"/>
                      </a:rPr>
                      <a:t>起業・開業に必要な</a:t>
                    </a:r>
                    <a:endParaRPr kumimoji="0" lang="en-US" altLang="ja-JP" sz="1800" b="1" kern="0" dirty="0">
                      <a:ln w="0"/>
                      <a:solidFill>
                        <a:srgbClr val="2F5597"/>
                      </a:solidFill>
                      <a:latin typeface="HG丸ｺﾞｼｯｸM-PRO" panose="020F0600000000000000" pitchFamily="50" charset="-128"/>
                      <a:ea typeface="HG丸ｺﾞｼｯｸM-PRO" panose="020F0600000000000000" pitchFamily="50" charset="-128"/>
                    </a:endParaRPr>
                  </a:p>
                  <a:p>
                    <a:r>
                      <a:rPr kumimoji="0" lang="ja-JP" altLang="en-US" sz="1800" b="1" kern="0" dirty="0">
                        <a:ln w="0"/>
                        <a:solidFill>
                          <a:srgbClr val="2F5597"/>
                        </a:solidFill>
                        <a:latin typeface="HG丸ｺﾞｼｯｸM-PRO" panose="020F0600000000000000" pitchFamily="50" charset="-128"/>
                        <a:ea typeface="HG丸ｺﾞｼｯｸM-PRO" panose="020F0600000000000000" pitchFamily="50" charset="-128"/>
                      </a:rPr>
                      <a:t>ブランディング</a:t>
                    </a:r>
                    <a:r>
                      <a:rPr kumimoji="0" lang="ja-JP" altLang="en-US" sz="1200" kern="0" dirty="0">
                        <a:ln w="0"/>
                        <a:solidFill>
                          <a:prstClr val="black"/>
                        </a:solidFill>
                        <a:latin typeface="HG丸ｺﾞｼｯｸM-PRO" panose="020F0600000000000000" pitchFamily="50" charset="-128"/>
                        <a:ea typeface="HG丸ｺﾞｼｯｸM-PRO" panose="020F0600000000000000" pitchFamily="50" charset="-128"/>
                      </a:rPr>
                      <a:t>セミナー</a:t>
                    </a:r>
                    <a:endParaRPr kumimoji="0" lang="en-US" altLang="ja-JP" sz="1200" kern="0" dirty="0">
                      <a:ln w="0"/>
                      <a:solidFill>
                        <a:prstClr val="black"/>
                      </a:solidFill>
                      <a:latin typeface="HG丸ｺﾞｼｯｸM-PRO" panose="020F0600000000000000" pitchFamily="50" charset="-128"/>
                      <a:ea typeface="HG丸ｺﾞｼｯｸM-PRO" panose="020F0600000000000000" pitchFamily="50" charset="-128"/>
                    </a:endParaRPr>
                  </a:p>
                </p:txBody>
              </p:sp>
              <p:sp>
                <p:nvSpPr>
                  <p:cNvPr id="286" name="角丸四角形 92">
                    <a:extLst>
                      <a:ext uri="{FF2B5EF4-FFF2-40B4-BE49-F238E27FC236}">
                        <a16:creationId xmlns:a16="http://schemas.microsoft.com/office/drawing/2014/main" id="{A9A9E865-4456-FD23-6B82-139D51FB4AED}"/>
                      </a:ext>
                    </a:extLst>
                  </p:cNvPr>
                  <p:cNvSpPr/>
                  <p:nvPr/>
                </p:nvSpPr>
                <p:spPr>
                  <a:xfrm>
                    <a:off x="440450" y="7902526"/>
                    <a:ext cx="1062657" cy="366737"/>
                  </a:xfrm>
                  <a:prstGeom prst="roundRect">
                    <a:avLst>
                      <a:gd name="adj" fmla="val 0"/>
                    </a:avLst>
                  </a:prstGeom>
                  <a:noFill/>
                  <a:ln w="12700" cap="flat" cmpd="sng" algn="ctr">
                    <a:noFill/>
                    <a:prstDash val="solid"/>
                    <a:miter lim="800000"/>
                  </a:ln>
                  <a:effectLst/>
                </p:spPr>
                <p:txBody>
                  <a:bodyPr wrap="none" lIns="0" tIns="0" rIns="0" bIns="0" rtlCol="0" anchor="ctr">
                    <a:noAutofit/>
                  </a:bodyPr>
                  <a:lstStyle/>
                  <a:p>
                    <a:pPr defTabSz="620663"/>
                    <a:r>
                      <a:rPr lang="ja-JP" altLang="en-US" sz="800" dirty="0">
                        <a:ln w="0"/>
                        <a:solidFill>
                          <a:prstClr val="black"/>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講師・相談員</a:t>
                    </a:r>
                    <a:endParaRPr lang="en-US" altLang="ja-JP" sz="800" dirty="0">
                      <a:ln w="0"/>
                      <a:solidFill>
                        <a:prstClr val="black"/>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endParaRPr>
                  </a:p>
                  <a:p>
                    <a:pPr lvl="0" defTabSz="914400">
                      <a:defRPr/>
                    </a:pPr>
                    <a:r>
                      <a:rPr kumimoji="0" lang="ja-JP" altLang="en-US" sz="1050" b="1" kern="0" dirty="0">
                        <a:ln w="0"/>
                        <a:solidFill>
                          <a:prstClr val="black"/>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根本 和幸</a:t>
                    </a:r>
                    <a:r>
                      <a:rPr lang="ja-JP" altLang="en-US" sz="800" b="1" dirty="0">
                        <a:ln w="0"/>
                        <a:solidFill>
                          <a:srgbClr val="2F5597"/>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（デザイン・ブランディング）</a:t>
                    </a:r>
                    <a:endParaRPr lang="en-US" altLang="ja-JP" sz="800" b="1" dirty="0">
                      <a:ln w="0"/>
                      <a:solidFill>
                        <a:srgbClr val="2F5597"/>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endParaRPr>
                  </a:p>
                </p:txBody>
              </p:sp>
            </p:grpSp>
            <p:pic>
              <p:nvPicPr>
                <p:cNvPr id="284" name="図 283">
                  <a:extLst>
                    <a:ext uri="{FF2B5EF4-FFF2-40B4-BE49-F238E27FC236}">
                      <a16:creationId xmlns:a16="http://schemas.microsoft.com/office/drawing/2014/main" id="{474CE5BF-AFAF-5C39-1996-A679B9200303}"/>
                    </a:ext>
                  </a:extLst>
                </p:cNvPr>
                <p:cNvPicPr>
                  <a:picLocks noChangeAspect="1"/>
                </p:cNvPicPr>
                <p:nvPr/>
              </p:nvPicPr>
              <p:blipFill rotWithShape="1">
                <a:blip r:embed="rId28" cstate="print">
                  <a:extLst>
                    <a:ext uri="{28A0092B-C50C-407E-A947-70E740481C1C}">
                      <a14:useLocalDpi xmlns:a14="http://schemas.microsoft.com/office/drawing/2010/main" val="0"/>
                    </a:ext>
                  </a:extLst>
                </a:blip>
                <a:srcRect l="16604" r="17491" b="12563"/>
                <a:stretch/>
              </p:blipFill>
              <p:spPr>
                <a:xfrm>
                  <a:off x="546829" y="1486909"/>
                  <a:ext cx="483653" cy="742754"/>
                </a:xfrm>
                <a:prstGeom prst="rect">
                  <a:avLst/>
                </a:prstGeom>
              </p:spPr>
            </p:pic>
          </p:grpSp>
          <p:sp>
            <p:nvSpPr>
              <p:cNvPr id="282" name="正方形/長方形 281">
                <a:extLst>
                  <a:ext uri="{FF2B5EF4-FFF2-40B4-BE49-F238E27FC236}">
                    <a16:creationId xmlns:a16="http://schemas.microsoft.com/office/drawing/2014/main" id="{1294F697-5136-FA88-2A46-A5DF9450A1F0}"/>
                  </a:ext>
                </a:extLst>
              </p:cNvPr>
              <p:cNvSpPr/>
              <p:nvPr/>
            </p:nvSpPr>
            <p:spPr>
              <a:xfrm rot="16200000">
                <a:off x="10476531" y="3245387"/>
                <a:ext cx="193722" cy="2959200"/>
              </a:xfrm>
              <a:prstGeom prst="rect">
                <a:avLst/>
              </a:prstGeom>
              <a:solidFill>
                <a:srgbClr val="5BD7D4"/>
              </a:solidFill>
              <a:ln w="12700" cap="flat" cmpd="sng" algn="ctr">
                <a:noFill/>
                <a:prstDash val="solid"/>
                <a:miter lim="800000"/>
              </a:ln>
              <a:effectLst/>
            </p:spPr>
            <p:txBody>
              <a:bodyPr vert="eaVert" rtlCol="0" anchor="ctr"/>
              <a:lstStyle/>
              <a:p>
                <a:pPr algn="ctr">
                  <a:defRPr/>
                </a:pPr>
                <a:r>
                  <a:rPr kumimoji="0" lang="ja-JP" altLang="en-US" sz="1000" b="1" kern="0" spc="300" dirty="0">
                    <a:solidFill>
                      <a:prstClr val="black"/>
                    </a:solidFill>
                    <a:latin typeface="HG丸ｺﾞｼｯｸM-PRO" panose="020F0600000000000000" pitchFamily="50" charset="-128"/>
                    <a:ea typeface="HG丸ｺﾞｼｯｸM-PRO" panose="020F0600000000000000" pitchFamily="50" charset="-128"/>
                  </a:rPr>
                  <a:t>広報戦略</a:t>
                </a:r>
              </a:p>
            </p:txBody>
          </p:sp>
        </p:grpSp>
        <p:sp>
          <p:nvSpPr>
            <p:cNvPr id="280" name="テキスト ボックス 279">
              <a:extLst>
                <a:ext uri="{FF2B5EF4-FFF2-40B4-BE49-F238E27FC236}">
                  <a16:creationId xmlns:a16="http://schemas.microsoft.com/office/drawing/2014/main" id="{E1E960ED-4A49-71AC-0093-A7BE41F0D275}"/>
                </a:ext>
              </a:extLst>
            </p:cNvPr>
            <p:cNvSpPr txBox="1"/>
            <p:nvPr/>
          </p:nvSpPr>
          <p:spPr>
            <a:xfrm>
              <a:off x="10066872" y="3637718"/>
              <a:ext cx="2169037" cy="804003"/>
            </a:xfrm>
            <a:prstGeom prst="rect">
              <a:avLst/>
            </a:prstGeom>
            <a:noFill/>
          </p:spPr>
          <p:txBody>
            <a:bodyPr wrap="square" lIns="0" tIns="0" rIns="0" bIns="0" rtlCol="0">
              <a:spAutoFit/>
            </a:bodyPr>
            <a:lstStyle/>
            <a:p>
              <a:pPr>
                <a:lnSpc>
                  <a:spcPct val="150000"/>
                </a:lnSpc>
              </a:pPr>
              <a:r>
                <a:rPr lang="ja-JP" altLang="en-US" sz="900" dirty="0">
                  <a:latin typeface="HG丸ｺﾞｼｯｸM-PRO" panose="020F0600000000000000" pitchFamily="50" charset="-128"/>
                  <a:ea typeface="HG丸ｺﾞｼｯｸM-PRO" panose="020F0600000000000000" pitchFamily="50" charset="-128"/>
                </a:rPr>
                <a:t>● 起業のために準備するべきものとは？</a:t>
              </a:r>
              <a:endParaRPr lang="en-US" altLang="ja-JP" sz="900"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900" dirty="0">
                  <a:latin typeface="HG丸ｺﾞｼｯｸM-PRO" panose="020F0600000000000000" pitchFamily="50" charset="-128"/>
                  <a:ea typeface="HG丸ｺﾞｼｯｸM-PRO" panose="020F0600000000000000" pitchFamily="50" charset="-128"/>
                </a:rPr>
                <a:t>● ライバルと差別化するための</a:t>
              </a:r>
              <a:endParaRPr lang="en-US" altLang="ja-JP" sz="900" dirty="0">
                <a:latin typeface="HG丸ｺﾞｼｯｸM-PRO" panose="020F0600000000000000" pitchFamily="50" charset="-128"/>
                <a:ea typeface="HG丸ｺﾞｼｯｸM-PRO" panose="020F0600000000000000" pitchFamily="50" charset="-128"/>
              </a:endParaRPr>
            </a:p>
            <a:p>
              <a:pPr>
                <a:lnSpc>
                  <a:spcPct val="150000"/>
                </a:lnSpc>
              </a:pPr>
              <a:r>
                <a:rPr lang="en-US" altLang="ja-JP" sz="900" dirty="0">
                  <a:latin typeface="HG丸ｺﾞｼｯｸM-PRO" panose="020F0600000000000000" pitchFamily="50" charset="-128"/>
                  <a:ea typeface="HG丸ｺﾞｼｯｸM-PRO" panose="020F0600000000000000" pitchFamily="50" charset="-128"/>
                </a:rPr>
                <a:t>    </a:t>
              </a:r>
              <a:r>
                <a:rPr lang="ja-JP" altLang="en-US" sz="900" dirty="0">
                  <a:latin typeface="HG丸ｺﾞｼｯｸM-PRO" panose="020F0600000000000000" pitchFamily="50" charset="-128"/>
                  <a:ea typeface="HG丸ｺﾞｼｯｸM-PRO" panose="020F0600000000000000" pitchFamily="50" charset="-128"/>
                </a:rPr>
                <a:t>個人ブランドを作る方法とは？</a:t>
              </a:r>
              <a:endParaRPr lang="en-US" altLang="ja-JP" sz="900"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900" dirty="0">
                  <a:latin typeface="HG丸ｺﾞｼｯｸM-PRO" panose="020F0600000000000000" pitchFamily="50" charset="-128"/>
                  <a:ea typeface="HG丸ｺﾞｼｯｸM-PRO" panose="020F0600000000000000" pitchFamily="50" charset="-128"/>
                </a:rPr>
                <a:t>● ネーミング、屋号の決め方とは？</a:t>
              </a:r>
            </a:p>
          </p:txBody>
        </p:sp>
      </p:grpSp>
      <p:grpSp>
        <p:nvGrpSpPr>
          <p:cNvPr id="287" name="グループ化 286">
            <a:extLst>
              <a:ext uri="{FF2B5EF4-FFF2-40B4-BE49-F238E27FC236}">
                <a16:creationId xmlns:a16="http://schemas.microsoft.com/office/drawing/2014/main" id="{9FF579F8-9498-5EF9-1B40-2E0EF0E22F0D}"/>
              </a:ext>
            </a:extLst>
          </p:cNvPr>
          <p:cNvGrpSpPr/>
          <p:nvPr/>
        </p:nvGrpSpPr>
        <p:grpSpPr>
          <a:xfrm>
            <a:off x="12025044" y="6625613"/>
            <a:ext cx="3164291" cy="1969013"/>
            <a:chOff x="12027232" y="4660982"/>
            <a:chExt cx="3164291" cy="1969013"/>
          </a:xfrm>
        </p:grpSpPr>
        <p:grpSp>
          <p:nvGrpSpPr>
            <p:cNvPr id="288" name="グループ化 287">
              <a:extLst>
                <a:ext uri="{FF2B5EF4-FFF2-40B4-BE49-F238E27FC236}">
                  <a16:creationId xmlns:a16="http://schemas.microsoft.com/office/drawing/2014/main" id="{DFCDDE1A-1DDC-8AB4-F92F-968C28B33556}"/>
                </a:ext>
              </a:extLst>
            </p:cNvPr>
            <p:cNvGrpSpPr/>
            <p:nvPr/>
          </p:nvGrpSpPr>
          <p:grpSpPr>
            <a:xfrm>
              <a:off x="12027232" y="4660982"/>
              <a:ext cx="3164291" cy="1969013"/>
              <a:chOff x="9053596" y="6599121"/>
              <a:chExt cx="3164291" cy="1969013"/>
            </a:xfrm>
          </p:grpSpPr>
          <p:grpSp>
            <p:nvGrpSpPr>
              <p:cNvPr id="291" name="グループ化 290">
                <a:extLst>
                  <a:ext uri="{FF2B5EF4-FFF2-40B4-BE49-F238E27FC236}">
                    <a16:creationId xmlns:a16="http://schemas.microsoft.com/office/drawing/2014/main" id="{7EFE6793-9C49-D3CD-A559-F75A9D0D5C34}"/>
                  </a:ext>
                </a:extLst>
              </p:cNvPr>
              <p:cNvGrpSpPr/>
              <p:nvPr/>
            </p:nvGrpSpPr>
            <p:grpSpPr>
              <a:xfrm>
                <a:off x="9053596" y="6599121"/>
                <a:ext cx="3164291" cy="1969013"/>
                <a:chOff x="8338271" y="4342269"/>
                <a:chExt cx="3164291" cy="1969013"/>
              </a:xfrm>
            </p:grpSpPr>
            <p:grpSp>
              <p:nvGrpSpPr>
                <p:cNvPr id="293" name="グループ化 292">
                  <a:extLst>
                    <a:ext uri="{FF2B5EF4-FFF2-40B4-BE49-F238E27FC236}">
                      <a16:creationId xmlns:a16="http://schemas.microsoft.com/office/drawing/2014/main" id="{07DF22FF-BA25-47E5-4BF4-32F9E32EC1B1}"/>
                    </a:ext>
                  </a:extLst>
                </p:cNvPr>
                <p:cNvGrpSpPr/>
                <p:nvPr/>
              </p:nvGrpSpPr>
              <p:grpSpPr>
                <a:xfrm>
                  <a:off x="8377114" y="4475903"/>
                  <a:ext cx="3125448" cy="1835379"/>
                  <a:chOff x="-121209" y="6494477"/>
                  <a:chExt cx="3125448" cy="1835379"/>
                </a:xfrm>
              </p:grpSpPr>
              <p:sp>
                <p:nvSpPr>
                  <p:cNvPr id="295" name="テキスト ボックス 294">
                    <a:extLst>
                      <a:ext uri="{FF2B5EF4-FFF2-40B4-BE49-F238E27FC236}">
                        <a16:creationId xmlns:a16="http://schemas.microsoft.com/office/drawing/2014/main" id="{08603A11-6BC7-3B8E-5C1C-A8D85B13EB7E}"/>
                      </a:ext>
                    </a:extLst>
                  </p:cNvPr>
                  <p:cNvSpPr txBox="1"/>
                  <p:nvPr/>
                </p:nvSpPr>
                <p:spPr>
                  <a:xfrm>
                    <a:off x="401087" y="6494477"/>
                    <a:ext cx="2603152" cy="646331"/>
                  </a:xfrm>
                  <a:prstGeom prst="rect">
                    <a:avLst/>
                  </a:prstGeom>
                  <a:noFill/>
                </p:spPr>
                <p:txBody>
                  <a:bodyPr wrap="square" rtlCol="0">
                    <a:spAutoFit/>
                  </a:bodyPr>
                  <a:lstStyle/>
                  <a:p>
                    <a:pPr>
                      <a:defRPr/>
                    </a:pPr>
                    <a:r>
                      <a:rPr kumimoji="0" lang="ja-JP" altLang="en-US" sz="1800" b="1" kern="0" dirty="0">
                        <a:ln w="0"/>
                        <a:solidFill>
                          <a:srgbClr val="4472C4">
                            <a:lumMod val="75000"/>
                          </a:srgbClr>
                        </a:solidFill>
                        <a:latin typeface="HG丸ｺﾞｼｯｸM-PRO" panose="020F0600000000000000" pitchFamily="50" charset="-128"/>
                        <a:ea typeface="HG丸ｺﾞｼｯｸM-PRO" panose="020F0600000000000000" pitchFamily="50" charset="-128"/>
                      </a:rPr>
                      <a:t>マーケティング</a:t>
                    </a:r>
                    <a:r>
                      <a:rPr kumimoji="0" lang="en-US" altLang="ja-JP" sz="1800" b="1" kern="0" dirty="0">
                        <a:ln w="0"/>
                        <a:solidFill>
                          <a:srgbClr val="4472C4">
                            <a:lumMod val="75000"/>
                          </a:srgbClr>
                        </a:solidFill>
                        <a:latin typeface="HG丸ｺﾞｼｯｸM-PRO" panose="020F0600000000000000" pitchFamily="50" charset="-128"/>
                        <a:ea typeface="HG丸ｺﾞｼｯｸM-PRO" panose="020F0600000000000000" pitchFamily="50" charset="-128"/>
                      </a:rPr>
                      <a:t>×</a:t>
                    </a:r>
                  </a:p>
                  <a:p>
                    <a:pPr>
                      <a:defRPr/>
                    </a:pPr>
                    <a:r>
                      <a:rPr kumimoji="0" lang="ja-JP" altLang="en-US" sz="1800" b="1" kern="0" dirty="0">
                        <a:ln w="0"/>
                        <a:solidFill>
                          <a:srgbClr val="4472C4">
                            <a:lumMod val="75000"/>
                          </a:srgbClr>
                        </a:solidFill>
                        <a:latin typeface="HG丸ｺﾞｼｯｸM-PRO" panose="020F0600000000000000" pitchFamily="50" charset="-128"/>
                        <a:ea typeface="HG丸ｺﾞｼｯｸM-PRO" panose="020F0600000000000000" pitchFamily="50" charset="-128"/>
                      </a:rPr>
                      <a:t>生成</a:t>
                    </a:r>
                    <a:r>
                      <a:rPr kumimoji="0" lang="en-US" altLang="ja-JP" sz="1800" b="1" kern="0" dirty="0">
                        <a:ln w="0"/>
                        <a:solidFill>
                          <a:srgbClr val="4472C4">
                            <a:lumMod val="75000"/>
                          </a:srgbClr>
                        </a:solidFill>
                        <a:latin typeface="HG丸ｺﾞｼｯｸM-PRO" panose="020F0600000000000000" pitchFamily="50" charset="-128"/>
                        <a:ea typeface="HG丸ｺﾞｼｯｸM-PRO" panose="020F0600000000000000" pitchFamily="50" charset="-128"/>
                      </a:rPr>
                      <a:t>AI</a:t>
                    </a:r>
                    <a:r>
                      <a:rPr kumimoji="0" lang="ja-JP" altLang="en-US" sz="1200" kern="0" dirty="0">
                        <a:ln w="0"/>
                        <a:latin typeface="HG丸ｺﾞｼｯｸM-PRO" panose="020F0600000000000000" pitchFamily="50" charset="-128"/>
                        <a:ea typeface="HG丸ｺﾞｼｯｸM-PRO" panose="020F0600000000000000" pitchFamily="50" charset="-128"/>
                      </a:rPr>
                      <a:t>セミナー</a:t>
                    </a:r>
                    <a:r>
                      <a:rPr kumimoji="0" lang="en-US" altLang="ja-JP" sz="1100" b="1" kern="0" dirty="0">
                        <a:ln w="0"/>
                        <a:solidFill>
                          <a:srgbClr val="4472C4">
                            <a:lumMod val="75000"/>
                          </a:srgbClr>
                        </a:solidFill>
                        <a:latin typeface="HG丸ｺﾞｼｯｸM-PRO" panose="020F0600000000000000" pitchFamily="50" charset="-128"/>
                        <a:ea typeface="HG丸ｺﾞｼｯｸM-PRO" panose="020F0600000000000000" pitchFamily="50" charset="-128"/>
                      </a:rPr>
                      <a:t>【</a:t>
                    </a:r>
                    <a:r>
                      <a:rPr kumimoji="0" lang="ja-JP" altLang="en-US" sz="1100" b="1" kern="0" dirty="0">
                        <a:ln w="0"/>
                        <a:solidFill>
                          <a:srgbClr val="FF0000"/>
                        </a:solidFill>
                        <a:latin typeface="HG丸ｺﾞｼｯｸM-PRO" panose="020F0600000000000000" pitchFamily="50" charset="-128"/>
                        <a:ea typeface="HG丸ｺﾞｼｯｸM-PRO" panose="020F0600000000000000" pitchFamily="50" charset="-128"/>
                      </a:rPr>
                      <a:t>基礎</a:t>
                    </a:r>
                    <a:r>
                      <a:rPr kumimoji="0" lang="ja-JP" altLang="en-US" sz="1100" b="1" kern="0" dirty="0">
                        <a:ln w="0"/>
                        <a:solidFill>
                          <a:srgbClr val="4472C4">
                            <a:lumMod val="75000"/>
                          </a:srgbClr>
                        </a:solidFill>
                        <a:latin typeface="HG丸ｺﾞｼｯｸM-PRO" panose="020F0600000000000000" pitchFamily="50" charset="-128"/>
                        <a:ea typeface="HG丸ｺﾞｼｯｸM-PRO" panose="020F0600000000000000" pitchFamily="50" charset="-128"/>
                      </a:rPr>
                      <a:t>編</a:t>
                    </a:r>
                    <a:r>
                      <a:rPr kumimoji="0" lang="en-US" altLang="ja-JP" sz="1100" b="1" kern="0" dirty="0">
                        <a:ln w="0"/>
                        <a:solidFill>
                          <a:srgbClr val="4472C4">
                            <a:lumMod val="75000"/>
                          </a:srgbClr>
                        </a:solidFill>
                        <a:latin typeface="HG丸ｺﾞｼｯｸM-PRO" panose="020F0600000000000000" pitchFamily="50" charset="-128"/>
                        <a:ea typeface="HG丸ｺﾞｼｯｸM-PRO" panose="020F0600000000000000" pitchFamily="50" charset="-128"/>
                      </a:rPr>
                      <a:t>】</a:t>
                    </a:r>
                    <a:endParaRPr kumimoji="0" lang="ja-JP" altLang="en-US" sz="1100" b="1" kern="0" dirty="0">
                      <a:ln w="0"/>
                      <a:solidFill>
                        <a:srgbClr val="4472C4">
                          <a:lumMod val="75000"/>
                        </a:srgbClr>
                      </a:solidFill>
                      <a:latin typeface="HG丸ｺﾞｼｯｸM-PRO" panose="020F0600000000000000" pitchFamily="50" charset="-128"/>
                      <a:ea typeface="HG丸ｺﾞｼｯｸM-PRO" panose="020F0600000000000000" pitchFamily="50" charset="-128"/>
                    </a:endParaRPr>
                  </a:p>
                </p:txBody>
              </p:sp>
              <p:sp>
                <p:nvSpPr>
                  <p:cNvPr id="296" name="角丸四角形 92">
                    <a:extLst>
                      <a:ext uri="{FF2B5EF4-FFF2-40B4-BE49-F238E27FC236}">
                        <a16:creationId xmlns:a16="http://schemas.microsoft.com/office/drawing/2014/main" id="{41D13C54-A84B-8E24-B018-199F9AFD12F2}"/>
                      </a:ext>
                    </a:extLst>
                  </p:cNvPr>
                  <p:cNvSpPr/>
                  <p:nvPr/>
                </p:nvSpPr>
                <p:spPr>
                  <a:xfrm>
                    <a:off x="-121209" y="7925764"/>
                    <a:ext cx="1129982" cy="404092"/>
                  </a:xfrm>
                  <a:prstGeom prst="roundRect">
                    <a:avLst>
                      <a:gd name="adj" fmla="val 0"/>
                    </a:avLst>
                  </a:prstGeom>
                  <a:noFill/>
                  <a:ln w="12700" cap="flat" cmpd="sng" algn="ctr">
                    <a:noFill/>
                    <a:prstDash val="solid"/>
                    <a:miter lim="800000"/>
                  </a:ln>
                  <a:effectLst/>
                </p:spPr>
                <p:txBody>
                  <a:bodyPr wrap="non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w="0"/>
                        <a:solidFill>
                          <a:prstClr val="black"/>
                        </a:solidFill>
                        <a:effectLst/>
                        <a:uLnTx/>
                        <a:uFillTx/>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講師・相談員  　</a:t>
                    </a:r>
                    <a:endParaRPr kumimoji="0" lang="en-US" altLang="ja-JP" sz="800" b="0" i="0" u="none" strike="noStrike" kern="0" cap="none" spc="0" normalizeH="0" baseline="0" noProof="0" dirty="0">
                      <a:ln w="0"/>
                      <a:solidFill>
                        <a:prstClr val="black"/>
                      </a:solidFill>
                      <a:effectLst/>
                      <a:uLnTx/>
                      <a:uFillTx/>
                      <a:latin typeface="HG丸ｺﾞｼｯｸM-PRO" panose="020F0600000000000000" pitchFamily="50" charset="-128"/>
                      <a:ea typeface="HG丸ｺﾞｼｯｸM-PRO" panose="020F0600000000000000" pitchFamily="50" charset="-128"/>
                      <a:cs typeface="A-OTF 見出ゴMB31 Pro MB31" panose="020B0600000000000000" pitchFamily="34" charset="-128"/>
                    </a:endParaRPr>
                  </a:p>
                  <a:p>
                    <a:pPr lvl="0">
                      <a:defRPr/>
                    </a:pPr>
                    <a:r>
                      <a:rPr kumimoji="0" lang="ja-JP" altLang="en-US" sz="1050" b="1" i="0" u="none" strike="noStrike" kern="0" cap="none" spc="0" normalizeH="0" baseline="0" noProof="0" dirty="0">
                        <a:ln w="0"/>
                        <a:solidFill>
                          <a:prstClr val="black"/>
                        </a:solidFill>
                        <a:effectLst/>
                        <a:uLnTx/>
                        <a:uFillTx/>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瀧内 賢</a:t>
                    </a:r>
                    <a:r>
                      <a:rPr lang="ja-JP" altLang="en-US" sz="800" b="1" dirty="0">
                        <a:ln w="0"/>
                        <a:solidFill>
                          <a:srgbClr val="2F5597"/>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a:t>
                    </a:r>
                    <a:r>
                      <a:rPr lang="en-US" altLang="ja-JP" sz="800" b="1" dirty="0">
                        <a:ln w="0"/>
                        <a:solidFill>
                          <a:srgbClr val="2F5597"/>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IT</a:t>
                    </a:r>
                    <a:r>
                      <a:rPr lang="ja-JP" altLang="en-US" sz="800" b="1" dirty="0">
                        <a:ln w="0"/>
                        <a:solidFill>
                          <a:srgbClr val="2F5597"/>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集客）</a:t>
                    </a:r>
                    <a:endParaRPr lang="en-US" altLang="ja-JP" sz="800" b="1" dirty="0">
                      <a:ln w="0"/>
                      <a:solidFill>
                        <a:srgbClr val="2F5597"/>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endParaRPr>
                  </a:p>
                </p:txBody>
              </p:sp>
            </p:grpSp>
            <p:sp>
              <p:nvSpPr>
                <p:cNvPr id="294" name="正方形/長方形 293">
                  <a:extLst>
                    <a:ext uri="{FF2B5EF4-FFF2-40B4-BE49-F238E27FC236}">
                      <a16:creationId xmlns:a16="http://schemas.microsoft.com/office/drawing/2014/main" id="{2D5585BA-E0B9-FF62-D73F-B6633D393146}"/>
                    </a:ext>
                  </a:extLst>
                </p:cNvPr>
                <p:cNvSpPr/>
                <p:nvPr/>
              </p:nvSpPr>
              <p:spPr>
                <a:xfrm rot="16200000">
                  <a:off x="9720671" y="2959869"/>
                  <a:ext cx="194400" cy="2959200"/>
                </a:xfrm>
                <a:prstGeom prst="rect">
                  <a:avLst/>
                </a:prstGeom>
                <a:solidFill>
                  <a:srgbClr val="5B9BD5">
                    <a:lumMod val="40000"/>
                    <a:lumOff val="60000"/>
                  </a:srgbClr>
                </a:solidFill>
                <a:ln w="12700" cap="flat" cmpd="sng" algn="ctr">
                  <a:noFill/>
                  <a:prstDash val="solid"/>
                  <a:miter lim="800000"/>
                </a:ln>
                <a:effectLst/>
              </p:spPr>
              <p:txBody>
                <a:bodyPr vert="ea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30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IT</a:t>
                  </a:r>
                  <a:r>
                    <a:rPr kumimoji="0" lang="ja-JP" altLang="en-US" sz="1000" b="1" i="0" u="none" strike="noStrike" kern="0" cap="none" spc="30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集客</a:t>
                  </a:r>
                </a:p>
              </p:txBody>
            </p:sp>
          </p:grpSp>
          <p:pic>
            <p:nvPicPr>
              <p:cNvPr id="292" name="図 291">
                <a:extLst>
                  <a:ext uri="{FF2B5EF4-FFF2-40B4-BE49-F238E27FC236}">
                    <a16:creationId xmlns:a16="http://schemas.microsoft.com/office/drawing/2014/main" id="{20C60B99-E080-6E1F-7C5C-E48066D53BC4}"/>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9137089" y="7572192"/>
                <a:ext cx="477646" cy="645149"/>
              </a:xfrm>
              <a:prstGeom prst="rect">
                <a:avLst/>
              </a:prstGeom>
            </p:spPr>
          </p:pic>
        </p:grpSp>
        <p:sp>
          <p:nvSpPr>
            <p:cNvPr id="289" name="テキスト ボックス 288">
              <a:extLst>
                <a:ext uri="{FF2B5EF4-FFF2-40B4-BE49-F238E27FC236}">
                  <a16:creationId xmlns:a16="http://schemas.microsoft.com/office/drawing/2014/main" id="{5FDDB745-8E41-8E3D-B088-D7F28778C7AE}"/>
                </a:ext>
              </a:extLst>
            </p:cNvPr>
            <p:cNvSpPr txBox="1"/>
            <p:nvPr/>
          </p:nvSpPr>
          <p:spPr>
            <a:xfrm>
              <a:off x="12630340" y="5381959"/>
              <a:ext cx="2306970" cy="215444"/>
            </a:xfrm>
            <a:prstGeom prst="rect">
              <a:avLst/>
            </a:prstGeom>
            <a:noFill/>
          </p:spPr>
          <p:txBody>
            <a:bodyPr wrap="square">
              <a:spAutoFit/>
            </a:bodyPr>
            <a:lstStyle/>
            <a:p>
              <a:r>
                <a:rPr lang="ja-JP" altLang="en-US" sz="800" b="0" i="0" dirty="0">
                  <a:effectLst/>
                  <a:latin typeface="HG丸ｺﾞｼｯｸM-PRO" panose="020F0600000000000000" pitchFamily="50" charset="-128"/>
                  <a:ea typeface="HG丸ｺﾞｼｯｸM-PRO" panose="020F0600000000000000" pitchFamily="50" charset="-128"/>
                </a:rPr>
                <a:t>～マーケティングテクニックを紹介～</a:t>
              </a:r>
              <a:endParaRPr lang="ja-JP" altLang="en-US" sz="800" dirty="0">
                <a:latin typeface="HG丸ｺﾞｼｯｸM-PRO" panose="020F0600000000000000" pitchFamily="50" charset="-128"/>
                <a:ea typeface="HG丸ｺﾞｼｯｸM-PRO" panose="020F0600000000000000" pitchFamily="50" charset="-128"/>
              </a:endParaRPr>
            </a:p>
          </p:txBody>
        </p:sp>
        <p:sp>
          <p:nvSpPr>
            <p:cNvPr id="290" name="テキスト ボックス 289">
              <a:extLst>
                <a:ext uri="{FF2B5EF4-FFF2-40B4-BE49-F238E27FC236}">
                  <a16:creationId xmlns:a16="http://schemas.microsoft.com/office/drawing/2014/main" id="{CBFCE7D2-76F3-222E-9A06-56A366CB1FF3}"/>
                </a:ext>
              </a:extLst>
            </p:cNvPr>
            <p:cNvSpPr txBox="1"/>
            <p:nvPr/>
          </p:nvSpPr>
          <p:spPr>
            <a:xfrm>
              <a:off x="12664217" y="5580245"/>
              <a:ext cx="2475801" cy="887679"/>
            </a:xfrm>
            <a:prstGeom prst="rect">
              <a:avLst/>
            </a:prstGeom>
            <a:noFill/>
          </p:spPr>
          <p:txBody>
            <a:bodyPr wrap="square" rtlCol="0">
              <a:spAutoFit/>
            </a:bodyPr>
            <a:lstStyle/>
            <a:p>
              <a:pPr algn="l" fontAlgn="base">
                <a:lnSpc>
                  <a:spcPts val="600"/>
                </a:lnSpc>
                <a:spcAft>
                  <a:spcPts val="750"/>
                </a:spcAft>
              </a:pPr>
              <a:r>
                <a:rPr kumimoji="0" lang="ja-JP" altLang="en-US" sz="900" kern="0" dirty="0">
                  <a:latin typeface="HG丸ｺﾞｼｯｸM-PRO" panose="020F0600000000000000" pitchFamily="50" charset="-128"/>
                  <a:ea typeface="HG丸ｺﾞｼｯｸM-PRO" panose="020F0600000000000000" pitchFamily="50" charset="-128"/>
                </a:rPr>
                <a:t>●  顧客インサイト分析の自動化</a:t>
              </a:r>
            </a:p>
            <a:p>
              <a:pPr algn="l" fontAlgn="base">
                <a:lnSpc>
                  <a:spcPts val="600"/>
                </a:lnSpc>
                <a:spcAft>
                  <a:spcPts val="750"/>
                </a:spcAft>
              </a:pPr>
              <a:r>
                <a:rPr kumimoji="0" lang="ja-JP" altLang="en-US" sz="900" kern="0" dirty="0">
                  <a:latin typeface="HG丸ｺﾞｼｯｸM-PRO" panose="020F0600000000000000" pitchFamily="50" charset="-128"/>
                  <a:ea typeface="HG丸ｺﾞｼｯｸM-PRO" panose="020F0600000000000000" pitchFamily="50" charset="-128"/>
                </a:rPr>
                <a:t>● パーソナライズド・コミュニケーション</a:t>
              </a:r>
            </a:p>
            <a:p>
              <a:pPr algn="l" fontAlgn="base">
                <a:lnSpc>
                  <a:spcPts val="600"/>
                </a:lnSpc>
                <a:spcAft>
                  <a:spcPts val="750"/>
                </a:spcAft>
              </a:pPr>
              <a:r>
                <a:rPr kumimoji="0" lang="ja-JP" altLang="en-US" sz="900" kern="0" dirty="0">
                  <a:latin typeface="HG丸ｺﾞｼｯｸM-PRO" panose="020F0600000000000000" pitchFamily="50" charset="-128"/>
                  <a:ea typeface="HG丸ｺﾞｼｯｸM-PRO" panose="020F0600000000000000" pitchFamily="50" charset="-128"/>
                </a:rPr>
                <a:t>● 需要予測の高精度化</a:t>
              </a:r>
            </a:p>
            <a:p>
              <a:pPr algn="l" fontAlgn="base">
                <a:lnSpc>
                  <a:spcPts val="600"/>
                </a:lnSpc>
                <a:spcAft>
                  <a:spcPts val="750"/>
                </a:spcAft>
              </a:pPr>
              <a:r>
                <a:rPr kumimoji="0" lang="ja-JP" altLang="en-US" sz="900" kern="0" dirty="0">
                  <a:latin typeface="HG丸ｺﾞｼｯｸM-PRO" panose="020F0600000000000000" pitchFamily="50" charset="-128"/>
                  <a:ea typeface="HG丸ｺﾞｼｯｸM-PRO" panose="020F0600000000000000" pitchFamily="50" charset="-128"/>
                </a:rPr>
                <a:t>● 効果測定と</a:t>
              </a:r>
              <a:r>
                <a:rPr kumimoji="0" lang="en-US" altLang="ja-JP" sz="900" kern="0" dirty="0">
                  <a:latin typeface="HG丸ｺﾞｼｯｸM-PRO" panose="020F0600000000000000" pitchFamily="50" charset="-128"/>
                  <a:ea typeface="HG丸ｺﾞｼｯｸM-PRO" panose="020F0600000000000000" pitchFamily="50" charset="-128"/>
                </a:rPr>
                <a:t>A/B</a:t>
              </a:r>
              <a:r>
                <a:rPr kumimoji="0" lang="ja-JP" altLang="en-US" sz="900" kern="0" dirty="0">
                  <a:latin typeface="HG丸ｺﾞｼｯｸM-PRO" panose="020F0600000000000000" pitchFamily="50" charset="-128"/>
                  <a:ea typeface="HG丸ｺﾞｼｯｸM-PRO" panose="020F0600000000000000" pitchFamily="50" charset="-128"/>
                </a:rPr>
                <a:t>テストの効率化</a:t>
              </a:r>
            </a:p>
            <a:p>
              <a:pPr algn="l" fontAlgn="base">
                <a:lnSpc>
                  <a:spcPts val="600"/>
                </a:lnSpc>
                <a:spcAft>
                  <a:spcPts val="750"/>
                </a:spcAft>
              </a:pPr>
              <a:r>
                <a:rPr kumimoji="0" lang="ja-JP" altLang="en-US" sz="900" kern="0" dirty="0">
                  <a:latin typeface="HG丸ｺﾞｼｯｸM-PRO" panose="020F0600000000000000" pitchFamily="50" charset="-128"/>
                  <a:ea typeface="HG丸ｺﾞｼｯｸM-PRO" panose="020F0600000000000000" pitchFamily="50" charset="-128"/>
                </a:rPr>
                <a:t>● 顧客体験（</a:t>
              </a:r>
              <a:r>
                <a:rPr kumimoji="0" lang="en-US" altLang="ja-JP" sz="900" kern="0" dirty="0">
                  <a:latin typeface="HG丸ｺﾞｼｯｸM-PRO" panose="020F0600000000000000" pitchFamily="50" charset="-128"/>
                  <a:ea typeface="HG丸ｺﾞｼｯｸM-PRO" panose="020F0600000000000000" pitchFamily="50" charset="-128"/>
                </a:rPr>
                <a:t>CX</a:t>
              </a:r>
              <a:r>
                <a:rPr kumimoji="0" lang="ja-JP" altLang="en-US" sz="900" kern="0" dirty="0">
                  <a:latin typeface="HG丸ｺﾞｼｯｸM-PRO" panose="020F0600000000000000" pitchFamily="50" charset="-128"/>
                  <a:ea typeface="HG丸ｺﾞｼｯｸM-PRO" panose="020F0600000000000000" pitchFamily="50" charset="-128"/>
                </a:rPr>
                <a:t>）の最適化</a:t>
              </a:r>
            </a:p>
          </p:txBody>
        </p:sp>
      </p:grpSp>
      <p:grpSp>
        <p:nvGrpSpPr>
          <p:cNvPr id="297" name="グループ化 296">
            <a:extLst>
              <a:ext uri="{FF2B5EF4-FFF2-40B4-BE49-F238E27FC236}">
                <a16:creationId xmlns:a16="http://schemas.microsoft.com/office/drawing/2014/main" id="{1069CD0E-88C9-E460-267B-AD29382E3D38}"/>
              </a:ext>
            </a:extLst>
          </p:cNvPr>
          <p:cNvGrpSpPr/>
          <p:nvPr/>
        </p:nvGrpSpPr>
        <p:grpSpPr>
          <a:xfrm>
            <a:off x="136823" y="8561494"/>
            <a:ext cx="3045350" cy="1973783"/>
            <a:chOff x="549930" y="9819191"/>
            <a:chExt cx="3045350" cy="1973783"/>
          </a:xfrm>
        </p:grpSpPr>
        <p:sp>
          <p:nvSpPr>
            <p:cNvPr id="298" name="テキスト ボックス 297">
              <a:extLst>
                <a:ext uri="{FF2B5EF4-FFF2-40B4-BE49-F238E27FC236}">
                  <a16:creationId xmlns:a16="http://schemas.microsoft.com/office/drawing/2014/main" id="{A9E47487-3E15-D574-A494-F31AED924889}"/>
                </a:ext>
              </a:extLst>
            </p:cNvPr>
            <p:cNvSpPr txBox="1"/>
            <p:nvPr/>
          </p:nvSpPr>
          <p:spPr>
            <a:xfrm>
              <a:off x="1195132" y="9945925"/>
              <a:ext cx="2313999" cy="646331"/>
            </a:xfrm>
            <a:prstGeom prst="rect">
              <a:avLst/>
            </a:prstGeom>
            <a:noFill/>
          </p:spPr>
          <p:txBody>
            <a:bodyPr wrap="square">
              <a:spAutoFit/>
            </a:bodyPr>
            <a:lstStyle/>
            <a:p>
              <a:pPr algn="l" fontAlgn="base"/>
              <a:r>
                <a:rPr lang="ja-JP" altLang="en-US" sz="1800" b="1" i="0" dirty="0">
                  <a:solidFill>
                    <a:srgbClr val="2F5597"/>
                  </a:solidFill>
                  <a:effectLst/>
                  <a:latin typeface="HG丸ｺﾞｼｯｸM-PRO" panose="020F0600000000000000" pitchFamily="50" charset="-128"/>
                  <a:ea typeface="HG丸ｺﾞｼｯｸM-PRO" panose="020F0600000000000000" pitchFamily="50" charset="-128"/>
                </a:rPr>
                <a:t>インバウンド対策で</a:t>
              </a:r>
              <a:r>
                <a:rPr lang="en-US" altLang="ja-JP" sz="1800" b="1" i="0" dirty="0">
                  <a:solidFill>
                    <a:srgbClr val="2F5597"/>
                  </a:solidFill>
                  <a:effectLst/>
                  <a:latin typeface="HG丸ｺﾞｼｯｸM-PRO" panose="020F0600000000000000" pitchFamily="50" charset="-128"/>
                  <a:ea typeface="HG丸ｺﾞｼｯｸM-PRO" panose="020F0600000000000000" pitchFamily="50" charset="-128"/>
                </a:rPr>
                <a:t>Web</a:t>
              </a:r>
              <a:r>
                <a:rPr lang="ja-JP" altLang="en-US" sz="1800" b="1" i="0" dirty="0">
                  <a:solidFill>
                    <a:srgbClr val="2F5597"/>
                  </a:solidFill>
                  <a:effectLst/>
                  <a:latin typeface="HG丸ｺﾞｼｯｸM-PRO" panose="020F0600000000000000" pitchFamily="50" charset="-128"/>
                  <a:ea typeface="HG丸ｺﾞｼｯｸM-PRO" panose="020F0600000000000000" pitchFamily="50" charset="-128"/>
                </a:rPr>
                <a:t>集客</a:t>
              </a:r>
              <a:r>
                <a:rPr lang="ja-JP" altLang="en-US" sz="1200" i="0" dirty="0">
                  <a:effectLst/>
                  <a:latin typeface="HG丸ｺﾞｼｯｸM-PRO" panose="020F0600000000000000" pitchFamily="50" charset="-128"/>
                  <a:ea typeface="HG丸ｺﾞｼｯｸM-PRO" panose="020F0600000000000000" pitchFamily="50" charset="-128"/>
                </a:rPr>
                <a:t>セミナー</a:t>
              </a:r>
            </a:p>
          </p:txBody>
        </p:sp>
        <p:grpSp>
          <p:nvGrpSpPr>
            <p:cNvPr id="299" name="グループ化 298">
              <a:extLst>
                <a:ext uri="{FF2B5EF4-FFF2-40B4-BE49-F238E27FC236}">
                  <a16:creationId xmlns:a16="http://schemas.microsoft.com/office/drawing/2014/main" id="{C5127BC2-BBED-A4C2-84AA-7A5DC1025F19}"/>
                </a:ext>
              </a:extLst>
            </p:cNvPr>
            <p:cNvGrpSpPr/>
            <p:nvPr/>
          </p:nvGrpSpPr>
          <p:grpSpPr>
            <a:xfrm>
              <a:off x="549930" y="9819191"/>
              <a:ext cx="3045350" cy="1973783"/>
              <a:chOff x="133103" y="4747752"/>
              <a:chExt cx="3045350" cy="1973783"/>
            </a:xfrm>
          </p:grpSpPr>
          <p:grpSp>
            <p:nvGrpSpPr>
              <p:cNvPr id="300" name="グループ化 299">
                <a:extLst>
                  <a:ext uri="{FF2B5EF4-FFF2-40B4-BE49-F238E27FC236}">
                    <a16:creationId xmlns:a16="http://schemas.microsoft.com/office/drawing/2014/main" id="{A856C064-FB9B-D2BD-0FB5-2DA4EB8EB389}"/>
                  </a:ext>
                </a:extLst>
              </p:cNvPr>
              <p:cNvGrpSpPr/>
              <p:nvPr/>
            </p:nvGrpSpPr>
            <p:grpSpPr>
              <a:xfrm>
                <a:off x="2657299" y="6308110"/>
                <a:ext cx="521154" cy="413425"/>
                <a:chOff x="10994908" y="2340151"/>
                <a:chExt cx="521154" cy="413425"/>
              </a:xfrm>
            </p:grpSpPr>
            <p:sp>
              <p:nvSpPr>
                <p:cNvPr id="308" name="角丸四角形 54">
                  <a:extLst>
                    <a:ext uri="{FF2B5EF4-FFF2-40B4-BE49-F238E27FC236}">
                      <a16:creationId xmlns:a16="http://schemas.microsoft.com/office/drawing/2014/main" id="{EF266865-9B71-482A-CA29-6608DCA21E3D}"/>
                    </a:ext>
                  </a:extLst>
                </p:cNvPr>
                <p:cNvSpPr/>
                <p:nvPr/>
              </p:nvSpPr>
              <p:spPr>
                <a:xfrm>
                  <a:off x="11114038" y="2418012"/>
                  <a:ext cx="280809" cy="261811"/>
                </a:xfrm>
                <a:prstGeom prst="roundRect">
                  <a:avLst/>
                </a:prstGeom>
                <a:solidFill>
                  <a:srgbClr val="FFFF99"/>
                </a:solidFill>
                <a:ln>
                  <a:solidFill>
                    <a:srgbClr val="CC99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700" dirty="0">
                    <a:solidFill>
                      <a:schemeClr val="accent1">
                        <a:lumMod val="60000"/>
                        <a:lumOff val="40000"/>
                      </a:schemeClr>
                    </a:solidFill>
                    <a:latin typeface="07ロゴたいぷゴシック7" panose="02000600000000000000" pitchFamily="50" charset="-128"/>
                    <a:ea typeface="07ロゴたいぷゴシック7" panose="02000600000000000000" pitchFamily="50" charset="-128"/>
                  </a:endParaRPr>
                </a:p>
              </p:txBody>
            </p:sp>
            <p:sp>
              <p:nvSpPr>
                <p:cNvPr id="309" name="角丸四角形 55">
                  <a:extLst>
                    <a:ext uri="{FF2B5EF4-FFF2-40B4-BE49-F238E27FC236}">
                      <a16:creationId xmlns:a16="http://schemas.microsoft.com/office/drawing/2014/main" id="{9B7EF80B-A128-068F-D7C1-35D492F4EE7B}"/>
                    </a:ext>
                  </a:extLst>
                </p:cNvPr>
                <p:cNvSpPr/>
                <p:nvPr/>
              </p:nvSpPr>
              <p:spPr>
                <a:xfrm>
                  <a:off x="10994908" y="2340151"/>
                  <a:ext cx="521154" cy="413425"/>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a:latin typeface="07ロゴたいぷゴシック7" panose="02000600000000000000" pitchFamily="50" charset="-128"/>
                      <a:ea typeface="07ロゴたいぷゴシック7" panose="02000600000000000000" pitchFamily="50" charset="-128"/>
                    </a:rPr>
                    <a:t>受講制限</a:t>
                  </a:r>
                  <a:endParaRPr kumimoji="1" lang="ja-JP" altLang="en-US" sz="800" dirty="0">
                    <a:latin typeface="07ロゴたいぷゴシック7" panose="02000600000000000000" pitchFamily="50" charset="-128"/>
                    <a:ea typeface="07ロゴたいぷゴシック7" panose="02000600000000000000" pitchFamily="50" charset="-128"/>
                  </a:endParaRPr>
                </a:p>
              </p:txBody>
            </p:sp>
          </p:grpSp>
          <p:grpSp>
            <p:nvGrpSpPr>
              <p:cNvPr id="301" name="グループ化 300">
                <a:extLst>
                  <a:ext uri="{FF2B5EF4-FFF2-40B4-BE49-F238E27FC236}">
                    <a16:creationId xmlns:a16="http://schemas.microsoft.com/office/drawing/2014/main" id="{43BC04AA-496C-ACFB-367F-0C190A72919F}"/>
                  </a:ext>
                </a:extLst>
              </p:cNvPr>
              <p:cNvGrpSpPr/>
              <p:nvPr/>
            </p:nvGrpSpPr>
            <p:grpSpPr>
              <a:xfrm>
                <a:off x="133103" y="4747752"/>
                <a:ext cx="2959200" cy="1902183"/>
                <a:chOff x="11944176" y="6626286"/>
                <a:chExt cx="2959200" cy="1902183"/>
              </a:xfrm>
            </p:grpSpPr>
            <p:grpSp>
              <p:nvGrpSpPr>
                <p:cNvPr id="302" name="グループ化 301">
                  <a:extLst>
                    <a:ext uri="{FF2B5EF4-FFF2-40B4-BE49-F238E27FC236}">
                      <a16:creationId xmlns:a16="http://schemas.microsoft.com/office/drawing/2014/main" id="{22AE48AC-7AD6-52DE-48BF-5A0B8AD42EA1}"/>
                    </a:ext>
                  </a:extLst>
                </p:cNvPr>
                <p:cNvGrpSpPr/>
                <p:nvPr/>
              </p:nvGrpSpPr>
              <p:grpSpPr>
                <a:xfrm>
                  <a:off x="11944176" y="6626286"/>
                  <a:ext cx="2959200" cy="1902183"/>
                  <a:chOff x="11877501" y="4671044"/>
                  <a:chExt cx="2959200" cy="1902183"/>
                </a:xfrm>
              </p:grpSpPr>
              <p:grpSp>
                <p:nvGrpSpPr>
                  <p:cNvPr id="304" name="グループ化 303">
                    <a:extLst>
                      <a:ext uri="{FF2B5EF4-FFF2-40B4-BE49-F238E27FC236}">
                        <a16:creationId xmlns:a16="http://schemas.microsoft.com/office/drawing/2014/main" id="{0904F4E7-6B50-3289-D54C-C5C79F4D8F16}"/>
                      </a:ext>
                    </a:extLst>
                  </p:cNvPr>
                  <p:cNvGrpSpPr/>
                  <p:nvPr/>
                </p:nvGrpSpPr>
                <p:grpSpPr>
                  <a:xfrm>
                    <a:off x="11931470" y="5453650"/>
                    <a:ext cx="2864666" cy="1119577"/>
                    <a:chOff x="-145027" y="7009587"/>
                    <a:chExt cx="2864666" cy="1119577"/>
                  </a:xfrm>
                </p:grpSpPr>
                <p:sp>
                  <p:nvSpPr>
                    <p:cNvPr id="306" name="テキスト ボックス 305">
                      <a:extLst>
                        <a:ext uri="{FF2B5EF4-FFF2-40B4-BE49-F238E27FC236}">
                          <a16:creationId xmlns:a16="http://schemas.microsoft.com/office/drawing/2014/main" id="{93B615FE-B335-2F14-66B4-7FC02F631972}"/>
                        </a:ext>
                      </a:extLst>
                    </p:cNvPr>
                    <p:cNvSpPr txBox="1"/>
                    <p:nvPr/>
                  </p:nvSpPr>
                  <p:spPr>
                    <a:xfrm>
                      <a:off x="544011" y="7009587"/>
                      <a:ext cx="2175628" cy="798552"/>
                    </a:xfrm>
                    <a:prstGeom prst="rect">
                      <a:avLst/>
                    </a:prstGeom>
                    <a:noFill/>
                  </p:spPr>
                  <p:txBody>
                    <a:bodyPr wrap="square" lIns="0" tIns="0" rIns="0" bIns="0" rtlCol="0">
                      <a:spAutoFit/>
                    </a:bodyPr>
                    <a:lstStyle/>
                    <a:p>
                      <a:pPr algn="l" fontAlgn="base">
                        <a:lnSpc>
                          <a:spcPct val="150000"/>
                        </a:lnSpc>
                      </a:pPr>
                      <a:r>
                        <a:rPr lang="ja-JP" altLang="en-US" sz="900" dirty="0">
                          <a:latin typeface="HG丸ｺﾞｼｯｸM-PRO" panose="020F0600000000000000" pitchFamily="50" charset="-128"/>
                          <a:ea typeface="HG丸ｺﾞｼｯｸM-PRO" panose="020F0600000000000000" pitchFamily="50" charset="-128"/>
                        </a:rPr>
                        <a:t>● </a:t>
                      </a:r>
                      <a:r>
                        <a:rPr lang="ja-JP" altLang="en-US" sz="900" b="0" i="0" dirty="0">
                          <a:effectLst/>
                          <a:latin typeface="HG丸ｺﾞｼｯｸM-PRO" panose="020F0600000000000000" pitchFamily="50" charset="-128"/>
                          <a:ea typeface="HG丸ｺﾞｼｯｸM-PRO" panose="020F0600000000000000" pitchFamily="50" charset="-128"/>
                        </a:rPr>
                        <a:t>インバウンド対策って何？</a:t>
                      </a:r>
                    </a:p>
                    <a:p>
                      <a:pPr algn="l" fontAlgn="base">
                        <a:lnSpc>
                          <a:spcPct val="150000"/>
                        </a:lnSpc>
                      </a:pPr>
                      <a:r>
                        <a:rPr lang="ja-JP" altLang="en-US" sz="900" dirty="0">
                          <a:latin typeface="HG丸ｺﾞｼｯｸM-PRO" panose="020F0600000000000000" pitchFamily="50" charset="-128"/>
                          <a:ea typeface="HG丸ｺﾞｼｯｸM-PRO" panose="020F0600000000000000" pitchFamily="50" charset="-128"/>
                        </a:rPr>
                        <a:t>● </a:t>
                      </a:r>
                      <a:r>
                        <a:rPr lang="ja-JP" altLang="en-US" sz="900" b="0" i="0" dirty="0">
                          <a:effectLst/>
                          <a:latin typeface="HG丸ｺﾞｼｯｸM-PRO" panose="020F0600000000000000" pitchFamily="50" charset="-128"/>
                          <a:ea typeface="HG丸ｺﾞｼｯｸM-PRO" panose="020F0600000000000000" pitchFamily="50" charset="-128"/>
                        </a:rPr>
                        <a:t>なぜインバウンド対策するべきなの？</a:t>
                      </a:r>
                    </a:p>
                    <a:p>
                      <a:pPr algn="l" fontAlgn="base">
                        <a:lnSpc>
                          <a:spcPct val="150000"/>
                        </a:lnSpc>
                      </a:pPr>
                      <a:r>
                        <a:rPr lang="ja-JP" altLang="en-US" sz="900" dirty="0">
                          <a:latin typeface="HG丸ｺﾞｼｯｸM-PRO" panose="020F0600000000000000" pitchFamily="50" charset="-128"/>
                          <a:ea typeface="HG丸ｺﾞｼｯｸM-PRO" panose="020F0600000000000000" pitchFamily="50" charset="-128"/>
                        </a:rPr>
                        <a:t>● </a:t>
                      </a:r>
                      <a:r>
                        <a:rPr lang="ja-JP" altLang="en-US" sz="900" b="0" i="0" dirty="0">
                          <a:effectLst/>
                          <a:latin typeface="HG丸ｺﾞｼｯｸM-PRO" panose="020F0600000000000000" pitchFamily="50" charset="-128"/>
                          <a:ea typeface="HG丸ｺﾞｼｯｸM-PRO" panose="020F0600000000000000" pitchFamily="50" charset="-128"/>
                        </a:rPr>
                        <a:t>具体的な方法は？</a:t>
                      </a:r>
                    </a:p>
                    <a:p>
                      <a:pPr algn="l" fontAlgn="base">
                        <a:lnSpc>
                          <a:spcPct val="150000"/>
                        </a:lnSpc>
                      </a:pPr>
                      <a:r>
                        <a:rPr lang="ja-JP" altLang="en-US" sz="900" dirty="0">
                          <a:latin typeface="HG丸ｺﾞｼｯｸM-PRO" panose="020F0600000000000000" pitchFamily="50" charset="-128"/>
                          <a:ea typeface="HG丸ｺﾞｼｯｸM-PRO" panose="020F0600000000000000" pitchFamily="50" charset="-128"/>
                        </a:rPr>
                        <a:t>● </a:t>
                      </a:r>
                      <a:r>
                        <a:rPr lang="ja-JP" altLang="en-US" sz="900" b="0" i="0" dirty="0">
                          <a:effectLst/>
                          <a:latin typeface="HG丸ｺﾞｼｯｸM-PRO" panose="020F0600000000000000" pitchFamily="50" charset="-128"/>
                          <a:ea typeface="HG丸ｺﾞｼｯｸM-PRO" panose="020F0600000000000000" pitchFamily="50" charset="-128"/>
                        </a:rPr>
                        <a:t>何カ国に対応しないといけないの？</a:t>
                      </a:r>
                    </a:p>
                  </p:txBody>
                </p:sp>
                <p:sp>
                  <p:nvSpPr>
                    <p:cNvPr id="307" name="角丸四角形 92">
                      <a:extLst>
                        <a:ext uri="{FF2B5EF4-FFF2-40B4-BE49-F238E27FC236}">
                          <a16:creationId xmlns:a16="http://schemas.microsoft.com/office/drawing/2014/main" id="{56888963-BC35-A34E-2985-60EA731F42F6}"/>
                        </a:ext>
                      </a:extLst>
                    </p:cNvPr>
                    <p:cNvSpPr/>
                    <p:nvPr/>
                  </p:nvSpPr>
                  <p:spPr>
                    <a:xfrm>
                      <a:off x="-145027" y="7872457"/>
                      <a:ext cx="1129982" cy="256707"/>
                    </a:xfrm>
                    <a:prstGeom prst="roundRect">
                      <a:avLst>
                        <a:gd name="adj" fmla="val 0"/>
                      </a:avLst>
                    </a:prstGeom>
                    <a:noFill/>
                    <a:ln w="12700" cap="flat" cmpd="sng" algn="ctr">
                      <a:noFill/>
                      <a:prstDash val="solid"/>
                      <a:miter lim="800000"/>
                    </a:ln>
                    <a:effectLst/>
                  </p:spPr>
                  <p:txBody>
                    <a:bodyPr wrap="none" lIns="0" tIns="0" rIns="0" bIns="0" rtlCol="0" anchor="ctr">
                      <a:noAutofit/>
                    </a:bodyPr>
                    <a:lstStyle/>
                    <a:p>
                      <a:pPr marL="0" marR="0" lvl="0" indent="0" defTabSz="620663"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w="0"/>
                          <a:solidFill>
                            <a:prstClr val="black"/>
                          </a:solidFill>
                          <a:effectLst/>
                          <a:uLnTx/>
                          <a:uFillTx/>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講師・相談員</a:t>
                      </a:r>
                      <a:endParaRPr kumimoji="0" lang="en-US" altLang="ja-JP" sz="800" b="0" i="0" u="none" strike="noStrike" kern="0" cap="none" spc="0" normalizeH="0" baseline="0" noProof="0" dirty="0">
                        <a:ln w="0"/>
                        <a:solidFill>
                          <a:prstClr val="black"/>
                        </a:solidFill>
                        <a:effectLst/>
                        <a:uLnTx/>
                        <a:uFillTx/>
                        <a:latin typeface="HG丸ｺﾞｼｯｸM-PRO" panose="020F0600000000000000" pitchFamily="50" charset="-128"/>
                        <a:ea typeface="HG丸ｺﾞｼｯｸM-PRO" panose="020F0600000000000000" pitchFamily="50" charset="-128"/>
                        <a:cs typeface="A-OTF 見出ゴMB31 Pro MB31" panose="020B0600000000000000" pitchFamily="34" charset="-128"/>
                      </a:endParaRPr>
                    </a:p>
                    <a:p>
                      <a:pPr lvl="0" defTabSz="914400">
                        <a:defRPr/>
                      </a:pPr>
                      <a:r>
                        <a:rPr kumimoji="0" lang="ja-JP" altLang="en-US" sz="1050" b="1" i="0" u="none" strike="noStrike" kern="0" cap="none" spc="0" normalizeH="0" baseline="0" noProof="0" dirty="0">
                          <a:ln w="0"/>
                          <a:solidFill>
                            <a:prstClr val="black"/>
                          </a:solidFill>
                          <a:effectLst/>
                          <a:uLnTx/>
                          <a:uFillTx/>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原 美穂</a:t>
                      </a:r>
                      <a:r>
                        <a:rPr kumimoji="0" lang="ja-JP" altLang="en-US" sz="800" b="1" kern="0" dirty="0">
                          <a:ln w="0"/>
                          <a:solidFill>
                            <a:srgbClr val="2F5597"/>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a:t>
                      </a:r>
                      <a:r>
                        <a:rPr kumimoji="0" lang="en-US" altLang="ja-JP" sz="800" b="1" kern="0" dirty="0">
                          <a:ln w="0"/>
                          <a:solidFill>
                            <a:srgbClr val="2F5597"/>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IT</a:t>
                      </a:r>
                      <a:r>
                        <a:rPr kumimoji="0" lang="ja-JP" altLang="en-US" sz="800" b="1" kern="0" dirty="0">
                          <a:ln w="0"/>
                          <a:solidFill>
                            <a:srgbClr val="2F5597"/>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集客）</a:t>
                      </a:r>
                      <a:endParaRPr kumimoji="0" lang="en-US" altLang="ja-JP" sz="800" b="1" kern="0" dirty="0">
                        <a:ln w="0"/>
                        <a:solidFill>
                          <a:srgbClr val="2F5597"/>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endParaRPr>
                    </a:p>
                  </p:txBody>
                </p:sp>
              </p:grpSp>
              <p:sp>
                <p:nvSpPr>
                  <p:cNvPr id="305" name="正方形/長方形 304">
                    <a:extLst>
                      <a:ext uri="{FF2B5EF4-FFF2-40B4-BE49-F238E27FC236}">
                        <a16:creationId xmlns:a16="http://schemas.microsoft.com/office/drawing/2014/main" id="{E3199239-DE2B-5635-D331-D950220F22EE}"/>
                      </a:ext>
                    </a:extLst>
                  </p:cNvPr>
                  <p:cNvSpPr/>
                  <p:nvPr/>
                </p:nvSpPr>
                <p:spPr>
                  <a:xfrm rot="16200000">
                    <a:off x="13259901" y="3288644"/>
                    <a:ext cx="194400" cy="2959200"/>
                  </a:xfrm>
                  <a:prstGeom prst="rect">
                    <a:avLst/>
                  </a:prstGeom>
                  <a:solidFill>
                    <a:srgbClr val="5B9BD5">
                      <a:lumMod val="40000"/>
                      <a:lumOff val="60000"/>
                    </a:srgbClr>
                  </a:solidFill>
                  <a:ln w="12700" cap="flat" cmpd="sng" algn="ctr">
                    <a:noFill/>
                    <a:prstDash val="solid"/>
                    <a:miter lim="800000"/>
                  </a:ln>
                  <a:effectLst/>
                </p:spPr>
                <p:txBody>
                  <a:bodyPr vert="eaVert" rtlCol="0" anchor="ctr"/>
                  <a:lstStyle/>
                  <a:p>
                    <a:pPr algn="ctr"/>
                    <a:r>
                      <a:rPr kumimoji="0" lang="en-US" altLang="ja-JP" sz="1000" b="1" kern="0" spc="300" dirty="0">
                        <a:solidFill>
                          <a:prstClr val="black"/>
                        </a:solidFill>
                        <a:latin typeface="HG丸ｺﾞｼｯｸM-PRO" panose="020F0600000000000000" pitchFamily="50" charset="-128"/>
                        <a:ea typeface="HG丸ｺﾞｼｯｸM-PRO" panose="020F0600000000000000" pitchFamily="50" charset="-128"/>
                      </a:rPr>
                      <a:t>IT</a:t>
                    </a:r>
                    <a:r>
                      <a:rPr kumimoji="0" lang="ja-JP" altLang="en-US" sz="1000" b="1" kern="0" spc="300" dirty="0">
                        <a:solidFill>
                          <a:prstClr val="black"/>
                        </a:solidFill>
                        <a:latin typeface="HG丸ｺﾞｼｯｸM-PRO" panose="020F0600000000000000" pitchFamily="50" charset="-128"/>
                        <a:ea typeface="HG丸ｺﾞｼｯｸM-PRO" panose="020F0600000000000000" pitchFamily="50" charset="-128"/>
                      </a:rPr>
                      <a:t>集客</a:t>
                    </a:r>
                  </a:p>
                </p:txBody>
              </p:sp>
            </p:grpSp>
            <p:pic>
              <p:nvPicPr>
                <p:cNvPr id="303" name="図 302">
                  <a:extLst>
                    <a:ext uri="{FF2B5EF4-FFF2-40B4-BE49-F238E27FC236}">
                      <a16:creationId xmlns:a16="http://schemas.microsoft.com/office/drawing/2014/main" id="{FE53BEA9-807E-CAAF-2EFB-A38F003E1C85}"/>
                    </a:ext>
                  </a:extLst>
                </p:cNvPr>
                <p:cNvPicPr>
                  <a:picLocks noChangeAspect="1"/>
                </p:cNvPicPr>
                <p:nvPr/>
              </p:nvPicPr>
              <p:blipFill rotWithShape="1">
                <a:blip r:embed="rId15" cstate="print">
                  <a:extLst>
                    <a:ext uri="{BEBA8EAE-BF5A-486C-A8C5-ECC9F3942E4B}">
                      <a14:imgProps xmlns:a14="http://schemas.microsoft.com/office/drawing/2010/main">
                        <a14:imgLayer r:embed="rId16">
                          <a14:imgEffect>
                            <a14:brightnessContrast bright="6000"/>
                          </a14:imgEffect>
                        </a14:imgLayer>
                      </a14:imgProps>
                    </a:ext>
                    <a:ext uri="{28A0092B-C50C-407E-A947-70E740481C1C}">
                      <a14:useLocalDpi xmlns:a14="http://schemas.microsoft.com/office/drawing/2010/main" val="0"/>
                    </a:ext>
                  </a:extLst>
                </a:blip>
                <a:srcRect b="10417"/>
                <a:stretch/>
              </p:blipFill>
              <p:spPr>
                <a:xfrm>
                  <a:off x="12044715" y="7580004"/>
                  <a:ext cx="521972" cy="671955"/>
                </a:xfrm>
                <a:prstGeom prst="rect">
                  <a:avLst/>
                </a:prstGeom>
              </p:spPr>
            </p:pic>
          </p:grpSp>
        </p:grpSp>
      </p:grpSp>
      <p:grpSp>
        <p:nvGrpSpPr>
          <p:cNvPr id="310" name="グループ化 309">
            <a:extLst>
              <a:ext uri="{FF2B5EF4-FFF2-40B4-BE49-F238E27FC236}">
                <a16:creationId xmlns:a16="http://schemas.microsoft.com/office/drawing/2014/main" id="{BAA9F6D6-0383-FFEC-248C-9F64BC96BA63}"/>
              </a:ext>
            </a:extLst>
          </p:cNvPr>
          <p:cNvGrpSpPr/>
          <p:nvPr/>
        </p:nvGrpSpPr>
        <p:grpSpPr>
          <a:xfrm>
            <a:off x="3109190" y="8565973"/>
            <a:ext cx="3003397" cy="1969053"/>
            <a:chOff x="3702078" y="3382011"/>
            <a:chExt cx="3003397" cy="1969053"/>
          </a:xfrm>
        </p:grpSpPr>
        <p:grpSp>
          <p:nvGrpSpPr>
            <p:cNvPr id="311" name="グループ化 310">
              <a:extLst>
                <a:ext uri="{FF2B5EF4-FFF2-40B4-BE49-F238E27FC236}">
                  <a16:creationId xmlns:a16="http://schemas.microsoft.com/office/drawing/2014/main" id="{249A9854-862A-373A-5F13-D3AB2B85E089}"/>
                </a:ext>
              </a:extLst>
            </p:cNvPr>
            <p:cNvGrpSpPr/>
            <p:nvPr/>
          </p:nvGrpSpPr>
          <p:grpSpPr>
            <a:xfrm>
              <a:off x="3720998" y="3523177"/>
              <a:ext cx="2984477" cy="1827887"/>
              <a:chOff x="4244666" y="8538173"/>
              <a:chExt cx="2984477" cy="1827887"/>
            </a:xfrm>
          </p:grpSpPr>
          <p:grpSp>
            <p:nvGrpSpPr>
              <p:cNvPr id="313" name="グループ化 312">
                <a:extLst>
                  <a:ext uri="{FF2B5EF4-FFF2-40B4-BE49-F238E27FC236}">
                    <a16:creationId xmlns:a16="http://schemas.microsoft.com/office/drawing/2014/main" id="{E4BBF75C-739C-35FF-4321-18AFFC9949A5}"/>
                  </a:ext>
                </a:extLst>
              </p:cNvPr>
              <p:cNvGrpSpPr/>
              <p:nvPr/>
            </p:nvGrpSpPr>
            <p:grpSpPr>
              <a:xfrm>
                <a:off x="4694915" y="8538173"/>
                <a:ext cx="2534228" cy="1578727"/>
                <a:chOff x="1216915" y="1031546"/>
                <a:chExt cx="2534228" cy="1578727"/>
              </a:xfrm>
            </p:grpSpPr>
            <p:sp>
              <p:nvSpPr>
                <p:cNvPr id="316" name="テキスト ボックス 315">
                  <a:extLst>
                    <a:ext uri="{FF2B5EF4-FFF2-40B4-BE49-F238E27FC236}">
                      <a16:creationId xmlns:a16="http://schemas.microsoft.com/office/drawing/2014/main" id="{5F996299-E4F1-8CA3-3E40-CCB2143A3CE6}"/>
                    </a:ext>
                  </a:extLst>
                </p:cNvPr>
                <p:cNvSpPr txBox="1"/>
                <p:nvPr/>
              </p:nvSpPr>
              <p:spPr>
                <a:xfrm>
                  <a:off x="1441759" y="1869429"/>
                  <a:ext cx="2305935" cy="740844"/>
                </a:xfrm>
                <a:prstGeom prst="rect">
                  <a:avLst/>
                </a:prstGeom>
                <a:noFill/>
              </p:spPr>
              <p:txBody>
                <a:bodyPr wrap="square" lIns="0" tIns="0" rIns="0" bIns="0" rtlCol="0">
                  <a:spAutoFit/>
                </a:bodyPr>
                <a:lstStyle/>
                <a:p>
                  <a:pPr lvl="0">
                    <a:lnSpc>
                      <a:spcPts val="1100"/>
                    </a:lnSpc>
                    <a:defRPr/>
                  </a:pPr>
                  <a:r>
                    <a:rPr kumimoji="0" lang="en-US" altLang="ja-JP" sz="700" kern="0" dirty="0">
                      <a:latin typeface="HG丸ｺﾞｼｯｸM-PRO" panose="020F0600000000000000" pitchFamily="50" charset="-128"/>
                      <a:ea typeface="HG丸ｺﾞｼｯｸM-PRO" panose="020F0600000000000000" pitchFamily="50" charset="-128"/>
                    </a:rPr>
                    <a:t>GA4</a:t>
                  </a:r>
                  <a:r>
                    <a:rPr kumimoji="0" lang="ja-JP" altLang="en-US" sz="700" kern="0" dirty="0">
                      <a:latin typeface="HG丸ｺﾞｼｯｸM-PRO" panose="020F0600000000000000" pitchFamily="50" charset="-128"/>
                      <a:ea typeface="HG丸ｺﾞｼｯｸM-PRO" panose="020F0600000000000000" pitchFamily="50" charset="-128"/>
                    </a:rPr>
                    <a:t>とは</a:t>
                  </a:r>
                  <a:r>
                    <a:rPr kumimoji="0" lang="en-US" altLang="ja-JP" sz="700" kern="0" dirty="0">
                      <a:solidFill>
                        <a:prstClr val="black"/>
                      </a:solidFill>
                      <a:latin typeface="HG丸ｺﾞｼｯｸM-PRO" panose="020F0600000000000000" pitchFamily="50" charset="-128"/>
                      <a:ea typeface="HG丸ｺﾞｼｯｸM-PRO" panose="020F0600000000000000" pitchFamily="50" charset="-128"/>
                    </a:rPr>
                    <a:t>…</a:t>
                  </a:r>
                  <a:r>
                    <a:rPr kumimoji="0" lang="ja-JP" altLang="en-US" sz="700" kern="0" dirty="0">
                      <a:latin typeface="HG丸ｺﾞｼｯｸM-PRO" panose="020F0600000000000000" pitchFamily="50" charset="-128"/>
                      <a:ea typeface="HG丸ｺﾞｼｯｸM-PRO" panose="020F0600000000000000" pitchFamily="50" charset="-128"/>
                    </a:rPr>
                    <a:t>ウェブサイトの訪問者のデータを調べる</a:t>
                  </a:r>
                  <a:endParaRPr kumimoji="0" lang="en-US" altLang="ja-JP" sz="700" kern="0" dirty="0">
                    <a:latin typeface="HG丸ｺﾞｼｯｸM-PRO" panose="020F0600000000000000" pitchFamily="50" charset="-128"/>
                    <a:ea typeface="HG丸ｺﾞｼｯｸM-PRO" panose="020F0600000000000000" pitchFamily="50" charset="-128"/>
                  </a:endParaRPr>
                </a:p>
                <a:p>
                  <a:pPr lvl="0">
                    <a:lnSpc>
                      <a:spcPts val="1100"/>
                    </a:lnSpc>
                    <a:defRPr/>
                  </a:pPr>
                  <a:r>
                    <a:rPr kumimoji="0" lang="ja-JP" altLang="en-US" sz="700" kern="0" dirty="0">
                      <a:latin typeface="HG丸ｺﾞｼｯｸM-PRO" panose="020F0600000000000000" pitchFamily="50" charset="-128"/>
                      <a:ea typeface="HG丸ｺﾞｼｯｸM-PRO" panose="020F0600000000000000" pitchFamily="50" charset="-128"/>
                    </a:rPr>
                    <a:t>                無料のツール</a:t>
                  </a:r>
                  <a:endParaRPr kumimoji="0" lang="en-US" altLang="ja-JP" sz="300" kern="0" dirty="0">
                    <a:latin typeface="HG丸ｺﾞｼｯｸM-PRO" panose="020F0600000000000000" pitchFamily="50" charset="-128"/>
                    <a:ea typeface="HG丸ｺﾞｼｯｸM-PRO" panose="020F0600000000000000" pitchFamily="50" charset="-128"/>
                  </a:endParaRPr>
                </a:p>
                <a:p>
                  <a:pPr lvl="0">
                    <a:lnSpc>
                      <a:spcPts val="1500"/>
                    </a:lnSpc>
                    <a:defRPr/>
                  </a:pPr>
                  <a:r>
                    <a:rPr kumimoji="0" lang="ja-JP" altLang="en-US" sz="900" kern="0" dirty="0">
                      <a:latin typeface="HG丸ｺﾞｼｯｸM-PRO" panose="020F0600000000000000" pitchFamily="50" charset="-128"/>
                      <a:ea typeface="HG丸ｺﾞｼｯｸM-PRO" panose="020F0600000000000000" pitchFamily="50" charset="-128"/>
                    </a:rPr>
                    <a:t>● </a:t>
                  </a:r>
                  <a:r>
                    <a:rPr kumimoji="0" lang="en-US" altLang="ja-JP" sz="900" kern="0" dirty="0">
                      <a:latin typeface="HG丸ｺﾞｼｯｸM-PRO" panose="020F0600000000000000" pitchFamily="50" charset="-128"/>
                      <a:ea typeface="HG丸ｺﾞｼｯｸM-PRO" panose="020F0600000000000000" pitchFamily="50" charset="-128"/>
                    </a:rPr>
                    <a:t>Google</a:t>
                  </a:r>
                  <a:r>
                    <a:rPr kumimoji="0" lang="ja-JP" altLang="en-US" sz="900" kern="0" dirty="0">
                      <a:latin typeface="HG丸ｺﾞｼｯｸM-PRO" panose="020F0600000000000000" pitchFamily="50" charset="-128"/>
                      <a:ea typeface="HG丸ｺﾞｼｯｸM-PRO" panose="020F0600000000000000" pitchFamily="50" charset="-128"/>
                    </a:rPr>
                    <a:t>アナリティクスのバージョン</a:t>
                  </a:r>
                  <a:endParaRPr kumimoji="0" lang="en-US" altLang="ja-JP" sz="900" kern="0" dirty="0">
                    <a:latin typeface="HG丸ｺﾞｼｯｸM-PRO" panose="020F0600000000000000" pitchFamily="50" charset="-128"/>
                    <a:ea typeface="HG丸ｺﾞｼｯｸM-PRO" panose="020F0600000000000000" pitchFamily="50" charset="-128"/>
                  </a:endParaRPr>
                </a:p>
                <a:p>
                  <a:pPr lvl="0">
                    <a:lnSpc>
                      <a:spcPts val="1100"/>
                    </a:lnSpc>
                    <a:defRPr/>
                  </a:pPr>
                  <a:r>
                    <a:rPr kumimoji="0" lang="ja-JP" altLang="en-US" sz="900" kern="0" dirty="0">
                      <a:latin typeface="HG丸ｺﾞｼｯｸM-PRO" panose="020F0600000000000000" pitchFamily="50" charset="-128"/>
                      <a:ea typeface="HG丸ｺﾞｼｯｸM-PRO" panose="020F0600000000000000" pitchFamily="50" charset="-128"/>
                    </a:rPr>
                    <a:t>　 アップ概要</a:t>
                  </a:r>
                  <a:endParaRPr kumimoji="0" lang="en-US" altLang="ja-JP" sz="900" kern="0" dirty="0">
                    <a:latin typeface="HG丸ｺﾞｼｯｸM-PRO" panose="020F0600000000000000" pitchFamily="50" charset="-128"/>
                    <a:ea typeface="HG丸ｺﾞｼｯｸM-PRO" panose="020F0600000000000000" pitchFamily="50" charset="-128"/>
                  </a:endParaRPr>
                </a:p>
                <a:p>
                  <a:pPr lvl="0">
                    <a:lnSpc>
                      <a:spcPts val="1100"/>
                    </a:lnSpc>
                    <a:defRPr/>
                  </a:pPr>
                  <a:r>
                    <a:rPr kumimoji="0" lang="ja-JP" altLang="en-US" sz="900" kern="0" dirty="0">
                      <a:latin typeface="HG丸ｺﾞｼｯｸM-PRO" panose="020F0600000000000000" pitchFamily="50" charset="-128"/>
                      <a:ea typeface="HG丸ｺﾞｼｯｸM-PRO" panose="020F0600000000000000" pitchFamily="50" charset="-128"/>
                    </a:rPr>
                    <a:t>● </a:t>
                  </a:r>
                  <a:r>
                    <a:rPr kumimoji="0" lang="en-US" altLang="ja-JP" sz="900" kern="0" dirty="0">
                      <a:latin typeface="HG丸ｺﾞｼｯｸM-PRO" panose="020F0600000000000000" pitchFamily="50" charset="-128"/>
                      <a:ea typeface="HG丸ｺﾞｼｯｸM-PRO" panose="020F0600000000000000" pitchFamily="50" charset="-128"/>
                    </a:rPr>
                    <a:t>GA4</a:t>
                  </a:r>
                  <a:r>
                    <a:rPr kumimoji="0" lang="ja-JP" altLang="en-US" sz="900" kern="0" dirty="0">
                      <a:latin typeface="HG丸ｺﾞｼｯｸM-PRO" panose="020F0600000000000000" pitchFamily="50" charset="-128"/>
                      <a:ea typeface="HG丸ｺﾞｼｯｸM-PRO" panose="020F0600000000000000" pitchFamily="50" charset="-128"/>
                    </a:rPr>
                    <a:t>のメリット・デメリット</a:t>
                  </a:r>
                  <a:r>
                    <a:rPr kumimoji="0" lang="en-US" altLang="ja-JP" sz="800" kern="0" dirty="0">
                      <a:latin typeface="HG丸ｺﾞｼｯｸM-PRO" panose="020F0600000000000000" pitchFamily="50" charset="-128"/>
                      <a:ea typeface="HG丸ｺﾞｼｯｸM-PRO" panose="020F0600000000000000" pitchFamily="50" charset="-128"/>
                    </a:rPr>
                    <a:t>…</a:t>
                  </a:r>
                  <a:r>
                    <a:rPr kumimoji="0" lang="ja-JP" altLang="en-US" sz="800" kern="0" dirty="0">
                      <a:latin typeface="HG丸ｺﾞｼｯｸM-PRO" panose="020F0600000000000000" pitchFamily="50" charset="-128"/>
                      <a:ea typeface="HG丸ｺﾞｼｯｸM-PRO" panose="020F0600000000000000" pitchFamily="50" charset="-128"/>
                    </a:rPr>
                    <a:t>など</a:t>
                  </a:r>
                  <a:endParaRPr kumimoji="0" lang="en-US" altLang="ja-JP" sz="800" kern="0" dirty="0">
                    <a:latin typeface="HG丸ｺﾞｼｯｸM-PRO" panose="020F0600000000000000" pitchFamily="50" charset="-128"/>
                    <a:ea typeface="HG丸ｺﾞｼｯｸM-PRO" panose="020F0600000000000000" pitchFamily="50" charset="-128"/>
                  </a:endParaRPr>
                </a:p>
              </p:txBody>
            </p:sp>
            <p:sp>
              <p:nvSpPr>
                <p:cNvPr id="317" name="テキスト ボックス 316">
                  <a:extLst>
                    <a:ext uri="{FF2B5EF4-FFF2-40B4-BE49-F238E27FC236}">
                      <a16:creationId xmlns:a16="http://schemas.microsoft.com/office/drawing/2014/main" id="{BF2FA805-61A5-DD6F-AA7D-995B484CBEF6}"/>
                    </a:ext>
                  </a:extLst>
                </p:cNvPr>
                <p:cNvSpPr txBox="1"/>
                <p:nvPr/>
              </p:nvSpPr>
              <p:spPr>
                <a:xfrm>
                  <a:off x="1216915" y="1031546"/>
                  <a:ext cx="2534228" cy="907941"/>
                </a:xfrm>
                <a:prstGeom prst="rect">
                  <a:avLst/>
                </a:prstGeom>
                <a:noFill/>
              </p:spPr>
              <p:txBody>
                <a:bodyPr wrap="square" rtlCol="0">
                  <a:spAutoFit/>
                </a:bodyPr>
                <a:lstStyle/>
                <a:p>
                  <a:pPr lvl="0">
                    <a:defRPr/>
                  </a:pPr>
                  <a:r>
                    <a:rPr kumimoji="0" lang="en-US" altLang="ja-JP" sz="1400" b="1" kern="0" dirty="0">
                      <a:ln w="0"/>
                      <a:solidFill>
                        <a:srgbClr val="2F5597"/>
                      </a:solidFill>
                      <a:latin typeface="HG丸ｺﾞｼｯｸM-PRO" panose="020F0600000000000000" pitchFamily="50" charset="-128"/>
                      <a:ea typeface="HG丸ｺﾞｼｯｸM-PRO" panose="020F0600000000000000" pitchFamily="50" charset="-128"/>
                    </a:rPr>
                    <a:t>Google </a:t>
                  </a:r>
                  <a:r>
                    <a:rPr kumimoji="0" lang="ja-JP" altLang="en-US" sz="1400" b="1" kern="0" dirty="0">
                      <a:ln w="0"/>
                      <a:solidFill>
                        <a:srgbClr val="2F5597"/>
                      </a:solidFill>
                      <a:latin typeface="HG丸ｺﾞｼｯｸM-PRO" panose="020F0600000000000000" pitchFamily="50" charset="-128"/>
                      <a:ea typeface="HG丸ｺﾞｼｯｸM-PRO" panose="020F0600000000000000" pitchFamily="50" charset="-128"/>
                    </a:rPr>
                    <a:t>アナリティクス </a:t>
                  </a:r>
                  <a:r>
                    <a:rPr kumimoji="0" lang="en-US" altLang="ja-JP" sz="1400" b="1" kern="0" dirty="0">
                      <a:ln w="0"/>
                      <a:solidFill>
                        <a:srgbClr val="2F5597"/>
                      </a:solidFill>
                      <a:latin typeface="HG丸ｺﾞｼｯｸM-PRO" panose="020F0600000000000000" pitchFamily="50" charset="-128"/>
                      <a:ea typeface="HG丸ｺﾞｼｯｸM-PRO" panose="020F0600000000000000" pitchFamily="50" charset="-128"/>
                    </a:rPr>
                    <a:t>4 </a:t>
                  </a:r>
                </a:p>
                <a:p>
                  <a:pPr lvl="0">
                    <a:defRPr/>
                  </a:pPr>
                  <a:r>
                    <a:rPr kumimoji="0" lang="en-US" altLang="ja-JP" sz="1400" b="1" kern="0" dirty="0">
                      <a:ln w="0"/>
                      <a:solidFill>
                        <a:srgbClr val="2F5597"/>
                      </a:solidFill>
                      <a:latin typeface="HG丸ｺﾞｼｯｸM-PRO" panose="020F0600000000000000" pitchFamily="50" charset="-128"/>
                      <a:ea typeface="HG丸ｺﾞｼｯｸM-PRO" panose="020F0600000000000000" pitchFamily="50" charset="-128"/>
                    </a:rPr>
                    <a:t>(GA4)</a:t>
                  </a:r>
                  <a:r>
                    <a:rPr kumimoji="0" lang="ja-JP" altLang="en-US" sz="1400" b="1" kern="0" dirty="0">
                      <a:ln w="0"/>
                      <a:solidFill>
                        <a:srgbClr val="2F5597"/>
                      </a:solidFill>
                      <a:latin typeface="HG丸ｺﾞｼｯｸM-PRO" panose="020F0600000000000000" pitchFamily="50" charset="-128"/>
                      <a:ea typeface="HG丸ｺﾞｼｯｸM-PRO" panose="020F0600000000000000" pitchFamily="50" charset="-128"/>
                    </a:rPr>
                    <a:t>初期設定とレポートの</a:t>
                  </a:r>
                  <a:endParaRPr kumimoji="0" lang="en-US" altLang="ja-JP" sz="1400" b="1" kern="0" dirty="0">
                    <a:ln w="0"/>
                    <a:solidFill>
                      <a:srgbClr val="2F5597"/>
                    </a:solidFill>
                    <a:latin typeface="HG丸ｺﾞｼｯｸM-PRO" panose="020F0600000000000000" pitchFamily="50" charset="-128"/>
                    <a:ea typeface="HG丸ｺﾞｼｯｸM-PRO" panose="020F0600000000000000" pitchFamily="50" charset="-128"/>
                  </a:endParaRPr>
                </a:p>
                <a:p>
                  <a:pPr lvl="0">
                    <a:defRPr/>
                  </a:pPr>
                  <a:r>
                    <a:rPr kumimoji="0" lang="ja-JP" altLang="en-US" sz="1400" b="1" kern="0" dirty="0">
                      <a:ln w="0"/>
                      <a:solidFill>
                        <a:srgbClr val="2F5597"/>
                      </a:solidFill>
                      <a:latin typeface="HG丸ｺﾞｼｯｸM-PRO" panose="020F0600000000000000" pitchFamily="50" charset="-128"/>
                      <a:ea typeface="HG丸ｺﾞｼｯｸM-PRO" panose="020F0600000000000000" pitchFamily="50" charset="-128"/>
                    </a:rPr>
                    <a:t>出し方導入編</a:t>
                  </a:r>
                  <a:r>
                    <a:rPr kumimoji="0" lang="ja-JP" altLang="en-US" sz="1200" b="1" kern="0" dirty="0">
                      <a:ln w="0"/>
                      <a:solidFill>
                        <a:srgbClr val="2F5597"/>
                      </a:solidFill>
                      <a:latin typeface="HG丸ｺﾞｼｯｸM-PRO" panose="020F0600000000000000" pitchFamily="50" charset="-128"/>
                      <a:ea typeface="HG丸ｺﾞｼｯｸM-PRO" panose="020F0600000000000000" pitchFamily="50" charset="-128"/>
                    </a:rPr>
                    <a:t>（初心者向け）</a:t>
                  </a:r>
                  <a:endParaRPr kumimoji="0" lang="en-US" altLang="ja-JP" sz="1200" b="1" kern="0" dirty="0">
                    <a:ln w="0"/>
                    <a:solidFill>
                      <a:srgbClr val="2F5597"/>
                    </a:solidFill>
                    <a:latin typeface="HG丸ｺﾞｼｯｸM-PRO" panose="020F0600000000000000" pitchFamily="50" charset="-128"/>
                    <a:ea typeface="HG丸ｺﾞｼｯｸM-PRO" panose="020F0600000000000000" pitchFamily="50" charset="-128"/>
                  </a:endParaRPr>
                </a:p>
                <a:p>
                  <a:pPr lvl="0">
                    <a:defRPr/>
                  </a:pPr>
                  <a:r>
                    <a:rPr kumimoji="0" lang="ja-JP" altLang="en-US" sz="1100" b="0" i="0" u="none" strike="noStrike" kern="0" cap="none" spc="0" normalizeH="0" baseline="0" noProof="0" dirty="0">
                      <a:ln w="0"/>
                      <a:solidFill>
                        <a:prstClr val="black"/>
                      </a:solidFill>
                      <a:effectLst/>
                      <a:uLnTx/>
                      <a:uFillTx/>
                      <a:latin typeface="HG丸ｺﾞｼｯｸM-PRO" panose="020F0600000000000000" pitchFamily="50" charset="-128"/>
                      <a:ea typeface="HG丸ｺﾞｼｯｸM-PRO" panose="020F0600000000000000" pitchFamily="50" charset="-128"/>
                    </a:rPr>
                    <a:t>セミナー</a:t>
                  </a:r>
                  <a:endParaRPr kumimoji="0" lang="en-US" altLang="ja-JP" sz="1400" b="0" i="0" u="none" strike="noStrike" kern="0" cap="none" spc="0" normalizeH="0" baseline="0" noProof="0" dirty="0">
                    <a:ln w="0"/>
                    <a:solidFill>
                      <a:prstClr val="black"/>
                    </a:solidFill>
                    <a:effectLst/>
                    <a:uLnTx/>
                    <a:uFillTx/>
                    <a:latin typeface="HG丸ｺﾞｼｯｸM-PRO" panose="020F0600000000000000" pitchFamily="50" charset="-128"/>
                    <a:ea typeface="HG丸ｺﾞｼｯｸM-PRO" panose="020F0600000000000000" pitchFamily="50" charset="-128"/>
                  </a:endParaRPr>
                </a:p>
              </p:txBody>
            </p:sp>
          </p:grpSp>
          <p:sp>
            <p:nvSpPr>
              <p:cNvPr id="314" name="角丸四角形 92">
                <a:extLst>
                  <a:ext uri="{FF2B5EF4-FFF2-40B4-BE49-F238E27FC236}">
                    <a16:creationId xmlns:a16="http://schemas.microsoft.com/office/drawing/2014/main" id="{C0CFB8C5-F6AD-B474-BD39-F0978169E3A5}"/>
                  </a:ext>
                </a:extLst>
              </p:cNvPr>
              <p:cNvSpPr/>
              <p:nvPr/>
            </p:nvSpPr>
            <p:spPr>
              <a:xfrm>
                <a:off x="4244666" y="9961968"/>
                <a:ext cx="1129982" cy="404092"/>
              </a:xfrm>
              <a:prstGeom prst="roundRect">
                <a:avLst>
                  <a:gd name="adj" fmla="val 0"/>
                </a:avLst>
              </a:prstGeom>
              <a:noFill/>
              <a:ln w="12700" cap="flat" cmpd="sng" algn="ctr">
                <a:noFill/>
                <a:prstDash val="solid"/>
                <a:miter lim="800000"/>
              </a:ln>
              <a:effectLst/>
            </p:spPr>
            <p:txBody>
              <a:bodyPr wrap="none" lIns="0" tIns="0" rIns="0" bIns="0" rtlCol="0" anchor="ctr">
                <a:noAutofit/>
              </a:bodyPr>
              <a:lstStyle/>
              <a:p>
                <a:pPr lvl="0">
                  <a:defRPr/>
                </a:pPr>
                <a:r>
                  <a:rPr kumimoji="0" lang="ja-JP" altLang="en-US" sz="800" kern="0" dirty="0">
                    <a:ln w="0"/>
                    <a:solidFill>
                      <a:prstClr val="black"/>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講師・相談員</a:t>
                </a:r>
                <a:endParaRPr kumimoji="0" lang="en-US" altLang="ja-JP" sz="800" kern="0" dirty="0">
                  <a:ln w="0"/>
                  <a:solidFill>
                    <a:prstClr val="black"/>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endParaRPr>
              </a:p>
              <a:p>
                <a:pPr lvl="0">
                  <a:defRPr/>
                </a:pPr>
                <a:r>
                  <a:rPr kumimoji="0" lang="ja-JP" altLang="en-US" sz="1050" b="1" kern="0" dirty="0">
                    <a:ln w="0"/>
                    <a:solidFill>
                      <a:prstClr val="black"/>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雪竹 高弘</a:t>
                </a:r>
                <a:r>
                  <a:rPr lang="ja-JP" altLang="en-US" sz="800" b="1" dirty="0">
                    <a:ln w="0"/>
                    <a:solidFill>
                      <a:srgbClr val="2F5597"/>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a:t>
                </a:r>
                <a:r>
                  <a:rPr lang="en-US" altLang="ja-JP" sz="800" b="1" dirty="0">
                    <a:ln w="0"/>
                    <a:solidFill>
                      <a:srgbClr val="2F5597"/>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IT</a:t>
                </a:r>
                <a:r>
                  <a:rPr lang="ja-JP" altLang="en-US" sz="800" b="1" dirty="0">
                    <a:ln w="0"/>
                    <a:solidFill>
                      <a:srgbClr val="2F5597"/>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集客）</a:t>
                </a:r>
                <a:endParaRPr lang="en-US" altLang="ja-JP" sz="700" b="1" dirty="0">
                  <a:ln w="0"/>
                  <a:solidFill>
                    <a:srgbClr val="2F5597"/>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endParaRPr>
              </a:p>
            </p:txBody>
          </p:sp>
          <p:pic>
            <p:nvPicPr>
              <p:cNvPr id="315" name="図 314">
                <a:extLst>
                  <a:ext uri="{FF2B5EF4-FFF2-40B4-BE49-F238E27FC236}">
                    <a16:creationId xmlns:a16="http://schemas.microsoft.com/office/drawing/2014/main" id="{33F3C0C9-62BF-0629-196B-038E5D7C7A49}"/>
                  </a:ext>
                </a:extLst>
              </p:cNvPr>
              <p:cNvPicPr>
                <a:picLocks noChangeAspect="1"/>
              </p:cNvPicPr>
              <p:nvPr/>
            </p:nvPicPr>
            <p:blipFill rotWithShape="1">
              <a:blip r:embed="rId30" cstate="print">
                <a:extLst>
                  <a:ext uri="{28A0092B-C50C-407E-A947-70E740481C1C}">
                    <a14:useLocalDpi xmlns:a14="http://schemas.microsoft.com/office/drawing/2010/main" val="0"/>
                  </a:ext>
                </a:extLst>
              </a:blip>
              <a:srcRect b="14898"/>
              <a:stretch/>
            </p:blipFill>
            <p:spPr>
              <a:xfrm>
                <a:off x="4298620" y="9439406"/>
                <a:ext cx="430592" cy="576309"/>
              </a:xfrm>
              <a:prstGeom prst="rect">
                <a:avLst/>
              </a:prstGeom>
            </p:spPr>
          </p:pic>
        </p:grpSp>
        <p:sp>
          <p:nvSpPr>
            <p:cNvPr id="312" name="正方形/長方形 311">
              <a:extLst>
                <a:ext uri="{FF2B5EF4-FFF2-40B4-BE49-F238E27FC236}">
                  <a16:creationId xmlns:a16="http://schemas.microsoft.com/office/drawing/2014/main" id="{CC823F3E-F326-F1A1-0C08-46C1B7DC8DF5}"/>
                </a:ext>
              </a:extLst>
            </p:cNvPr>
            <p:cNvSpPr/>
            <p:nvPr/>
          </p:nvSpPr>
          <p:spPr>
            <a:xfrm rot="16200000">
              <a:off x="5084478" y="1999611"/>
              <a:ext cx="194400" cy="2959200"/>
            </a:xfrm>
            <a:prstGeom prst="rect">
              <a:avLst/>
            </a:prstGeom>
            <a:solidFill>
              <a:srgbClr val="5B9BD5">
                <a:lumMod val="40000"/>
                <a:lumOff val="60000"/>
              </a:srgbClr>
            </a:solidFill>
            <a:ln w="12700" cap="flat" cmpd="sng" algn="ctr">
              <a:noFill/>
              <a:prstDash val="solid"/>
              <a:miter lim="800000"/>
            </a:ln>
            <a:effectLst/>
          </p:spPr>
          <p:txBody>
            <a:bodyPr vert="ea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30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IT</a:t>
              </a:r>
              <a:r>
                <a:rPr kumimoji="0" lang="ja-JP" altLang="en-US" sz="1000" b="1" i="0" u="none" strike="noStrike" kern="0" cap="none" spc="30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集客</a:t>
              </a:r>
            </a:p>
          </p:txBody>
        </p:sp>
      </p:grpSp>
      <p:grpSp>
        <p:nvGrpSpPr>
          <p:cNvPr id="327" name="グループ化 326">
            <a:extLst>
              <a:ext uri="{FF2B5EF4-FFF2-40B4-BE49-F238E27FC236}">
                <a16:creationId xmlns:a16="http://schemas.microsoft.com/office/drawing/2014/main" id="{85F0D134-8633-409C-B5F8-499B30955D70}"/>
              </a:ext>
            </a:extLst>
          </p:cNvPr>
          <p:cNvGrpSpPr/>
          <p:nvPr/>
        </p:nvGrpSpPr>
        <p:grpSpPr>
          <a:xfrm>
            <a:off x="6081999" y="8563257"/>
            <a:ext cx="3170753" cy="1908058"/>
            <a:chOff x="3108246" y="2754894"/>
            <a:chExt cx="3170753" cy="1908058"/>
          </a:xfrm>
        </p:grpSpPr>
        <p:grpSp>
          <p:nvGrpSpPr>
            <p:cNvPr id="328" name="グループ化 327">
              <a:extLst>
                <a:ext uri="{FF2B5EF4-FFF2-40B4-BE49-F238E27FC236}">
                  <a16:creationId xmlns:a16="http://schemas.microsoft.com/office/drawing/2014/main" id="{1F78B924-F573-D172-D70F-9D39FFD98676}"/>
                </a:ext>
              </a:extLst>
            </p:cNvPr>
            <p:cNvGrpSpPr/>
            <p:nvPr/>
          </p:nvGrpSpPr>
          <p:grpSpPr>
            <a:xfrm>
              <a:off x="3108246" y="2754894"/>
              <a:ext cx="3170753" cy="1908058"/>
              <a:chOff x="2774741" y="2089715"/>
              <a:chExt cx="3170753" cy="1908058"/>
            </a:xfrm>
          </p:grpSpPr>
          <p:grpSp>
            <p:nvGrpSpPr>
              <p:cNvPr id="330" name="グループ化 329">
                <a:extLst>
                  <a:ext uri="{FF2B5EF4-FFF2-40B4-BE49-F238E27FC236}">
                    <a16:creationId xmlns:a16="http://schemas.microsoft.com/office/drawing/2014/main" id="{71EE823A-7D44-3D01-F1CA-518E6C320D41}"/>
                  </a:ext>
                </a:extLst>
              </p:cNvPr>
              <p:cNvGrpSpPr/>
              <p:nvPr/>
            </p:nvGrpSpPr>
            <p:grpSpPr>
              <a:xfrm>
                <a:off x="2789516" y="2231268"/>
                <a:ext cx="3155978" cy="1766505"/>
                <a:chOff x="2789516" y="2156257"/>
                <a:chExt cx="3155978" cy="1766505"/>
              </a:xfrm>
            </p:grpSpPr>
            <p:grpSp>
              <p:nvGrpSpPr>
                <p:cNvPr id="332" name="グループ化 331">
                  <a:extLst>
                    <a:ext uri="{FF2B5EF4-FFF2-40B4-BE49-F238E27FC236}">
                      <a16:creationId xmlns:a16="http://schemas.microsoft.com/office/drawing/2014/main" id="{64995C91-3C5F-AB3D-1965-210A1A059507}"/>
                    </a:ext>
                  </a:extLst>
                </p:cNvPr>
                <p:cNvGrpSpPr/>
                <p:nvPr/>
              </p:nvGrpSpPr>
              <p:grpSpPr>
                <a:xfrm>
                  <a:off x="2789516" y="2156257"/>
                  <a:ext cx="3155978" cy="1766505"/>
                  <a:chOff x="-455978" y="5898214"/>
                  <a:chExt cx="3155978" cy="1766505"/>
                </a:xfrm>
              </p:grpSpPr>
              <p:sp>
                <p:nvSpPr>
                  <p:cNvPr id="334" name="テキスト ボックス 333">
                    <a:extLst>
                      <a:ext uri="{FF2B5EF4-FFF2-40B4-BE49-F238E27FC236}">
                        <a16:creationId xmlns:a16="http://schemas.microsoft.com/office/drawing/2014/main" id="{943F3EB5-B05D-3DF0-7544-8EC8B6C6B2B0}"/>
                      </a:ext>
                    </a:extLst>
                  </p:cNvPr>
                  <p:cNvSpPr txBox="1"/>
                  <p:nvPr/>
                </p:nvSpPr>
                <p:spPr>
                  <a:xfrm>
                    <a:off x="-61865" y="5898214"/>
                    <a:ext cx="2761865" cy="605294"/>
                  </a:xfrm>
                  <a:prstGeom prst="rect">
                    <a:avLst/>
                  </a:prstGeom>
                  <a:noFill/>
                </p:spPr>
                <p:txBody>
                  <a:bodyPr wrap="square" rtlCol="0">
                    <a:spAutoFit/>
                  </a:bodyPr>
                  <a:lstStyle/>
                  <a:p>
                    <a:pPr lvl="0" defTabSz="914400">
                      <a:lnSpc>
                        <a:spcPts val="2000"/>
                      </a:lnSpc>
                      <a:defRPr/>
                    </a:pPr>
                    <a:r>
                      <a:rPr lang="ja-JP" altLang="en-US" sz="1800" b="1" kern="0" dirty="0">
                        <a:ln w="0"/>
                        <a:solidFill>
                          <a:srgbClr val="2F5597"/>
                        </a:solidFill>
                        <a:latin typeface="HG丸ｺﾞｼｯｸM-PRO" panose="020F0600000000000000" pitchFamily="50" charset="-128"/>
                        <a:ea typeface="HG丸ｺﾞｼｯｸM-PRO" panose="020F0600000000000000" pitchFamily="50" charset="-128"/>
                      </a:rPr>
                      <a:t>初心者必見！</a:t>
                    </a:r>
                    <a:r>
                      <a:rPr lang="en-US" altLang="ja-JP" sz="1800" b="1" kern="0" dirty="0">
                        <a:ln w="0"/>
                        <a:solidFill>
                          <a:srgbClr val="2F5597"/>
                        </a:solidFill>
                        <a:latin typeface="HG丸ｺﾞｼｯｸM-PRO" panose="020F0600000000000000" pitchFamily="50" charset="-128"/>
                        <a:ea typeface="HG丸ｺﾞｼｯｸM-PRO" panose="020F0600000000000000" pitchFamily="50" charset="-128"/>
                      </a:rPr>
                      <a:t>Web</a:t>
                    </a:r>
                  </a:p>
                  <a:p>
                    <a:pPr lvl="0" defTabSz="914400">
                      <a:lnSpc>
                        <a:spcPts val="2000"/>
                      </a:lnSpc>
                      <a:defRPr/>
                    </a:pPr>
                    <a:r>
                      <a:rPr lang="ja-JP" altLang="en-US" sz="1800" b="1" kern="0" dirty="0">
                        <a:ln w="0"/>
                        <a:solidFill>
                          <a:srgbClr val="2F5597"/>
                        </a:solidFill>
                        <a:latin typeface="HG丸ｺﾞｼｯｸM-PRO" panose="020F0600000000000000" pitchFamily="50" charset="-128"/>
                        <a:ea typeface="HG丸ｺﾞｼｯｸM-PRO" panose="020F0600000000000000" pitchFamily="50" charset="-128"/>
                      </a:rPr>
                      <a:t>サイト</a:t>
                    </a:r>
                    <a:r>
                      <a:rPr lang="ja-JP" altLang="en-US" sz="1400" b="1" kern="0" dirty="0">
                        <a:ln w="0"/>
                        <a:solidFill>
                          <a:srgbClr val="2F5597"/>
                        </a:solidFill>
                        <a:latin typeface="HG丸ｺﾞｼｯｸM-PRO" panose="020F0600000000000000" pitchFamily="50" charset="-128"/>
                        <a:ea typeface="HG丸ｺﾞｼｯｸM-PRO" panose="020F0600000000000000" pitchFamily="50" charset="-128"/>
                      </a:rPr>
                      <a:t>・</a:t>
                    </a:r>
                    <a:r>
                      <a:rPr lang="en-US" altLang="ja-JP" sz="1800" b="1" kern="0" dirty="0">
                        <a:ln w="0"/>
                        <a:solidFill>
                          <a:srgbClr val="2F5597"/>
                        </a:solidFill>
                        <a:latin typeface="HG丸ｺﾞｼｯｸM-PRO" panose="020F0600000000000000" pitchFamily="50" charset="-128"/>
                        <a:ea typeface="HG丸ｺﾞｼｯｸM-PRO" panose="020F0600000000000000" pitchFamily="50" charset="-128"/>
                      </a:rPr>
                      <a:t>SNS</a:t>
                    </a:r>
                    <a:r>
                      <a:rPr lang="ja-JP" altLang="en-US" sz="1800" b="1" kern="0" dirty="0">
                        <a:ln w="0"/>
                        <a:solidFill>
                          <a:srgbClr val="2F5597"/>
                        </a:solidFill>
                        <a:latin typeface="HG丸ｺﾞｼｯｸM-PRO" panose="020F0600000000000000" pitchFamily="50" charset="-128"/>
                        <a:ea typeface="HG丸ｺﾞｼｯｸM-PRO" panose="020F0600000000000000" pitchFamily="50" charset="-128"/>
                      </a:rPr>
                      <a:t>活用</a:t>
                    </a:r>
                    <a:r>
                      <a:rPr kumimoji="0" lang="ja-JP" altLang="en-US" sz="1200" b="0" i="0" u="none" strike="noStrike" kern="0" cap="none" spc="0" normalizeH="0" baseline="0" noProof="0" dirty="0">
                        <a:ln w="0"/>
                        <a:solidFill>
                          <a:prstClr val="black"/>
                        </a:solidFill>
                        <a:effectLst/>
                        <a:uLnTx/>
                        <a:uFillTx/>
                        <a:latin typeface="HG丸ｺﾞｼｯｸM-PRO" panose="020F0600000000000000" pitchFamily="50" charset="-128"/>
                        <a:ea typeface="HG丸ｺﾞｼｯｸM-PRO" panose="020F0600000000000000" pitchFamily="50" charset="-128"/>
                      </a:rPr>
                      <a:t>セミナ</a:t>
                    </a:r>
                    <a:r>
                      <a:rPr kumimoji="0" lang="ja-JP" altLang="en-US" sz="1100" b="0" i="0" u="none" strike="noStrike" kern="0" cap="none" spc="0" normalizeH="0" baseline="0" noProof="0" dirty="0">
                        <a:ln w="0"/>
                        <a:solidFill>
                          <a:prstClr val="black"/>
                        </a:solidFill>
                        <a:effectLst/>
                        <a:uLnTx/>
                        <a:uFillTx/>
                        <a:latin typeface="HG丸ｺﾞｼｯｸM-PRO" panose="020F0600000000000000" pitchFamily="50" charset="-128"/>
                        <a:ea typeface="HG丸ｺﾞｼｯｸM-PRO" panose="020F0600000000000000" pitchFamily="50" charset="-128"/>
                      </a:rPr>
                      <a:t>ー</a:t>
                    </a:r>
                    <a:endParaRPr kumimoji="0" lang="en-US" altLang="ja-JP" sz="1200" b="0" i="0" u="none" strike="noStrike" kern="0" cap="none" spc="0" normalizeH="0" baseline="0" noProof="0" dirty="0">
                      <a:ln w="0"/>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335" name="角丸四角形 92">
                    <a:extLst>
                      <a:ext uri="{FF2B5EF4-FFF2-40B4-BE49-F238E27FC236}">
                        <a16:creationId xmlns:a16="http://schemas.microsoft.com/office/drawing/2014/main" id="{4F2582FB-9342-0385-F694-8EB7F808878A}"/>
                      </a:ext>
                    </a:extLst>
                  </p:cNvPr>
                  <p:cNvSpPr/>
                  <p:nvPr/>
                </p:nvSpPr>
                <p:spPr>
                  <a:xfrm>
                    <a:off x="-455978" y="7408012"/>
                    <a:ext cx="1129982" cy="256707"/>
                  </a:xfrm>
                  <a:prstGeom prst="roundRect">
                    <a:avLst>
                      <a:gd name="adj" fmla="val 0"/>
                    </a:avLst>
                  </a:prstGeom>
                  <a:noFill/>
                  <a:ln w="12700" cap="flat" cmpd="sng" algn="ctr">
                    <a:noFill/>
                    <a:prstDash val="solid"/>
                    <a:miter lim="800000"/>
                  </a:ln>
                  <a:effectLst/>
                </p:spPr>
                <p:txBody>
                  <a:bodyPr wrap="none" lIns="0" tIns="0" rIns="0" bIns="0" rtlCol="0" anchor="ctr">
                    <a:noAutofit/>
                  </a:bodyPr>
                  <a:lstStyle/>
                  <a:p>
                    <a:pPr marL="0" marR="0" lvl="0" indent="0" defTabSz="620663"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w="0"/>
                        <a:solidFill>
                          <a:prstClr val="black"/>
                        </a:solidFill>
                        <a:effectLst/>
                        <a:uLnTx/>
                        <a:uFillTx/>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講師・相談員</a:t>
                    </a:r>
                    <a:endParaRPr kumimoji="1" lang="en-US" altLang="ja-JP" sz="800" b="0" i="0" u="none" strike="noStrike" kern="0" cap="none" spc="0" normalizeH="0" baseline="0" noProof="0" dirty="0">
                      <a:ln w="0"/>
                      <a:solidFill>
                        <a:prstClr val="black"/>
                      </a:solidFill>
                      <a:effectLst/>
                      <a:uLnTx/>
                      <a:uFillTx/>
                      <a:latin typeface="HG丸ｺﾞｼｯｸM-PRO" panose="020F0600000000000000" pitchFamily="50" charset="-128"/>
                      <a:ea typeface="HG丸ｺﾞｼｯｸM-PRO" panose="020F0600000000000000" pitchFamily="50" charset="-128"/>
                      <a:cs typeface="A-OTF 見出ゴMB31 Pro MB31" panose="020B0600000000000000" pitchFamily="34" charset="-128"/>
                    </a:endParaRPr>
                  </a:p>
                  <a:p>
                    <a:pPr lvl="0" defTabSz="457200">
                      <a:defRPr/>
                    </a:pPr>
                    <a:r>
                      <a:rPr lang="ja-JP" altLang="en-US" sz="1050" b="1" kern="0" dirty="0">
                        <a:ln w="0"/>
                        <a:solidFill>
                          <a:prstClr val="black"/>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村上</a:t>
                    </a:r>
                    <a:r>
                      <a:rPr kumimoji="0" lang="ja-JP" altLang="en-US" sz="1050" b="1" i="0" u="none" strike="noStrike" kern="0" cap="none" spc="0" normalizeH="0" baseline="0" noProof="0" dirty="0">
                        <a:ln w="0"/>
                        <a:solidFill>
                          <a:prstClr val="black"/>
                        </a:solidFill>
                        <a:effectLst/>
                        <a:uLnTx/>
                        <a:uFillTx/>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 博史</a:t>
                    </a:r>
                    <a:r>
                      <a:rPr kumimoji="0" lang="ja-JP" altLang="en-US" sz="800" b="1" dirty="0">
                        <a:ln w="0"/>
                        <a:solidFill>
                          <a:srgbClr val="2F5597"/>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a:t>
                    </a:r>
                    <a:r>
                      <a:rPr kumimoji="0" lang="en-US" altLang="ja-JP" sz="800" b="1" dirty="0">
                        <a:ln w="0"/>
                        <a:solidFill>
                          <a:srgbClr val="2F5597"/>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IT</a:t>
                    </a:r>
                    <a:r>
                      <a:rPr kumimoji="0" lang="ja-JP" altLang="en-US" sz="800" b="1" dirty="0">
                        <a:ln w="0"/>
                        <a:solidFill>
                          <a:srgbClr val="2F5597"/>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集客、アート・美術活用企画）</a:t>
                    </a:r>
                    <a:endParaRPr kumimoji="0" lang="en-US" altLang="ja-JP" sz="800" b="1" dirty="0">
                      <a:ln w="0"/>
                      <a:solidFill>
                        <a:srgbClr val="2F5597"/>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endParaRPr>
                  </a:p>
                </p:txBody>
              </p:sp>
            </p:grpSp>
            <p:sp>
              <p:nvSpPr>
                <p:cNvPr id="333" name="正方形/長方形 332">
                  <a:extLst>
                    <a:ext uri="{FF2B5EF4-FFF2-40B4-BE49-F238E27FC236}">
                      <a16:creationId xmlns:a16="http://schemas.microsoft.com/office/drawing/2014/main" id="{3F3624BE-0ACE-C682-86E1-AB50FC9D8E4D}"/>
                    </a:ext>
                  </a:extLst>
                </p:cNvPr>
                <p:cNvSpPr/>
                <p:nvPr/>
              </p:nvSpPr>
              <p:spPr>
                <a:xfrm>
                  <a:off x="3311550" y="2655388"/>
                  <a:ext cx="2506862" cy="1200329"/>
                </a:xfrm>
                <a:prstGeom prst="rect">
                  <a:avLst/>
                </a:prstGeom>
              </p:spPr>
              <p:txBody>
                <a:bodyPr wrap="square">
                  <a:spAutoFit/>
                </a:bodyPr>
                <a:lstStyle/>
                <a:p>
                  <a:pPr lvl="0" defTabSz="914400" fontAlgn="base">
                    <a:defRPr/>
                  </a:pPr>
                  <a:r>
                    <a:rPr lang="ja-JP" altLang="en-US" sz="900" kern="0" dirty="0">
                      <a:solidFill>
                        <a:prstClr val="black"/>
                      </a:solidFill>
                      <a:latin typeface="HG丸ｺﾞｼｯｸM-PRO" panose="020F0600000000000000" pitchFamily="50" charset="-128"/>
                      <a:ea typeface="HG丸ｺﾞｼｯｸM-PRO" panose="020F0600000000000000" pitchFamily="50" charset="-128"/>
                    </a:rPr>
                    <a:t>● 「プロモーション」とは？</a:t>
                  </a:r>
                </a:p>
                <a:p>
                  <a:pPr lvl="0" defTabSz="914400" fontAlgn="base">
                    <a:defRPr/>
                  </a:pPr>
                  <a:r>
                    <a:rPr lang="ja-JP" altLang="en-US" sz="900" kern="0" dirty="0">
                      <a:solidFill>
                        <a:prstClr val="black"/>
                      </a:solidFill>
                      <a:latin typeface="HG丸ｺﾞｼｯｸM-PRO" panose="020F0600000000000000" pitchFamily="50" charset="-128"/>
                      <a:ea typeface="HG丸ｺﾞｼｯｸM-PRO" panose="020F0600000000000000" pitchFamily="50" charset="-128"/>
                    </a:rPr>
                    <a:t>● プロモーション手段について</a:t>
                  </a:r>
                </a:p>
                <a:p>
                  <a:pPr lvl="0" defTabSz="914400" fontAlgn="base">
                    <a:defRPr/>
                  </a:pPr>
                  <a:r>
                    <a:rPr lang="ja-JP" altLang="en-US" sz="900" kern="0" dirty="0">
                      <a:solidFill>
                        <a:prstClr val="black"/>
                      </a:solidFill>
                      <a:latin typeface="HG丸ｺﾞｼｯｸM-PRO" panose="020F0600000000000000" pitchFamily="50" charset="-128"/>
                      <a:ea typeface="HG丸ｺﾞｼｯｸM-PRO" panose="020F0600000000000000" pitchFamily="50" charset="-128"/>
                    </a:rPr>
                    <a:t>● </a:t>
                  </a:r>
                  <a:r>
                    <a:rPr lang="en-US" altLang="ja-JP" sz="900" kern="0" dirty="0">
                      <a:solidFill>
                        <a:prstClr val="black"/>
                      </a:solidFill>
                      <a:latin typeface="HG丸ｺﾞｼｯｸM-PRO" panose="020F0600000000000000" pitchFamily="50" charset="-128"/>
                      <a:ea typeface="HG丸ｺﾞｼｯｸM-PRO" panose="020F0600000000000000" pitchFamily="50" charset="-128"/>
                    </a:rPr>
                    <a:t>SNS</a:t>
                  </a:r>
                  <a:r>
                    <a:rPr lang="ja-JP" altLang="en-US" sz="900" kern="0" dirty="0">
                      <a:solidFill>
                        <a:prstClr val="black"/>
                      </a:solidFill>
                      <a:latin typeface="HG丸ｺﾞｼｯｸM-PRO" panose="020F0600000000000000" pitchFamily="50" charset="-128"/>
                      <a:ea typeface="HG丸ｺﾞｼｯｸM-PRO" panose="020F0600000000000000" pitchFamily="50" charset="-128"/>
                    </a:rPr>
                    <a:t>各社の違い、それぞれの</a:t>
                  </a:r>
                  <a:endParaRPr lang="en-US" altLang="ja-JP" sz="900" kern="0" dirty="0">
                    <a:solidFill>
                      <a:prstClr val="black"/>
                    </a:solidFill>
                    <a:latin typeface="HG丸ｺﾞｼｯｸM-PRO" panose="020F0600000000000000" pitchFamily="50" charset="-128"/>
                    <a:ea typeface="HG丸ｺﾞｼｯｸM-PRO" panose="020F0600000000000000" pitchFamily="50" charset="-128"/>
                  </a:endParaRPr>
                </a:p>
                <a:p>
                  <a:pPr lvl="0" defTabSz="914400" fontAlgn="base">
                    <a:defRPr/>
                  </a:pPr>
                  <a:r>
                    <a:rPr lang="en-US" altLang="ja-JP" sz="900" kern="0" dirty="0">
                      <a:solidFill>
                        <a:prstClr val="black"/>
                      </a:solidFill>
                      <a:latin typeface="HG丸ｺﾞｼｯｸM-PRO" panose="020F0600000000000000" pitchFamily="50" charset="-128"/>
                      <a:ea typeface="HG丸ｺﾞｼｯｸM-PRO" panose="020F0600000000000000" pitchFamily="50" charset="-128"/>
                    </a:rPr>
                    <a:t>    </a:t>
                  </a:r>
                  <a:r>
                    <a:rPr lang="ja-JP" altLang="en-US" sz="900" kern="0" dirty="0">
                      <a:solidFill>
                        <a:prstClr val="black"/>
                      </a:solidFill>
                      <a:latin typeface="HG丸ｺﾞｼｯｸM-PRO" panose="020F0600000000000000" pitchFamily="50" charset="-128"/>
                      <a:ea typeface="HG丸ｺﾞｼｯｸM-PRO" panose="020F0600000000000000" pitchFamily="50" charset="-128"/>
                    </a:rPr>
                    <a:t>メリットとは？</a:t>
                  </a:r>
                </a:p>
                <a:p>
                  <a:pPr lvl="0" defTabSz="914400" fontAlgn="base">
                    <a:defRPr/>
                  </a:pPr>
                  <a:r>
                    <a:rPr lang="ja-JP" altLang="en-US" sz="900" kern="0" dirty="0">
                      <a:solidFill>
                        <a:prstClr val="black"/>
                      </a:solidFill>
                      <a:latin typeface="HG丸ｺﾞｼｯｸM-PRO" panose="020F0600000000000000" pitchFamily="50" charset="-128"/>
                      <a:ea typeface="HG丸ｺﾞｼｯｸM-PRO" panose="020F0600000000000000" pitchFamily="50" charset="-128"/>
                    </a:rPr>
                    <a:t>● 自分の事業に合ったプロモーション手段   </a:t>
                  </a:r>
                  <a:endParaRPr lang="en-US" altLang="ja-JP" sz="900" kern="0" dirty="0">
                    <a:solidFill>
                      <a:prstClr val="black"/>
                    </a:solidFill>
                    <a:latin typeface="HG丸ｺﾞｼｯｸM-PRO" panose="020F0600000000000000" pitchFamily="50" charset="-128"/>
                    <a:ea typeface="HG丸ｺﾞｼｯｸM-PRO" panose="020F0600000000000000" pitchFamily="50" charset="-128"/>
                  </a:endParaRPr>
                </a:p>
                <a:p>
                  <a:pPr lvl="0" defTabSz="914400" fontAlgn="base">
                    <a:defRPr/>
                  </a:pPr>
                  <a:r>
                    <a:rPr lang="en-US" altLang="ja-JP" sz="900" kern="0" dirty="0">
                      <a:solidFill>
                        <a:prstClr val="black"/>
                      </a:solidFill>
                      <a:latin typeface="HG丸ｺﾞｼｯｸM-PRO" panose="020F0600000000000000" pitchFamily="50" charset="-128"/>
                      <a:ea typeface="HG丸ｺﾞｼｯｸM-PRO" panose="020F0600000000000000" pitchFamily="50" charset="-128"/>
                    </a:rPr>
                    <a:t>    </a:t>
                  </a:r>
                  <a:r>
                    <a:rPr lang="ja-JP" altLang="en-US" sz="900" kern="0" dirty="0">
                      <a:solidFill>
                        <a:prstClr val="black"/>
                      </a:solidFill>
                      <a:latin typeface="HG丸ｺﾞｼｯｸM-PRO" panose="020F0600000000000000" pitchFamily="50" charset="-128"/>
                      <a:ea typeface="HG丸ｺﾞｼｯｸM-PRO" panose="020F0600000000000000" pitchFamily="50" charset="-128"/>
                    </a:rPr>
                    <a:t>の選び方とは？</a:t>
                  </a:r>
                </a:p>
                <a:p>
                  <a:pPr lvl="0" defTabSz="914400" fontAlgn="base">
                    <a:defRPr/>
                  </a:pPr>
                  <a:r>
                    <a:rPr lang="ja-JP" altLang="en-US" sz="900" kern="0" dirty="0">
                      <a:solidFill>
                        <a:prstClr val="black"/>
                      </a:solidFill>
                      <a:latin typeface="HG丸ｺﾞｼｯｸM-PRO" panose="020F0600000000000000" pitchFamily="50" charset="-128"/>
                      <a:ea typeface="HG丸ｺﾞｼｯｸM-PRO" panose="020F0600000000000000" pitchFamily="50" charset="-128"/>
                    </a:rPr>
                    <a:t>● 集客において意識するべき</a:t>
                  </a:r>
                  <a:endParaRPr lang="en-US" altLang="ja-JP" sz="900" kern="0" dirty="0">
                    <a:solidFill>
                      <a:prstClr val="black"/>
                    </a:solidFill>
                    <a:latin typeface="HG丸ｺﾞｼｯｸM-PRO" panose="020F0600000000000000" pitchFamily="50" charset="-128"/>
                    <a:ea typeface="HG丸ｺﾞｼｯｸM-PRO" panose="020F0600000000000000" pitchFamily="50" charset="-128"/>
                  </a:endParaRPr>
                </a:p>
                <a:p>
                  <a:pPr lvl="0" defTabSz="914400" fontAlgn="base">
                    <a:defRPr/>
                  </a:pPr>
                  <a:r>
                    <a:rPr lang="en-US" altLang="ja-JP" sz="900" kern="0" dirty="0">
                      <a:solidFill>
                        <a:prstClr val="black"/>
                      </a:solidFill>
                      <a:latin typeface="HG丸ｺﾞｼｯｸM-PRO" panose="020F0600000000000000" pitchFamily="50" charset="-128"/>
                      <a:ea typeface="HG丸ｺﾞｼｯｸM-PRO" panose="020F0600000000000000" pitchFamily="50" charset="-128"/>
                    </a:rPr>
                    <a:t>    </a:t>
                  </a:r>
                  <a:r>
                    <a:rPr lang="ja-JP" altLang="en-US" sz="900" kern="0" dirty="0">
                      <a:solidFill>
                        <a:prstClr val="black"/>
                      </a:solidFill>
                      <a:latin typeface="HG丸ｺﾞｼｯｸM-PRO" panose="020F0600000000000000" pitchFamily="50" charset="-128"/>
                      <a:ea typeface="HG丸ｺﾞｼｯｸM-PRO" panose="020F0600000000000000" pitchFamily="50" charset="-128"/>
                    </a:rPr>
                    <a:t>プロモーションのポイント！</a:t>
                  </a:r>
                  <a:endParaRPr lang="en-US" altLang="ja-JP" sz="900" kern="0" dirty="0">
                    <a:solidFill>
                      <a:prstClr val="black"/>
                    </a:solidFill>
                    <a:latin typeface="HG丸ｺﾞｼｯｸM-PRO" panose="020F0600000000000000" pitchFamily="50" charset="-128"/>
                    <a:ea typeface="HG丸ｺﾞｼｯｸM-PRO" panose="020F0600000000000000" pitchFamily="50" charset="-128"/>
                  </a:endParaRPr>
                </a:p>
              </p:txBody>
            </p:sp>
          </p:grpSp>
          <p:sp>
            <p:nvSpPr>
              <p:cNvPr id="331" name="正方形/長方形 330">
                <a:extLst>
                  <a:ext uri="{FF2B5EF4-FFF2-40B4-BE49-F238E27FC236}">
                    <a16:creationId xmlns:a16="http://schemas.microsoft.com/office/drawing/2014/main" id="{FA63A8FB-AE0A-4373-880B-867AA8CA8B25}"/>
                  </a:ext>
                </a:extLst>
              </p:cNvPr>
              <p:cNvSpPr/>
              <p:nvPr/>
            </p:nvSpPr>
            <p:spPr>
              <a:xfrm rot="16200000">
                <a:off x="4157141" y="707315"/>
                <a:ext cx="194400" cy="2959200"/>
              </a:xfrm>
              <a:prstGeom prst="rect">
                <a:avLst/>
              </a:prstGeom>
              <a:solidFill>
                <a:srgbClr val="BDD7EE"/>
              </a:solidFill>
              <a:ln w="12700" cap="flat" cmpd="sng" algn="ctr">
                <a:noFill/>
                <a:prstDash val="solid"/>
                <a:miter lim="800000"/>
              </a:ln>
              <a:effectLst/>
            </p:spPr>
            <p:txBody>
              <a:bodyPr vert="eaVert" rtlCol="0" anchor="ctr"/>
              <a:lstStyle/>
              <a:p>
                <a:pPr marL="0" marR="0" lvl="0" indent="0" algn="ctr" defTabSz="620663" eaLnBrk="1" fontAlgn="auto" latinLnBrk="0" hangingPunct="1">
                  <a:lnSpc>
                    <a:spcPct val="100000"/>
                  </a:lnSpc>
                  <a:spcBef>
                    <a:spcPts val="0"/>
                  </a:spcBef>
                  <a:spcAft>
                    <a:spcPts val="0"/>
                  </a:spcAft>
                  <a:buClrTx/>
                  <a:buSzTx/>
                  <a:buFontTx/>
                  <a:buNone/>
                  <a:tabLst/>
                  <a:defRPr/>
                </a:pPr>
                <a:r>
                  <a:rPr kumimoji="1" lang="en-US" altLang="ja-JP" sz="1000" b="1" i="0" u="none" strike="noStrike" kern="0" cap="none" spc="30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IT</a:t>
                </a:r>
                <a:r>
                  <a:rPr kumimoji="1" lang="ja-JP" altLang="en-US" sz="1000" b="1" i="0" u="none" strike="noStrike" kern="0" cap="none" spc="30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集客</a:t>
                </a:r>
              </a:p>
            </p:txBody>
          </p:sp>
        </p:grpSp>
        <p:pic>
          <p:nvPicPr>
            <p:cNvPr id="329" name="図 328">
              <a:extLst>
                <a:ext uri="{FF2B5EF4-FFF2-40B4-BE49-F238E27FC236}">
                  <a16:creationId xmlns:a16="http://schemas.microsoft.com/office/drawing/2014/main" id="{DDB7388F-F8D4-9265-990C-AA5F9D71C4A9}"/>
                </a:ext>
              </a:extLst>
            </p:cNvPr>
            <p:cNvPicPr>
              <a:picLocks noChangeAspect="1"/>
            </p:cNvPicPr>
            <p:nvPr/>
          </p:nvPicPr>
          <p:blipFill rotWithShape="1">
            <a:blip r:embed="rId31" cstate="print">
              <a:extLst>
                <a:ext uri="{28A0092B-C50C-407E-A947-70E740481C1C}">
                  <a14:useLocalDpi xmlns:a14="http://schemas.microsoft.com/office/drawing/2010/main" val="0"/>
                </a:ext>
              </a:extLst>
            </a:blip>
            <a:srcRect b="11104"/>
            <a:stretch/>
          </p:blipFill>
          <p:spPr>
            <a:xfrm>
              <a:off x="3134609" y="3689159"/>
              <a:ext cx="567554" cy="697681"/>
            </a:xfrm>
            <a:prstGeom prst="rect">
              <a:avLst/>
            </a:prstGeom>
          </p:spPr>
        </p:pic>
      </p:grpSp>
      <p:grpSp>
        <p:nvGrpSpPr>
          <p:cNvPr id="336" name="グループ化 335">
            <a:extLst>
              <a:ext uri="{FF2B5EF4-FFF2-40B4-BE49-F238E27FC236}">
                <a16:creationId xmlns:a16="http://schemas.microsoft.com/office/drawing/2014/main" id="{687C1967-F9F6-7354-BF71-70180E5A62F8}"/>
              </a:ext>
            </a:extLst>
          </p:cNvPr>
          <p:cNvGrpSpPr/>
          <p:nvPr/>
        </p:nvGrpSpPr>
        <p:grpSpPr>
          <a:xfrm>
            <a:off x="9056537" y="8564716"/>
            <a:ext cx="3072618" cy="1977420"/>
            <a:chOff x="803845" y="5168367"/>
            <a:chExt cx="3072618" cy="1977420"/>
          </a:xfrm>
        </p:grpSpPr>
        <p:grpSp>
          <p:nvGrpSpPr>
            <p:cNvPr id="337" name="グループ化 336">
              <a:extLst>
                <a:ext uri="{FF2B5EF4-FFF2-40B4-BE49-F238E27FC236}">
                  <a16:creationId xmlns:a16="http://schemas.microsoft.com/office/drawing/2014/main" id="{FC76D81B-1825-83AD-EC05-D2B3FC1FC8E0}"/>
                </a:ext>
              </a:extLst>
            </p:cNvPr>
            <p:cNvGrpSpPr/>
            <p:nvPr/>
          </p:nvGrpSpPr>
          <p:grpSpPr>
            <a:xfrm>
              <a:off x="803845" y="5168367"/>
              <a:ext cx="3072618" cy="1974108"/>
              <a:chOff x="12034192" y="753312"/>
              <a:chExt cx="3072618" cy="1974108"/>
            </a:xfrm>
          </p:grpSpPr>
          <p:grpSp>
            <p:nvGrpSpPr>
              <p:cNvPr id="341" name="グループ化 340">
                <a:extLst>
                  <a:ext uri="{FF2B5EF4-FFF2-40B4-BE49-F238E27FC236}">
                    <a16:creationId xmlns:a16="http://schemas.microsoft.com/office/drawing/2014/main" id="{2D1D6C6E-5529-3E20-45B5-967116F1594E}"/>
                  </a:ext>
                </a:extLst>
              </p:cNvPr>
              <p:cNvGrpSpPr/>
              <p:nvPr/>
            </p:nvGrpSpPr>
            <p:grpSpPr>
              <a:xfrm>
                <a:off x="12034192" y="753312"/>
                <a:ext cx="3072618" cy="1974108"/>
                <a:chOff x="490077" y="3017896"/>
                <a:chExt cx="3072618" cy="1974108"/>
              </a:xfrm>
            </p:grpSpPr>
            <p:grpSp>
              <p:nvGrpSpPr>
                <p:cNvPr id="343" name="グループ化 342">
                  <a:extLst>
                    <a:ext uri="{FF2B5EF4-FFF2-40B4-BE49-F238E27FC236}">
                      <a16:creationId xmlns:a16="http://schemas.microsoft.com/office/drawing/2014/main" id="{2B3ABDAC-CA24-8461-71CA-0B211EFB642A}"/>
                    </a:ext>
                  </a:extLst>
                </p:cNvPr>
                <p:cNvGrpSpPr/>
                <p:nvPr/>
              </p:nvGrpSpPr>
              <p:grpSpPr>
                <a:xfrm>
                  <a:off x="2689960" y="4578579"/>
                  <a:ext cx="521154" cy="413425"/>
                  <a:chOff x="10667060" y="2326432"/>
                  <a:chExt cx="521154" cy="413425"/>
                </a:xfrm>
              </p:grpSpPr>
              <p:sp>
                <p:nvSpPr>
                  <p:cNvPr id="351" name="角丸四角形 253">
                    <a:extLst>
                      <a:ext uri="{FF2B5EF4-FFF2-40B4-BE49-F238E27FC236}">
                        <a16:creationId xmlns:a16="http://schemas.microsoft.com/office/drawing/2014/main" id="{43A523C2-6F46-AD4B-19E2-D4870A683040}"/>
                      </a:ext>
                    </a:extLst>
                  </p:cNvPr>
                  <p:cNvSpPr/>
                  <p:nvPr/>
                </p:nvSpPr>
                <p:spPr>
                  <a:xfrm>
                    <a:off x="10787233" y="2406297"/>
                    <a:ext cx="280809" cy="261811"/>
                  </a:xfrm>
                  <a:prstGeom prst="roundRect">
                    <a:avLst/>
                  </a:prstGeom>
                  <a:solidFill>
                    <a:srgbClr val="CCFFCC"/>
                  </a:solidFill>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700" dirty="0">
                      <a:solidFill>
                        <a:schemeClr val="accent1">
                          <a:lumMod val="60000"/>
                          <a:lumOff val="40000"/>
                        </a:schemeClr>
                      </a:solidFill>
                      <a:latin typeface="07ロゴたいぷゴシック7" panose="02000600000000000000" pitchFamily="50" charset="-128"/>
                      <a:ea typeface="07ロゴたいぷゴシック7" panose="02000600000000000000" pitchFamily="50" charset="-128"/>
                    </a:endParaRPr>
                  </a:p>
                </p:txBody>
              </p:sp>
              <p:sp>
                <p:nvSpPr>
                  <p:cNvPr id="352" name="角丸四角形 254">
                    <a:extLst>
                      <a:ext uri="{FF2B5EF4-FFF2-40B4-BE49-F238E27FC236}">
                        <a16:creationId xmlns:a16="http://schemas.microsoft.com/office/drawing/2014/main" id="{654A6CD0-1E85-239C-DE67-F1BF07788463}"/>
                      </a:ext>
                    </a:extLst>
                  </p:cNvPr>
                  <p:cNvSpPr/>
                  <p:nvPr/>
                </p:nvSpPr>
                <p:spPr>
                  <a:xfrm>
                    <a:off x="10667060" y="2326432"/>
                    <a:ext cx="521154" cy="413425"/>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a:latin typeface="07ロゴたいぷゴシック7" panose="02000600000000000000" pitchFamily="50" charset="-128"/>
                        <a:ea typeface="07ロゴたいぷゴシック7" panose="02000600000000000000" pitchFamily="50" charset="-128"/>
                      </a:rPr>
                      <a:t>受講対象</a:t>
                    </a:r>
                    <a:endParaRPr kumimoji="1" lang="ja-JP" altLang="en-US" sz="800" dirty="0">
                      <a:latin typeface="07ロゴたいぷゴシック7" panose="02000600000000000000" pitchFamily="50" charset="-128"/>
                      <a:ea typeface="07ロゴたいぷゴシック7" panose="02000600000000000000" pitchFamily="50" charset="-128"/>
                    </a:endParaRPr>
                  </a:p>
                </p:txBody>
              </p:sp>
            </p:grpSp>
            <p:grpSp>
              <p:nvGrpSpPr>
                <p:cNvPr id="344" name="グループ化 343">
                  <a:extLst>
                    <a:ext uri="{FF2B5EF4-FFF2-40B4-BE49-F238E27FC236}">
                      <a16:creationId xmlns:a16="http://schemas.microsoft.com/office/drawing/2014/main" id="{2A17D83A-D023-3205-9F2B-A60241B0C5DF}"/>
                    </a:ext>
                  </a:extLst>
                </p:cNvPr>
                <p:cNvGrpSpPr/>
                <p:nvPr/>
              </p:nvGrpSpPr>
              <p:grpSpPr>
                <a:xfrm>
                  <a:off x="490077" y="3017896"/>
                  <a:ext cx="3072618" cy="1972713"/>
                  <a:chOff x="12046734" y="2740352"/>
                  <a:chExt cx="3072618" cy="1972713"/>
                </a:xfrm>
              </p:grpSpPr>
              <p:grpSp>
                <p:nvGrpSpPr>
                  <p:cNvPr id="345" name="グループ化 344">
                    <a:extLst>
                      <a:ext uri="{FF2B5EF4-FFF2-40B4-BE49-F238E27FC236}">
                        <a16:creationId xmlns:a16="http://schemas.microsoft.com/office/drawing/2014/main" id="{6FA4BBB8-A958-C4E3-E2F5-FF01FE8B6634}"/>
                      </a:ext>
                    </a:extLst>
                  </p:cNvPr>
                  <p:cNvGrpSpPr/>
                  <p:nvPr/>
                </p:nvGrpSpPr>
                <p:grpSpPr>
                  <a:xfrm>
                    <a:off x="12046734" y="2740352"/>
                    <a:ext cx="3072618" cy="1774235"/>
                    <a:chOff x="11876342" y="6546820"/>
                    <a:chExt cx="3072618" cy="1774235"/>
                  </a:xfrm>
                </p:grpSpPr>
                <p:grpSp>
                  <p:nvGrpSpPr>
                    <p:cNvPr id="347" name="グループ化 346">
                      <a:extLst>
                        <a:ext uri="{FF2B5EF4-FFF2-40B4-BE49-F238E27FC236}">
                          <a16:creationId xmlns:a16="http://schemas.microsoft.com/office/drawing/2014/main" id="{72E47ABD-7BDE-AD9E-F228-79231681245D}"/>
                        </a:ext>
                      </a:extLst>
                    </p:cNvPr>
                    <p:cNvGrpSpPr/>
                    <p:nvPr/>
                  </p:nvGrpSpPr>
                  <p:grpSpPr>
                    <a:xfrm>
                      <a:off x="12293575" y="6690862"/>
                      <a:ext cx="2655385" cy="1630193"/>
                      <a:chOff x="1233664" y="1351767"/>
                      <a:chExt cx="2655385" cy="1630193"/>
                    </a:xfrm>
                  </p:grpSpPr>
                  <p:sp>
                    <p:nvSpPr>
                      <p:cNvPr id="349" name="テキスト ボックス 348">
                        <a:extLst>
                          <a:ext uri="{FF2B5EF4-FFF2-40B4-BE49-F238E27FC236}">
                            <a16:creationId xmlns:a16="http://schemas.microsoft.com/office/drawing/2014/main" id="{D5884A11-43BD-16D2-5489-DDB7576FB8CB}"/>
                          </a:ext>
                        </a:extLst>
                      </p:cNvPr>
                      <p:cNvSpPr txBox="1"/>
                      <p:nvPr/>
                    </p:nvSpPr>
                    <p:spPr>
                      <a:xfrm>
                        <a:off x="1510929" y="2283435"/>
                        <a:ext cx="2264702" cy="698525"/>
                      </a:xfrm>
                      <a:prstGeom prst="rect">
                        <a:avLst/>
                      </a:prstGeom>
                      <a:noFill/>
                    </p:spPr>
                    <p:txBody>
                      <a:bodyPr wrap="square" lIns="0" tIns="0" rIns="0" bIns="0" rtlCol="0">
                        <a:spAutoFit/>
                      </a:bodyPr>
                      <a:lstStyle/>
                      <a:p>
                        <a:pPr algn="l" fontAlgn="base"/>
                        <a:r>
                          <a:rPr kumimoji="0" lang="ja-JP" altLang="en-US" sz="900" kern="0" dirty="0">
                            <a:latin typeface="HG丸ｺﾞｼｯｸM-PRO" panose="020F0600000000000000" pitchFamily="50" charset="-128"/>
                            <a:ea typeface="HG丸ｺﾞｼｯｸM-PRO" panose="020F0600000000000000" pitchFamily="50" charset="-128"/>
                          </a:rPr>
                          <a:t>● </a:t>
                        </a:r>
                        <a:r>
                          <a:rPr lang="en-US" altLang="ja-JP" sz="900" b="0" i="0" dirty="0">
                            <a:effectLst/>
                            <a:latin typeface="HG丸ｺﾞｼｯｸM-PRO" panose="020F0600000000000000" pitchFamily="50" charset="-128"/>
                            <a:ea typeface="HG丸ｺﾞｼｯｸM-PRO" panose="020F0600000000000000" pitchFamily="50" charset="-128"/>
                          </a:rPr>
                          <a:t>WordPress</a:t>
                        </a:r>
                        <a:r>
                          <a:rPr lang="ja-JP" altLang="en-US" sz="900" b="0" i="0" dirty="0">
                            <a:effectLst/>
                            <a:latin typeface="HG丸ｺﾞｼｯｸM-PRO" panose="020F0600000000000000" pitchFamily="50" charset="-128"/>
                            <a:ea typeface="HG丸ｺﾞｼｯｸM-PRO" panose="020F0600000000000000" pitchFamily="50" charset="-128"/>
                          </a:rPr>
                          <a:t>って何？？</a:t>
                        </a:r>
                      </a:p>
                      <a:p>
                        <a:pPr algn="l" fontAlgn="base"/>
                        <a:r>
                          <a:rPr kumimoji="0" lang="ja-JP" altLang="en-US" sz="900" kern="0" dirty="0">
                            <a:latin typeface="HG丸ｺﾞｼｯｸM-PRO" panose="020F0600000000000000" pitchFamily="50" charset="-128"/>
                            <a:ea typeface="HG丸ｺﾞｼｯｸM-PRO" panose="020F0600000000000000" pitchFamily="50" charset="-128"/>
                          </a:rPr>
                          <a:t>● </a:t>
                        </a:r>
                        <a:r>
                          <a:rPr lang="ja-JP" altLang="en-US" sz="900" b="0" i="0" dirty="0">
                            <a:effectLst/>
                            <a:latin typeface="HG丸ｺﾞｼｯｸM-PRO" panose="020F0600000000000000" pitchFamily="50" charset="-128"/>
                            <a:ea typeface="HG丸ｺﾞｼｯｸM-PRO" panose="020F0600000000000000" pitchFamily="50" charset="-128"/>
                          </a:rPr>
                          <a:t>必要なもの、費用はいくらかかるの？</a:t>
                        </a:r>
                      </a:p>
                      <a:p>
                        <a:pPr algn="l" fontAlgn="base"/>
                        <a:r>
                          <a:rPr kumimoji="0" lang="ja-JP" altLang="en-US" sz="900" kern="0" dirty="0">
                            <a:latin typeface="HG丸ｺﾞｼｯｸM-PRO" panose="020F0600000000000000" pitchFamily="50" charset="-128"/>
                            <a:ea typeface="HG丸ｺﾞｼｯｸM-PRO" panose="020F0600000000000000" pitchFamily="50" charset="-128"/>
                          </a:rPr>
                          <a:t>● </a:t>
                        </a:r>
                        <a:r>
                          <a:rPr lang="ja-JP" altLang="en-US" sz="900" b="0" i="0" dirty="0">
                            <a:effectLst/>
                            <a:latin typeface="HG丸ｺﾞｼｯｸM-PRO" panose="020F0600000000000000" pitchFamily="50" charset="-128"/>
                            <a:ea typeface="HG丸ｺﾞｼｯｸM-PRO" panose="020F0600000000000000" pitchFamily="50" charset="-128"/>
                          </a:rPr>
                          <a:t>テーマって何？「</a:t>
                        </a:r>
                        <a:r>
                          <a:rPr lang="en-US" altLang="ja-JP" sz="900" b="0" i="0" dirty="0">
                            <a:effectLst/>
                            <a:latin typeface="HG丸ｺﾞｼｯｸM-PRO" panose="020F0600000000000000" pitchFamily="50" charset="-128"/>
                            <a:ea typeface="HG丸ｺﾞｼｯｸM-PRO" panose="020F0600000000000000" pitchFamily="50" charset="-128"/>
                          </a:rPr>
                          <a:t>Lightning</a:t>
                        </a:r>
                        <a:r>
                          <a:rPr lang="ja-JP" altLang="en-US" sz="900" b="0" i="0" dirty="0">
                            <a:effectLst/>
                            <a:latin typeface="HG丸ｺﾞｼｯｸM-PRO" panose="020F0600000000000000" pitchFamily="50" charset="-128"/>
                            <a:ea typeface="HG丸ｺﾞｼｯｸM-PRO" panose="020F0600000000000000" pitchFamily="50" charset="-128"/>
                          </a:rPr>
                          <a:t>」とは</a:t>
                        </a:r>
                      </a:p>
                      <a:p>
                        <a:pPr algn="l" fontAlgn="base"/>
                        <a:r>
                          <a:rPr kumimoji="0" lang="ja-JP" altLang="en-US" sz="900" kern="0" dirty="0">
                            <a:latin typeface="HG丸ｺﾞｼｯｸM-PRO" panose="020F0600000000000000" pitchFamily="50" charset="-128"/>
                            <a:ea typeface="HG丸ｺﾞｼｯｸM-PRO" panose="020F0600000000000000" pitchFamily="50" charset="-128"/>
                          </a:rPr>
                          <a:t>● </a:t>
                        </a:r>
                        <a:r>
                          <a:rPr lang="ja-JP" altLang="en-US" sz="900" b="0" i="0" dirty="0">
                            <a:effectLst/>
                            <a:latin typeface="HG丸ｺﾞｼｯｸM-PRO" panose="020F0600000000000000" pitchFamily="50" charset="-128"/>
                            <a:ea typeface="HG丸ｺﾞｼｯｸM-PRO" panose="020F0600000000000000" pitchFamily="50" charset="-128"/>
                          </a:rPr>
                          <a:t>実際に管理画面を見てみよう！</a:t>
                        </a:r>
                      </a:p>
                      <a:p>
                        <a:pPr lvl="0">
                          <a:lnSpc>
                            <a:spcPts val="1300"/>
                          </a:lnSpc>
                          <a:defRPr/>
                        </a:pPr>
                        <a:endParaRPr lang="en-US" altLang="ja-JP" sz="900" b="0" i="0" dirty="0">
                          <a:effectLst/>
                          <a:latin typeface="HG丸ｺﾞｼｯｸM-PRO" panose="020F0600000000000000" pitchFamily="50" charset="-128"/>
                          <a:ea typeface="HG丸ｺﾞｼｯｸM-PRO" panose="020F0600000000000000" pitchFamily="50" charset="-128"/>
                        </a:endParaRPr>
                      </a:p>
                    </p:txBody>
                  </p:sp>
                  <p:sp>
                    <p:nvSpPr>
                      <p:cNvPr id="350" name="テキスト ボックス 349">
                        <a:extLst>
                          <a:ext uri="{FF2B5EF4-FFF2-40B4-BE49-F238E27FC236}">
                            <a16:creationId xmlns:a16="http://schemas.microsoft.com/office/drawing/2014/main" id="{89822B95-D3BA-4322-49AF-CACBB8217B47}"/>
                          </a:ext>
                        </a:extLst>
                      </p:cNvPr>
                      <p:cNvSpPr txBox="1"/>
                      <p:nvPr/>
                    </p:nvSpPr>
                    <p:spPr>
                      <a:xfrm>
                        <a:off x="1233664" y="1351767"/>
                        <a:ext cx="2655385" cy="983924"/>
                      </a:xfrm>
                      <a:prstGeom prst="rect">
                        <a:avLst/>
                      </a:prstGeom>
                      <a:noFill/>
                    </p:spPr>
                    <p:txBody>
                      <a:bodyPr wrap="square" rtlCol="0">
                        <a:spAutoFit/>
                      </a:bodyPr>
                      <a:lstStyle/>
                      <a:p>
                        <a:pPr lvl="0">
                          <a:lnSpc>
                            <a:spcPts val="1800"/>
                          </a:lnSpc>
                          <a:defRPr/>
                        </a:pPr>
                        <a:r>
                          <a:rPr lang="ja-JP" altLang="en-US" sz="1400" b="1" i="0" dirty="0">
                            <a:solidFill>
                              <a:srgbClr val="2F5597"/>
                            </a:solidFill>
                            <a:effectLst/>
                            <a:latin typeface="HG丸ｺﾞｼｯｸM-PRO" panose="020F0600000000000000" pitchFamily="50" charset="-128"/>
                            <a:ea typeface="HG丸ｺﾞｼｯｸM-PRO" panose="020F0600000000000000" pitchFamily="50" charset="-128"/>
                          </a:rPr>
                          <a:t>初めてでも簡単！</a:t>
                        </a:r>
                        <a:endParaRPr lang="en-US" altLang="ja-JP" sz="1400" b="1" i="0" dirty="0">
                          <a:solidFill>
                            <a:srgbClr val="2F5597"/>
                          </a:solidFill>
                          <a:effectLst/>
                          <a:latin typeface="HG丸ｺﾞｼｯｸM-PRO" panose="020F0600000000000000" pitchFamily="50" charset="-128"/>
                          <a:ea typeface="HG丸ｺﾞｼｯｸM-PRO" panose="020F0600000000000000" pitchFamily="50" charset="-128"/>
                        </a:endParaRPr>
                      </a:p>
                      <a:p>
                        <a:pPr lvl="0">
                          <a:lnSpc>
                            <a:spcPts val="1800"/>
                          </a:lnSpc>
                          <a:defRPr/>
                        </a:pPr>
                        <a:r>
                          <a:rPr lang="en-US" altLang="ja-JP" sz="1700" b="1" i="0" dirty="0">
                            <a:solidFill>
                              <a:srgbClr val="2F5597"/>
                            </a:solidFill>
                            <a:effectLst/>
                            <a:latin typeface="HG丸ｺﾞｼｯｸM-PRO" panose="020F0600000000000000" pitchFamily="50" charset="-128"/>
                            <a:ea typeface="HG丸ｺﾞｼｯｸM-PRO" panose="020F0600000000000000" pitchFamily="50" charset="-128"/>
                          </a:rPr>
                          <a:t>WordPress</a:t>
                        </a:r>
                        <a:r>
                          <a:rPr lang="ja-JP" altLang="en-US" sz="1700" b="1" i="0" dirty="0">
                            <a:solidFill>
                              <a:srgbClr val="2F5597"/>
                            </a:solidFill>
                            <a:effectLst/>
                            <a:latin typeface="HG丸ｺﾞｼｯｸM-PRO" panose="020F0600000000000000" pitchFamily="50" charset="-128"/>
                            <a:ea typeface="HG丸ｺﾞｼｯｸM-PRO" panose="020F0600000000000000" pitchFamily="50" charset="-128"/>
                          </a:rPr>
                          <a:t>でプロ級</a:t>
                        </a:r>
                        <a:endParaRPr lang="en-US" altLang="ja-JP" sz="1700" b="1" i="0" dirty="0">
                          <a:solidFill>
                            <a:srgbClr val="2F5597"/>
                          </a:solidFill>
                          <a:effectLst/>
                          <a:latin typeface="HG丸ｺﾞｼｯｸM-PRO" panose="020F0600000000000000" pitchFamily="50" charset="-128"/>
                          <a:ea typeface="HG丸ｺﾞｼｯｸM-PRO" panose="020F0600000000000000" pitchFamily="50" charset="-128"/>
                        </a:endParaRPr>
                      </a:p>
                      <a:p>
                        <a:pPr lvl="0">
                          <a:lnSpc>
                            <a:spcPts val="1800"/>
                          </a:lnSpc>
                          <a:defRPr/>
                        </a:pPr>
                        <a:r>
                          <a:rPr lang="ja-JP" altLang="en-US" sz="1700" b="1" i="0" dirty="0">
                            <a:solidFill>
                              <a:srgbClr val="2F5597"/>
                            </a:solidFill>
                            <a:effectLst/>
                            <a:latin typeface="HG丸ｺﾞｼｯｸM-PRO" panose="020F0600000000000000" pitchFamily="50" charset="-128"/>
                            <a:ea typeface="HG丸ｺﾞｼｯｸM-PRO" panose="020F0600000000000000" pitchFamily="50" charset="-128"/>
                          </a:rPr>
                          <a:t>デザイン</a:t>
                        </a:r>
                        <a:r>
                          <a:rPr lang="en-US" altLang="ja-JP" sz="1700" b="1" i="0" dirty="0">
                            <a:solidFill>
                              <a:srgbClr val="2F5597"/>
                            </a:solidFill>
                            <a:effectLst/>
                            <a:latin typeface="HG丸ｺﾞｼｯｸM-PRO" panose="020F0600000000000000" pitchFamily="50" charset="-128"/>
                            <a:ea typeface="HG丸ｺﾞｼｯｸM-PRO" panose="020F0600000000000000" pitchFamily="50" charset="-128"/>
                          </a:rPr>
                          <a:t>Web</a:t>
                        </a:r>
                        <a:r>
                          <a:rPr lang="ja-JP" altLang="en-US" sz="1700" b="1" i="0" dirty="0">
                            <a:solidFill>
                              <a:srgbClr val="2F5597"/>
                            </a:solidFill>
                            <a:effectLst/>
                            <a:latin typeface="HG丸ｺﾞｼｯｸM-PRO" panose="020F0600000000000000" pitchFamily="50" charset="-128"/>
                            <a:ea typeface="HG丸ｺﾞｼｯｸM-PRO" panose="020F0600000000000000" pitchFamily="50" charset="-128"/>
                          </a:rPr>
                          <a:t>サイト作成</a:t>
                        </a:r>
                        <a:endParaRPr lang="en-US" altLang="ja-JP" sz="1700" b="1" i="0" dirty="0">
                          <a:solidFill>
                            <a:srgbClr val="2F5597"/>
                          </a:solidFill>
                          <a:effectLst/>
                          <a:latin typeface="HG丸ｺﾞｼｯｸM-PRO" panose="020F0600000000000000" pitchFamily="50" charset="-128"/>
                          <a:ea typeface="HG丸ｺﾞｼｯｸM-PRO" panose="020F0600000000000000" pitchFamily="50" charset="-128"/>
                        </a:endParaRPr>
                      </a:p>
                      <a:p>
                        <a:pPr lvl="0">
                          <a:lnSpc>
                            <a:spcPts val="1800"/>
                          </a:lnSpc>
                          <a:defRPr/>
                        </a:pPr>
                        <a:r>
                          <a:rPr lang="ja-JP" altLang="en-US" sz="1200" i="0" dirty="0">
                            <a:effectLst/>
                            <a:latin typeface="HG丸ｺﾞｼｯｸM-PRO" panose="020F0600000000000000" pitchFamily="50" charset="-128"/>
                            <a:ea typeface="HG丸ｺﾞｼｯｸM-PRO" panose="020F0600000000000000" pitchFamily="50" charset="-128"/>
                          </a:rPr>
                          <a:t>セミナー</a:t>
                        </a:r>
                        <a:endParaRPr kumimoji="0" lang="en-US" altLang="ja-JP" kern="0" dirty="0">
                          <a:ln w="0"/>
                          <a:latin typeface="HG丸ｺﾞｼｯｸM-PRO" panose="020F0600000000000000" pitchFamily="50" charset="-128"/>
                          <a:ea typeface="HG丸ｺﾞｼｯｸM-PRO" panose="020F0600000000000000" pitchFamily="50" charset="-128"/>
                        </a:endParaRPr>
                      </a:p>
                    </p:txBody>
                  </p:sp>
                </p:grpSp>
                <p:sp>
                  <p:nvSpPr>
                    <p:cNvPr id="348" name="正方形/長方形 347">
                      <a:extLst>
                        <a:ext uri="{FF2B5EF4-FFF2-40B4-BE49-F238E27FC236}">
                          <a16:creationId xmlns:a16="http://schemas.microsoft.com/office/drawing/2014/main" id="{56C57F5A-4AF2-27B0-1FD3-319D4FE55C4D}"/>
                        </a:ext>
                      </a:extLst>
                    </p:cNvPr>
                    <p:cNvSpPr/>
                    <p:nvPr/>
                  </p:nvSpPr>
                  <p:spPr>
                    <a:xfrm rot="16200000">
                      <a:off x="13258742" y="5164420"/>
                      <a:ext cx="194400" cy="2959200"/>
                    </a:xfrm>
                    <a:prstGeom prst="rect">
                      <a:avLst/>
                    </a:prstGeom>
                    <a:solidFill>
                      <a:srgbClr val="BDD7EE"/>
                    </a:solidFill>
                    <a:ln w="12700" cap="flat" cmpd="sng" algn="ctr">
                      <a:noFill/>
                      <a:prstDash val="solid"/>
                      <a:miter lim="800000"/>
                    </a:ln>
                    <a:effectLst/>
                  </p:spPr>
                  <p:txBody>
                    <a:bodyPr vert="eaVert" rtlCol="0" anchor="ctr"/>
                    <a:lstStyle/>
                    <a:p>
                      <a:pPr algn="ctr"/>
                      <a:r>
                        <a:rPr lang="en-US" altLang="ja-JP" sz="1000" b="1" spc="300" dirty="0">
                          <a:latin typeface="HG丸ｺﾞｼｯｸM-PRO" panose="020F0600000000000000" pitchFamily="50" charset="-128"/>
                          <a:ea typeface="HG丸ｺﾞｼｯｸM-PRO" panose="020F0600000000000000" pitchFamily="50" charset="-128"/>
                        </a:rPr>
                        <a:t>IT</a:t>
                      </a:r>
                      <a:r>
                        <a:rPr lang="ja-JP" altLang="en-US" sz="1000" b="1" spc="300" dirty="0">
                          <a:latin typeface="HG丸ｺﾞｼｯｸM-PRO" panose="020F0600000000000000" pitchFamily="50" charset="-128"/>
                          <a:ea typeface="HG丸ｺﾞｼｯｸM-PRO" panose="020F0600000000000000" pitchFamily="50" charset="-128"/>
                        </a:rPr>
                        <a:t>集客</a:t>
                      </a:r>
                    </a:p>
                  </p:txBody>
                </p:sp>
              </p:grpSp>
              <p:sp>
                <p:nvSpPr>
                  <p:cNvPr id="346" name="角丸四角形 130">
                    <a:extLst>
                      <a:ext uri="{FF2B5EF4-FFF2-40B4-BE49-F238E27FC236}">
                        <a16:creationId xmlns:a16="http://schemas.microsoft.com/office/drawing/2014/main" id="{FADA9AA7-DDAB-2CFD-5DFF-869C067C0721}"/>
                      </a:ext>
                    </a:extLst>
                  </p:cNvPr>
                  <p:cNvSpPr/>
                  <p:nvPr/>
                </p:nvSpPr>
                <p:spPr>
                  <a:xfrm>
                    <a:off x="12057920" y="4308973"/>
                    <a:ext cx="589085" cy="404092"/>
                  </a:xfrm>
                  <a:prstGeom prst="roundRect">
                    <a:avLst>
                      <a:gd name="adj" fmla="val 0"/>
                    </a:avLst>
                  </a:prstGeom>
                  <a:noFill/>
                  <a:ln w="12700" cap="flat" cmpd="sng" algn="ctr">
                    <a:noFill/>
                    <a:prstDash val="solid"/>
                    <a:miter lim="800000"/>
                  </a:ln>
                  <a:effectLst/>
                </p:spPr>
                <p:txBody>
                  <a:bodyPr wrap="none" lIns="0" tIns="0" rIns="0" bIns="0" rtlCol="0" anchor="ctr">
                    <a:noAutofit/>
                  </a:bodyPr>
                  <a:lstStyle/>
                  <a:p>
                    <a:pPr marL="0" marR="0" lvl="0" indent="0" defTabSz="620663"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w="0"/>
                        <a:effectLst/>
                        <a:uLnTx/>
                        <a:uFillTx/>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講師・相談員</a:t>
                    </a:r>
                    <a:endParaRPr kumimoji="0" lang="en-US" altLang="ja-JP" sz="800" b="0" i="0" u="none" strike="noStrike" kern="0" cap="none" spc="0" normalizeH="0" baseline="0" noProof="0" dirty="0">
                      <a:ln w="0"/>
                      <a:effectLst/>
                      <a:uLnTx/>
                      <a:uFillTx/>
                      <a:latin typeface="HG丸ｺﾞｼｯｸM-PRO" panose="020F0600000000000000" pitchFamily="50" charset="-128"/>
                      <a:ea typeface="HG丸ｺﾞｼｯｸM-PRO" panose="020F0600000000000000" pitchFamily="50" charset="-128"/>
                      <a:cs typeface="A-OTF 見出ゴMB31 Pro MB31" panose="020B0600000000000000" pitchFamily="34" charset="-128"/>
                    </a:endParaRPr>
                  </a:p>
                  <a:p>
                    <a:pPr lvl="0" defTabSz="914400">
                      <a:defRPr/>
                    </a:pPr>
                    <a:r>
                      <a:rPr kumimoji="0" lang="ja-JP" altLang="en-US" sz="1050" b="1" i="0" u="none" strike="noStrike" kern="0" cap="none" spc="0" normalizeH="0" baseline="0" noProof="0" dirty="0">
                        <a:ln w="0"/>
                        <a:effectLst/>
                        <a:uLnTx/>
                        <a:uFillTx/>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占部 公弥香</a:t>
                    </a:r>
                    <a:r>
                      <a:rPr lang="ja-JP" altLang="en-US" sz="800" b="1" dirty="0">
                        <a:ln w="0"/>
                        <a:solidFill>
                          <a:srgbClr val="2F5597"/>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a:t>
                    </a:r>
                    <a:r>
                      <a:rPr lang="en-US" altLang="ja-JP" sz="800" b="1" dirty="0">
                        <a:ln w="0"/>
                        <a:solidFill>
                          <a:srgbClr val="2F5597"/>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IT</a:t>
                    </a:r>
                    <a:r>
                      <a:rPr lang="ja-JP" altLang="en-US" sz="800" b="1" dirty="0">
                        <a:ln w="0"/>
                        <a:solidFill>
                          <a:srgbClr val="2F5597"/>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集客）</a:t>
                    </a:r>
                    <a:endParaRPr lang="en-US" altLang="ja-JP" sz="800" b="1" dirty="0">
                      <a:ln w="0"/>
                      <a:solidFill>
                        <a:srgbClr val="2F5597"/>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endParaRPr>
                  </a:p>
                </p:txBody>
              </p:sp>
            </p:grpSp>
          </p:grpSp>
          <p:pic>
            <p:nvPicPr>
              <p:cNvPr id="342" name="図 341">
                <a:extLst>
                  <a:ext uri="{FF2B5EF4-FFF2-40B4-BE49-F238E27FC236}">
                    <a16:creationId xmlns:a16="http://schemas.microsoft.com/office/drawing/2014/main" id="{D0CEDC49-33B7-2D7A-B1D1-DA9B97202CB9}"/>
                  </a:ext>
                </a:extLst>
              </p:cNvPr>
              <p:cNvPicPr>
                <a:picLocks noChangeAspect="1"/>
              </p:cNvPicPr>
              <p:nvPr/>
            </p:nvPicPr>
            <p:blipFill rotWithShape="1">
              <a:blip r:embed="rId32" cstate="print">
                <a:extLst>
                  <a:ext uri="{BEBA8EAE-BF5A-486C-A8C5-ECC9F3942E4B}">
                    <a14:imgProps xmlns:a14="http://schemas.microsoft.com/office/drawing/2010/main">
                      <a14:imgLayer r:embed="rId33">
                        <a14:imgEffect>
                          <a14:brightnessContrast bright="20000"/>
                        </a14:imgEffect>
                      </a14:imgLayer>
                    </a14:imgProps>
                  </a:ext>
                  <a:ext uri="{28A0092B-C50C-407E-A947-70E740481C1C}">
                    <a14:useLocalDpi xmlns:a14="http://schemas.microsoft.com/office/drawing/2010/main" val="0"/>
                  </a:ext>
                </a:extLst>
              </a:blip>
              <a:srcRect l="7227" r="3797" b="4900"/>
              <a:stretch/>
            </p:blipFill>
            <p:spPr>
              <a:xfrm>
                <a:off x="12074822" y="1752937"/>
                <a:ext cx="563108" cy="629392"/>
              </a:xfrm>
              <a:prstGeom prst="rect">
                <a:avLst/>
              </a:prstGeom>
            </p:spPr>
          </p:pic>
        </p:grpSp>
        <p:grpSp>
          <p:nvGrpSpPr>
            <p:cNvPr id="338" name="グループ化 337">
              <a:extLst>
                <a:ext uri="{FF2B5EF4-FFF2-40B4-BE49-F238E27FC236}">
                  <a16:creationId xmlns:a16="http://schemas.microsoft.com/office/drawing/2014/main" id="{E5B3686B-391F-21B9-247D-5F6A28F7B748}"/>
                </a:ext>
              </a:extLst>
            </p:cNvPr>
            <p:cNvGrpSpPr/>
            <p:nvPr/>
          </p:nvGrpSpPr>
          <p:grpSpPr>
            <a:xfrm>
              <a:off x="3333621" y="6732362"/>
              <a:ext cx="521154" cy="413425"/>
              <a:chOff x="11306395" y="2329744"/>
              <a:chExt cx="521154" cy="413425"/>
            </a:xfrm>
          </p:grpSpPr>
          <p:sp>
            <p:nvSpPr>
              <p:cNvPr id="339" name="角丸四角形 383">
                <a:extLst>
                  <a:ext uri="{FF2B5EF4-FFF2-40B4-BE49-F238E27FC236}">
                    <a16:creationId xmlns:a16="http://schemas.microsoft.com/office/drawing/2014/main" id="{C585F04B-A751-FAE6-C221-7C2B60465F4D}"/>
                  </a:ext>
                </a:extLst>
              </p:cNvPr>
              <p:cNvSpPr/>
              <p:nvPr/>
            </p:nvSpPr>
            <p:spPr>
              <a:xfrm>
                <a:off x="11424598" y="2406297"/>
                <a:ext cx="280809" cy="261811"/>
              </a:xfrm>
              <a:prstGeom prst="roundRect">
                <a:avLst/>
              </a:prstGeom>
              <a:solidFill>
                <a:srgbClr val="FFFF99"/>
              </a:solidFill>
              <a:ln>
                <a:solidFill>
                  <a:srgbClr val="CC99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700" dirty="0">
                  <a:solidFill>
                    <a:schemeClr val="accent1">
                      <a:lumMod val="60000"/>
                      <a:lumOff val="40000"/>
                    </a:schemeClr>
                  </a:solidFill>
                  <a:latin typeface="07ロゴたいぷゴシック7" panose="02000600000000000000" pitchFamily="50" charset="-128"/>
                  <a:ea typeface="07ロゴたいぷゴシック7" panose="02000600000000000000" pitchFamily="50" charset="-128"/>
                </a:endParaRPr>
              </a:p>
            </p:txBody>
          </p:sp>
          <p:sp>
            <p:nvSpPr>
              <p:cNvPr id="340" name="角丸四角形 384">
                <a:extLst>
                  <a:ext uri="{FF2B5EF4-FFF2-40B4-BE49-F238E27FC236}">
                    <a16:creationId xmlns:a16="http://schemas.microsoft.com/office/drawing/2014/main" id="{1F544BAD-EB08-0669-3D2B-0F7719BB0DEF}"/>
                  </a:ext>
                </a:extLst>
              </p:cNvPr>
              <p:cNvSpPr/>
              <p:nvPr/>
            </p:nvSpPr>
            <p:spPr>
              <a:xfrm>
                <a:off x="11306395" y="2329744"/>
                <a:ext cx="521154" cy="413425"/>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a:latin typeface="07ロゴたいぷゴシック7" panose="02000600000000000000" pitchFamily="50" charset="-128"/>
                    <a:ea typeface="07ロゴたいぷゴシック7" panose="02000600000000000000" pitchFamily="50" charset="-128"/>
                  </a:rPr>
                  <a:t>受講制限</a:t>
                </a:r>
                <a:endParaRPr kumimoji="1" lang="ja-JP" altLang="en-US" sz="800" dirty="0">
                  <a:latin typeface="07ロゴたいぷゴシック7" panose="02000600000000000000" pitchFamily="50" charset="-128"/>
                  <a:ea typeface="07ロゴたいぷゴシック7" panose="02000600000000000000" pitchFamily="50" charset="-128"/>
                </a:endParaRPr>
              </a:p>
            </p:txBody>
          </p:sp>
        </p:grpSp>
      </p:grpSp>
      <p:grpSp>
        <p:nvGrpSpPr>
          <p:cNvPr id="353" name="グループ化 352">
            <a:extLst>
              <a:ext uri="{FF2B5EF4-FFF2-40B4-BE49-F238E27FC236}">
                <a16:creationId xmlns:a16="http://schemas.microsoft.com/office/drawing/2014/main" id="{48A52512-0CDD-44D6-0FF4-A2CE055E796D}"/>
              </a:ext>
            </a:extLst>
          </p:cNvPr>
          <p:cNvGrpSpPr/>
          <p:nvPr/>
        </p:nvGrpSpPr>
        <p:grpSpPr>
          <a:xfrm>
            <a:off x="12022113" y="8568332"/>
            <a:ext cx="3141595" cy="1974576"/>
            <a:chOff x="12026310" y="4656178"/>
            <a:chExt cx="3141595" cy="1974576"/>
          </a:xfrm>
        </p:grpSpPr>
        <p:grpSp>
          <p:nvGrpSpPr>
            <p:cNvPr id="354" name="グループ化 353">
              <a:extLst>
                <a:ext uri="{FF2B5EF4-FFF2-40B4-BE49-F238E27FC236}">
                  <a16:creationId xmlns:a16="http://schemas.microsoft.com/office/drawing/2014/main" id="{401CA4F4-2436-1F15-EF2B-BC27A3E22363}"/>
                </a:ext>
              </a:extLst>
            </p:cNvPr>
            <p:cNvGrpSpPr/>
            <p:nvPr/>
          </p:nvGrpSpPr>
          <p:grpSpPr>
            <a:xfrm>
              <a:off x="12026310" y="4656178"/>
              <a:ext cx="3141595" cy="1974576"/>
              <a:chOff x="6086961" y="4677727"/>
              <a:chExt cx="3141595" cy="1974576"/>
            </a:xfrm>
          </p:grpSpPr>
          <p:grpSp>
            <p:nvGrpSpPr>
              <p:cNvPr id="356" name="グループ化 355">
                <a:extLst>
                  <a:ext uri="{FF2B5EF4-FFF2-40B4-BE49-F238E27FC236}">
                    <a16:creationId xmlns:a16="http://schemas.microsoft.com/office/drawing/2014/main" id="{0E1EC54F-0C90-7301-268E-9E4A75EEEF75}"/>
                  </a:ext>
                </a:extLst>
              </p:cNvPr>
              <p:cNvGrpSpPr/>
              <p:nvPr/>
            </p:nvGrpSpPr>
            <p:grpSpPr>
              <a:xfrm>
                <a:off x="8615665" y="6238878"/>
                <a:ext cx="521154" cy="413425"/>
                <a:chOff x="10970215" y="2294620"/>
                <a:chExt cx="521154" cy="413425"/>
              </a:xfrm>
            </p:grpSpPr>
            <p:sp>
              <p:nvSpPr>
                <p:cNvPr id="364" name="角丸四角形 117">
                  <a:extLst>
                    <a:ext uri="{FF2B5EF4-FFF2-40B4-BE49-F238E27FC236}">
                      <a16:creationId xmlns:a16="http://schemas.microsoft.com/office/drawing/2014/main" id="{A9207FE4-3A3D-443B-F32D-CAA2FE3DE640}"/>
                    </a:ext>
                  </a:extLst>
                </p:cNvPr>
                <p:cNvSpPr/>
                <p:nvPr/>
              </p:nvSpPr>
              <p:spPr>
                <a:xfrm>
                  <a:off x="11090727" y="2379055"/>
                  <a:ext cx="280809" cy="261811"/>
                </a:xfrm>
                <a:prstGeom prst="roundRect">
                  <a:avLst/>
                </a:prstGeom>
                <a:solidFill>
                  <a:srgbClr val="FFFF99"/>
                </a:solidFill>
                <a:ln>
                  <a:solidFill>
                    <a:srgbClr val="CC99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700" dirty="0">
                    <a:solidFill>
                      <a:schemeClr val="accent1">
                        <a:lumMod val="60000"/>
                        <a:lumOff val="40000"/>
                      </a:schemeClr>
                    </a:solidFill>
                    <a:latin typeface="07ロゴたいぷゴシック7" panose="02000600000000000000" pitchFamily="50" charset="-128"/>
                    <a:ea typeface="07ロゴたいぷゴシック7" panose="02000600000000000000" pitchFamily="50" charset="-128"/>
                  </a:endParaRPr>
                </a:p>
              </p:txBody>
            </p:sp>
            <p:sp>
              <p:nvSpPr>
                <p:cNvPr id="365" name="角丸四角形 118">
                  <a:extLst>
                    <a:ext uri="{FF2B5EF4-FFF2-40B4-BE49-F238E27FC236}">
                      <a16:creationId xmlns:a16="http://schemas.microsoft.com/office/drawing/2014/main" id="{169784D0-435C-4494-D095-2BA892EAD23D}"/>
                    </a:ext>
                  </a:extLst>
                </p:cNvPr>
                <p:cNvSpPr/>
                <p:nvPr/>
              </p:nvSpPr>
              <p:spPr>
                <a:xfrm>
                  <a:off x="10970215" y="2294620"/>
                  <a:ext cx="521154" cy="413425"/>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a:latin typeface="07ロゴたいぷゴシック7" panose="02000600000000000000" pitchFamily="50" charset="-128"/>
                      <a:ea typeface="07ロゴたいぷゴシック7" panose="02000600000000000000" pitchFamily="50" charset="-128"/>
                    </a:rPr>
                    <a:t>受講制限</a:t>
                  </a:r>
                  <a:endParaRPr kumimoji="1" lang="ja-JP" altLang="en-US" sz="800" dirty="0">
                    <a:latin typeface="07ロゴたいぷゴシック7" panose="02000600000000000000" pitchFamily="50" charset="-128"/>
                    <a:ea typeface="07ロゴたいぷゴシック7" panose="02000600000000000000" pitchFamily="50" charset="-128"/>
                  </a:endParaRPr>
                </a:p>
              </p:txBody>
            </p:sp>
          </p:grpSp>
          <p:grpSp>
            <p:nvGrpSpPr>
              <p:cNvPr id="357" name="グループ化 356">
                <a:extLst>
                  <a:ext uri="{FF2B5EF4-FFF2-40B4-BE49-F238E27FC236}">
                    <a16:creationId xmlns:a16="http://schemas.microsoft.com/office/drawing/2014/main" id="{14C4B964-3F77-A00F-441C-F88CAA212973}"/>
                  </a:ext>
                </a:extLst>
              </p:cNvPr>
              <p:cNvGrpSpPr/>
              <p:nvPr/>
            </p:nvGrpSpPr>
            <p:grpSpPr>
              <a:xfrm>
                <a:off x="6086961" y="4677727"/>
                <a:ext cx="3141595" cy="1974576"/>
                <a:chOff x="8847040" y="6130294"/>
                <a:chExt cx="3141595" cy="1974576"/>
              </a:xfrm>
            </p:grpSpPr>
            <p:grpSp>
              <p:nvGrpSpPr>
                <p:cNvPr id="358" name="グループ化 357">
                  <a:extLst>
                    <a:ext uri="{FF2B5EF4-FFF2-40B4-BE49-F238E27FC236}">
                      <a16:creationId xmlns:a16="http://schemas.microsoft.com/office/drawing/2014/main" id="{368F3BB5-B3CB-9B8F-2902-5E4D6E3A8C0F}"/>
                    </a:ext>
                  </a:extLst>
                </p:cNvPr>
                <p:cNvGrpSpPr/>
                <p:nvPr/>
              </p:nvGrpSpPr>
              <p:grpSpPr>
                <a:xfrm>
                  <a:off x="8887605" y="6249551"/>
                  <a:ext cx="3101030" cy="1855319"/>
                  <a:chOff x="4084318" y="407919"/>
                  <a:chExt cx="3101030" cy="1855319"/>
                </a:xfrm>
              </p:grpSpPr>
              <p:grpSp>
                <p:nvGrpSpPr>
                  <p:cNvPr id="360" name="グループ化 359">
                    <a:extLst>
                      <a:ext uri="{FF2B5EF4-FFF2-40B4-BE49-F238E27FC236}">
                        <a16:creationId xmlns:a16="http://schemas.microsoft.com/office/drawing/2014/main" id="{8B356B2D-DBD4-1AEA-DFBE-6E1BD58EEB17}"/>
                      </a:ext>
                    </a:extLst>
                  </p:cNvPr>
                  <p:cNvGrpSpPr/>
                  <p:nvPr/>
                </p:nvGrpSpPr>
                <p:grpSpPr>
                  <a:xfrm>
                    <a:off x="4507254" y="407919"/>
                    <a:ext cx="2678094" cy="1644844"/>
                    <a:chOff x="1019056" y="1038586"/>
                    <a:chExt cx="2678094" cy="1582520"/>
                  </a:xfrm>
                </p:grpSpPr>
                <p:sp>
                  <p:nvSpPr>
                    <p:cNvPr id="362" name="テキスト ボックス 361">
                      <a:extLst>
                        <a:ext uri="{FF2B5EF4-FFF2-40B4-BE49-F238E27FC236}">
                          <a16:creationId xmlns:a16="http://schemas.microsoft.com/office/drawing/2014/main" id="{7BFD9BC4-BD48-C2B1-94F0-158E8772028F}"/>
                        </a:ext>
                      </a:extLst>
                    </p:cNvPr>
                    <p:cNvSpPr txBox="1"/>
                    <p:nvPr/>
                  </p:nvSpPr>
                  <p:spPr>
                    <a:xfrm>
                      <a:off x="1231857" y="1821596"/>
                      <a:ext cx="2465293" cy="799510"/>
                    </a:xfrm>
                    <a:prstGeom prst="rect">
                      <a:avLst/>
                    </a:prstGeom>
                    <a:noFill/>
                  </p:spPr>
                  <p:txBody>
                    <a:bodyPr wrap="square" lIns="0" tIns="0" rIns="0" bIns="0" rtlCol="0">
                      <a:spAutoFit/>
                    </a:bodyPr>
                    <a:lstStyle/>
                    <a:p>
                      <a:r>
                        <a:rPr lang="ja-JP" altLang="en-US" sz="900" dirty="0">
                          <a:latin typeface="HG丸ｺﾞｼｯｸM-PRO" panose="020F0600000000000000" pitchFamily="50" charset="-128"/>
                          <a:ea typeface="HG丸ｺﾞｼｯｸM-PRO" panose="020F0600000000000000" pitchFamily="50" charset="-128"/>
                        </a:rPr>
                        <a:t>● いつもの日記がひと工夫で</a:t>
                      </a:r>
                      <a:endParaRPr lang="en-US" altLang="ja-JP" sz="900" dirty="0">
                        <a:latin typeface="HG丸ｺﾞｼｯｸM-PRO" panose="020F0600000000000000" pitchFamily="50" charset="-128"/>
                        <a:ea typeface="HG丸ｺﾞｼｯｸM-PRO" panose="020F0600000000000000" pitchFamily="50" charset="-128"/>
                      </a:endParaRPr>
                    </a:p>
                    <a:p>
                      <a:r>
                        <a:rPr lang="en-US" altLang="ja-JP" sz="900" dirty="0">
                          <a:latin typeface="HG丸ｺﾞｼｯｸM-PRO" panose="020F0600000000000000" pitchFamily="50" charset="-128"/>
                          <a:ea typeface="HG丸ｺﾞｼｯｸM-PRO" panose="020F0600000000000000" pitchFamily="50" charset="-128"/>
                        </a:rPr>
                        <a:t>    </a:t>
                      </a:r>
                      <a:r>
                        <a:rPr lang="ja-JP" altLang="en-US" sz="900" dirty="0">
                          <a:latin typeface="HG丸ｺﾞｼｯｸM-PRO" panose="020F0600000000000000" pitchFamily="50" charset="-128"/>
                          <a:ea typeface="HG丸ｺﾞｼｯｸM-PRO" panose="020F0600000000000000" pitchFamily="50" charset="-128"/>
                        </a:rPr>
                        <a:t>人を集める投稿に！？　</a:t>
                      </a:r>
                      <a:endParaRPr lang="en-US" altLang="ja-JP" sz="900" dirty="0">
                        <a:latin typeface="HG丸ｺﾞｼｯｸM-PRO" panose="020F0600000000000000" pitchFamily="50" charset="-128"/>
                        <a:ea typeface="HG丸ｺﾞｼｯｸM-PRO" panose="020F0600000000000000" pitchFamily="50" charset="-128"/>
                      </a:endParaRPr>
                    </a:p>
                    <a:p>
                      <a:r>
                        <a:rPr lang="ja-JP" altLang="en-US" sz="900" dirty="0">
                          <a:latin typeface="HG丸ｺﾞｼｯｸM-PRO" panose="020F0600000000000000" pitchFamily="50" charset="-128"/>
                          <a:ea typeface="HG丸ｺﾞｼｯｸM-PRO" panose="020F0600000000000000" pitchFamily="50" charset="-128"/>
                        </a:rPr>
                        <a:t>● 自分をブランディングしよう！</a:t>
                      </a:r>
                    </a:p>
                    <a:p>
                      <a:r>
                        <a:rPr lang="ja-JP" altLang="en-US" sz="900" dirty="0">
                          <a:latin typeface="HG丸ｺﾞｼｯｸM-PRO" panose="020F0600000000000000" pitchFamily="50" charset="-128"/>
                          <a:ea typeface="HG丸ｺﾞｼｯｸM-PRO" panose="020F0600000000000000" pitchFamily="50" charset="-128"/>
                        </a:rPr>
                        <a:t>● 文章を</a:t>
                      </a:r>
                      <a:r>
                        <a:rPr lang="ja-JP" altLang="en-US" sz="900" spc="-150" dirty="0">
                          <a:latin typeface="HG丸ｺﾞｼｯｸM-PRO" panose="020F0600000000000000" pitchFamily="50" charset="-128"/>
                          <a:ea typeface="HG丸ｺﾞｼｯｸM-PRO" panose="020F0600000000000000" pitchFamily="50" charset="-128"/>
                        </a:rPr>
                        <a:t>スラスラ</a:t>
                      </a:r>
                      <a:r>
                        <a:rPr lang="ja-JP" altLang="en-US" sz="900" dirty="0">
                          <a:latin typeface="HG丸ｺﾞｼｯｸM-PRO" panose="020F0600000000000000" pitchFamily="50" charset="-128"/>
                          <a:ea typeface="HG丸ｺﾞｼｯｸM-PRO" panose="020F0600000000000000" pitchFamily="50" charset="-128"/>
                        </a:rPr>
                        <a:t>書ける４部構成とは</a:t>
                      </a:r>
                      <a:r>
                        <a:rPr lang="en-US" altLang="ja-JP" sz="900" dirty="0">
                          <a:latin typeface="HG丸ｺﾞｼｯｸM-PRO" panose="020F0600000000000000" pitchFamily="50" charset="-128"/>
                          <a:ea typeface="HG丸ｺﾞｼｯｸM-PRO" panose="020F0600000000000000" pitchFamily="50" charset="-128"/>
                        </a:rPr>
                        <a:t>!?</a:t>
                      </a:r>
                    </a:p>
                    <a:p>
                      <a:r>
                        <a:rPr lang="ja-JP" altLang="en-US" sz="900" dirty="0">
                          <a:latin typeface="HG丸ｺﾞｼｯｸM-PRO" panose="020F0600000000000000" pitchFamily="50" charset="-128"/>
                          <a:ea typeface="HG丸ｺﾞｼｯｸM-PRO" panose="020F0600000000000000" pitchFamily="50" charset="-128"/>
                        </a:rPr>
                        <a:t>● キレイに！おいしく！見える</a:t>
                      </a:r>
                      <a:endParaRPr lang="en-US" altLang="ja-JP" sz="900" dirty="0">
                        <a:latin typeface="HG丸ｺﾞｼｯｸM-PRO" panose="020F0600000000000000" pitchFamily="50" charset="-128"/>
                        <a:ea typeface="HG丸ｺﾞｼｯｸM-PRO" panose="020F0600000000000000" pitchFamily="50" charset="-128"/>
                      </a:endParaRPr>
                    </a:p>
                    <a:p>
                      <a:r>
                        <a:rPr lang="en-US" altLang="ja-JP" sz="900" dirty="0">
                          <a:latin typeface="HG丸ｺﾞｼｯｸM-PRO" panose="020F0600000000000000" pitchFamily="50" charset="-128"/>
                          <a:ea typeface="HG丸ｺﾞｼｯｸM-PRO" panose="020F0600000000000000" pitchFamily="50" charset="-128"/>
                        </a:rPr>
                        <a:t>    </a:t>
                      </a:r>
                      <a:r>
                        <a:rPr lang="ja-JP" altLang="en-US" sz="900" dirty="0">
                          <a:latin typeface="HG丸ｺﾞｼｯｸM-PRO" panose="020F0600000000000000" pitchFamily="50" charset="-128"/>
                          <a:ea typeface="HG丸ｺﾞｼｯｸM-PRO" panose="020F0600000000000000" pitchFamily="50" charset="-128"/>
                        </a:rPr>
                        <a:t>写メのテク</a:t>
                      </a:r>
                    </a:p>
                  </p:txBody>
                </p:sp>
                <p:sp>
                  <p:nvSpPr>
                    <p:cNvPr id="363" name="テキスト ボックス 362">
                      <a:extLst>
                        <a:ext uri="{FF2B5EF4-FFF2-40B4-BE49-F238E27FC236}">
                          <a16:creationId xmlns:a16="http://schemas.microsoft.com/office/drawing/2014/main" id="{862AD6DA-41C3-EDF0-1311-09BE231EBDB5}"/>
                        </a:ext>
                      </a:extLst>
                    </p:cNvPr>
                    <p:cNvSpPr txBox="1"/>
                    <p:nvPr/>
                  </p:nvSpPr>
                  <p:spPr>
                    <a:xfrm>
                      <a:off x="1019056" y="1038586"/>
                      <a:ext cx="2629539" cy="799509"/>
                    </a:xfrm>
                    <a:prstGeom prst="rect">
                      <a:avLst/>
                    </a:prstGeom>
                    <a:noFill/>
                  </p:spPr>
                  <p:txBody>
                    <a:bodyPr wrap="square" rtlCol="0">
                      <a:spAutoFit/>
                    </a:bodyPr>
                    <a:lstStyle/>
                    <a:p>
                      <a:r>
                        <a:rPr lang="ja-JP" altLang="en-US" sz="1800" b="1" dirty="0">
                          <a:ln w="0"/>
                          <a:solidFill>
                            <a:srgbClr val="2F5597"/>
                          </a:solidFill>
                          <a:latin typeface="HG丸ｺﾞｼｯｸM-PRO" panose="020F0600000000000000" pitchFamily="50" charset="-128"/>
                          <a:ea typeface="HG丸ｺﾞｼｯｸM-PRO" panose="020F0600000000000000" pitchFamily="50" charset="-128"/>
                        </a:rPr>
                        <a:t>ブログ・ＳＮＳ文章の</a:t>
                      </a:r>
                      <a:endParaRPr lang="en-US" altLang="ja-JP" sz="1800" b="1" dirty="0">
                        <a:ln w="0"/>
                        <a:solidFill>
                          <a:srgbClr val="2F5597"/>
                        </a:solidFill>
                        <a:latin typeface="HG丸ｺﾞｼｯｸM-PRO" panose="020F0600000000000000" pitchFamily="50" charset="-128"/>
                        <a:ea typeface="HG丸ｺﾞｼｯｸM-PRO" panose="020F0600000000000000" pitchFamily="50" charset="-128"/>
                      </a:endParaRPr>
                    </a:p>
                    <a:p>
                      <a:r>
                        <a:rPr lang="ja-JP" altLang="en-US" sz="1800" b="1" dirty="0">
                          <a:ln w="0"/>
                          <a:solidFill>
                            <a:srgbClr val="2F5597"/>
                          </a:solidFill>
                          <a:latin typeface="HG丸ｺﾞｼｯｸM-PRO" panose="020F0600000000000000" pitchFamily="50" charset="-128"/>
                          <a:ea typeface="HG丸ｺﾞｼｯｸM-PRO" panose="020F0600000000000000" pitchFamily="50" charset="-128"/>
                        </a:rPr>
                        <a:t>書き方！</a:t>
                      </a:r>
                      <a:r>
                        <a:rPr lang="ja-JP" altLang="en-US" sz="1800" b="1" spc="-150" dirty="0">
                          <a:ln w="0"/>
                          <a:solidFill>
                            <a:srgbClr val="2F5597"/>
                          </a:solidFill>
                          <a:latin typeface="HG丸ｺﾞｼｯｸM-PRO" panose="020F0600000000000000" pitchFamily="50" charset="-128"/>
                          <a:ea typeface="HG丸ｺﾞｼｯｸM-PRO" panose="020F0600000000000000" pitchFamily="50" charset="-128"/>
                        </a:rPr>
                        <a:t>写メのコツ！</a:t>
                      </a:r>
                      <a:endParaRPr lang="en-US" altLang="ja-JP" sz="1800" b="1" spc="-150" dirty="0">
                        <a:ln w="0"/>
                        <a:solidFill>
                          <a:srgbClr val="2F5597"/>
                        </a:solidFill>
                        <a:latin typeface="HG丸ｺﾞｼｯｸM-PRO" panose="020F0600000000000000" pitchFamily="50" charset="-128"/>
                        <a:ea typeface="HG丸ｺﾞｼｯｸM-PRO" panose="020F0600000000000000" pitchFamily="50" charset="-128"/>
                      </a:endParaRPr>
                    </a:p>
                    <a:p>
                      <a:r>
                        <a:rPr lang="ja-JP" altLang="en-US" sz="1200" dirty="0">
                          <a:ln w="0"/>
                          <a:latin typeface="HG丸ｺﾞｼｯｸM-PRO" panose="020F0600000000000000" pitchFamily="50" charset="-128"/>
                          <a:ea typeface="HG丸ｺﾞｼｯｸM-PRO" panose="020F0600000000000000" pitchFamily="50" charset="-128"/>
                        </a:rPr>
                        <a:t>セミナー</a:t>
                      </a:r>
                      <a:endParaRPr lang="ja-JP" altLang="en-US" sz="1200" dirty="0">
                        <a:latin typeface="HG丸ｺﾞｼｯｸM-PRO" panose="020F0600000000000000" pitchFamily="50" charset="-128"/>
                        <a:ea typeface="HG丸ｺﾞｼｯｸM-PRO" panose="020F0600000000000000" pitchFamily="50" charset="-128"/>
                      </a:endParaRPr>
                    </a:p>
                  </p:txBody>
                </p:sp>
              </p:grpSp>
              <p:sp>
                <p:nvSpPr>
                  <p:cNvPr id="361" name="角丸四角形 92">
                    <a:extLst>
                      <a:ext uri="{FF2B5EF4-FFF2-40B4-BE49-F238E27FC236}">
                        <a16:creationId xmlns:a16="http://schemas.microsoft.com/office/drawing/2014/main" id="{F164049E-86F5-D4F0-C35A-F37CE9CBDFE0}"/>
                      </a:ext>
                    </a:extLst>
                  </p:cNvPr>
                  <p:cNvSpPr/>
                  <p:nvPr/>
                </p:nvSpPr>
                <p:spPr>
                  <a:xfrm>
                    <a:off x="4084318" y="1859146"/>
                    <a:ext cx="1129982" cy="40409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lvl="0" defTabSz="620663"/>
                    <a:r>
                      <a:rPr lang="ja-JP" altLang="en-US" sz="800" dirty="0">
                        <a:ln w="0"/>
                        <a:solidFill>
                          <a:prstClr val="black"/>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講師・相談員</a:t>
                    </a:r>
                    <a:endParaRPr lang="en-US" altLang="ja-JP" sz="800" dirty="0">
                      <a:ln w="0"/>
                      <a:solidFill>
                        <a:prstClr val="black"/>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endParaRPr>
                  </a:p>
                  <a:p>
                    <a:pPr lvl="0">
                      <a:defRPr/>
                    </a:pPr>
                    <a:r>
                      <a:rPr lang="ja-JP" altLang="en-US" sz="1050" b="1" dirty="0">
                        <a:ln w="0"/>
                        <a:solidFill>
                          <a:schemeClr val="tx1"/>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古川 麻水</a:t>
                    </a:r>
                    <a:r>
                      <a:rPr lang="ja-JP" altLang="en-US" sz="800" b="1" dirty="0">
                        <a:ln w="0"/>
                        <a:solidFill>
                          <a:srgbClr val="2F5597"/>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（マスコミ・飲食・</a:t>
                    </a:r>
                    <a:r>
                      <a:rPr lang="en-US" altLang="ja-JP" sz="800" b="1" dirty="0">
                        <a:ln w="0"/>
                        <a:solidFill>
                          <a:srgbClr val="2F5597"/>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SNS</a:t>
                    </a:r>
                    <a:r>
                      <a:rPr lang="ja-JP" altLang="en-US" sz="800" b="1" dirty="0">
                        <a:ln w="0"/>
                        <a:solidFill>
                          <a:srgbClr val="2F5597"/>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集客）</a:t>
                    </a:r>
                    <a:endParaRPr lang="en-US" altLang="ja-JP" sz="800" b="1" dirty="0">
                      <a:ln w="0"/>
                      <a:solidFill>
                        <a:srgbClr val="2F5597"/>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endParaRPr>
                  </a:p>
                </p:txBody>
              </p:sp>
            </p:grpSp>
            <p:sp>
              <p:nvSpPr>
                <p:cNvPr id="359" name="正方形/長方形 358">
                  <a:extLst>
                    <a:ext uri="{FF2B5EF4-FFF2-40B4-BE49-F238E27FC236}">
                      <a16:creationId xmlns:a16="http://schemas.microsoft.com/office/drawing/2014/main" id="{549823EF-762B-728D-C9E1-DCF4FCEDE55A}"/>
                    </a:ext>
                  </a:extLst>
                </p:cNvPr>
                <p:cNvSpPr/>
                <p:nvPr/>
              </p:nvSpPr>
              <p:spPr>
                <a:xfrm rot="16200000">
                  <a:off x="10229440" y="4747894"/>
                  <a:ext cx="194400" cy="2959200"/>
                </a:xfrm>
                <a:prstGeom prst="rect">
                  <a:avLst/>
                </a:prstGeom>
                <a:solidFill>
                  <a:srgbClr val="75DBFF"/>
                </a:solidFill>
                <a:ln>
                  <a:noFill/>
                </a:ln>
              </p:spPr>
              <p:style>
                <a:lnRef idx="2">
                  <a:schemeClr val="dk1"/>
                </a:lnRef>
                <a:fillRef idx="1">
                  <a:schemeClr val="lt1"/>
                </a:fillRef>
                <a:effectRef idx="0">
                  <a:schemeClr val="dk1"/>
                </a:effectRef>
                <a:fontRef idx="minor">
                  <a:schemeClr val="dk1"/>
                </a:fontRef>
              </p:style>
              <p:txBody>
                <a:bodyPr vert="eaVert" rtlCol="0" anchor="ctr"/>
                <a:lstStyle/>
                <a:p>
                  <a:pPr algn="ctr"/>
                  <a:r>
                    <a:rPr lang="en-US" altLang="ja-JP" sz="1000" b="1" spc="300" dirty="0">
                      <a:latin typeface="HG丸ｺﾞｼｯｸM-PRO" panose="020F0600000000000000" pitchFamily="50" charset="-128"/>
                      <a:ea typeface="HG丸ｺﾞｼｯｸM-PRO" panose="020F0600000000000000" pitchFamily="50" charset="-128"/>
                    </a:rPr>
                    <a:t>SNS</a:t>
                  </a:r>
                  <a:r>
                    <a:rPr lang="ja-JP" altLang="en-US" sz="1000" b="1" spc="300" dirty="0">
                      <a:latin typeface="HG丸ｺﾞｼｯｸM-PRO" panose="020F0600000000000000" pitchFamily="50" charset="-128"/>
                      <a:ea typeface="HG丸ｺﾞｼｯｸM-PRO" panose="020F0600000000000000" pitchFamily="50" charset="-128"/>
                    </a:rPr>
                    <a:t>集客</a:t>
                  </a:r>
                </a:p>
              </p:txBody>
            </p:sp>
          </p:grpSp>
        </p:grpSp>
        <p:pic>
          <p:nvPicPr>
            <p:cNvPr id="355" name="図 354">
              <a:extLst>
                <a:ext uri="{FF2B5EF4-FFF2-40B4-BE49-F238E27FC236}">
                  <a16:creationId xmlns:a16="http://schemas.microsoft.com/office/drawing/2014/main" id="{58C820BF-63A5-1B41-F039-847334D1A5A0}"/>
                </a:ext>
              </a:extLst>
            </p:cNvPr>
            <p:cNvPicPr>
              <a:picLocks noChangeAspect="1"/>
            </p:cNvPicPr>
            <p:nvPr/>
          </p:nvPicPr>
          <p:blipFill>
            <a:blip r:embed="rId34" cstate="print">
              <a:extLst>
                <a:ext uri="{28A0092B-C50C-407E-A947-70E740481C1C}">
                  <a14:useLocalDpi xmlns:a14="http://schemas.microsoft.com/office/drawing/2010/main" val="0"/>
                </a:ext>
              </a:extLst>
            </a:blip>
            <a:srcRect/>
            <a:stretch/>
          </p:blipFill>
          <p:spPr>
            <a:xfrm>
              <a:off x="12089201" y="5604009"/>
              <a:ext cx="543055" cy="650136"/>
            </a:xfrm>
            <a:prstGeom prst="rect">
              <a:avLst/>
            </a:prstGeom>
          </p:spPr>
        </p:pic>
      </p:grpSp>
      <p:grpSp>
        <p:nvGrpSpPr>
          <p:cNvPr id="366" name="グループ化 365">
            <a:extLst>
              <a:ext uri="{FF2B5EF4-FFF2-40B4-BE49-F238E27FC236}">
                <a16:creationId xmlns:a16="http://schemas.microsoft.com/office/drawing/2014/main" id="{25D34A85-541D-56F6-3B51-1D646638E2FA}"/>
              </a:ext>
            </a:extLst>
          </p:cNvPr>
          <p:cNvGrpSpPr/>
          <p:nvPr/>
        </p:nvGrpSpPr>
        <p:grpSpPr>
          <a:xfrm>
            <a:off x="12087835" y="7171018"/>
            <a:ext cx="537469" cy="233583"/>
            <a:chOff x="-1652619" y="2625220"/>
            <a:chExt cx="537469" cy="233583"/>
          </a:xfrm>
        </p:grpSpPr>
        <p:sp>
          <p:nvSpPr>
            <p:cNvPr id="367" name="楕円 366">
              <a:extLst>
                <a:ext uri="{FF2B5EF4-FFF2-40B4-BE49-F238E27FC236}">
                  <a16:creationId xmlns:a16="http://schemas.microsoft.com/office/drawing/2014/main" id="{28F3DD30-C170-0347-F3C6-28A23C13EB06}"/>
                </a:ext>
              </a:extLst>
            </p:cNvPr>
            <p:cNvSpPr/>
            <p:nvPr/>
          </p:nvSpPr>
          <p:spPr>
            <a:xfrm>
              <a:off x="-1648810" y="2637442"/>
              <a:ext cx="500222" cy="221361"/>
            </a:xfrm>
            <a:prstGeom prst="ellipse">
              <a:avLst/>
            </a:prstGeom>
            <a:solidFill>
              <a:srgbClr val="FFFF00"/>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8" name="テキスト ボックス 367">
              <a:extLst>
                <a:ext uri="{FF2B5EF4-FFF2-40B4-BE49-F238E27FC236}">
                  <a16:creationId xmlns:a16="http://schemas.microsoft.com/office/drawing/2014/main" id="{B8C2151A-D341-CDA3-12AA-B19B789E1E43}"/>
                </a:ext>
              </a:extLst>
            </p:cNvPr>
            <p:cNvSpPr txBox="1"/>
            <p:nvPr/>
          </p:nvSpPr>
          <p:spPr>
            <a:xfrm>
              <a:off x="-1652619" y="2625220"/>
              <a:ext cx="537469" cy="230832"/>
            </a:xfrm>
            <a:prstGeom prst="rect">
              <a:avLst/>
            </a:prstGeom>
            <a:noFill/>
          </p:spPr>
          <p:txBody>
            <a:bodyPr wrap="square" rtlCol="0">
              <a:spAutoFit/>
            </a:bodyPr>
            <a:lstStyle/>
            <a:p>
              <a:r>
                <a:rPr kumimoji="1" lang="en-US" altLang="ja-JP" sz="900" b="1" dirty="0">
                  <a:solidFill>
                    <a:srgbClr val="FF0000"/>
                  </a:solidFill>
                  <a:latin typeface="HG丸ｺﾞｼｯｸM-PRO" panose="020F0600000000000000" pitchFamily="50" charset="-128"/>
                  <a:ea typeface="HG丸ｺﾞｼｯｸM-PRO" panose="020F0600000000000000" pitchFamily="50" charset="-128"/>
                </a:rPr>
                <a:t>NEW!</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grpSp>
      <p:grpSp>
        <p:nvGrpSpPr>
          <p:cNvPr id="369" name="グループ化 368">
            <a:extLst>
              <a:ext uri="{FF2B5EF4-FFF2-40B4-BE49-F238E27FC236}">
                <a16:creationId xmlns:a16="http://schemas.microsoft.com/office/drawing/2014/main" id="{0CB102B6-1AA5-053B-4F54-6197D94510AE}"/>
              </a:ext>
            </a:extLst>
          </p:cNvPr>
          <p:cNvGrpSpPr/>
          <p:nvPr/>
        </p:nvGrpSpPr>
        <p:grpSpPr>
          <a:xfrm>
            <a:off x="6114363" y="9135543"/>
            <a:ext cx="537469" cy="233583"/>
            <a:chOff x="-1652619" y="2625220"/>
            <a:chExt cx="537469" cy="233583"/>
          </a:xfrm>
        </p:grpSpPr>
        <p:sp>
          <p:nvSpPr>
            <p:cNvPr id="370" name="楕円 369">
              <a:extLst>
                <a:ext uri="{FF2B5EF4-FFF2-40B4-BE49-F238E27FC236}">
                  <a16:creationId xmlns:a16="http://schemas.microsoft.com/office/drawing/2014/main" id="{0ACCE6FA-3EEA-6669-28B0-468E4C76D0C0}"/>
                </a:ext>
              </a:extLst>
            </p:cNvPr>
            <p:cNvSpPr/>
            <p:nvPr/>
          </p:nvSpPr>
          <p:spPr>
            <a:xfrm>
              <a:off x="-1648810" y="2637442"/>
              <a:ext cx="500222" cy="221361"/>
            </a:xfrm>
            <a:prstGeom prst="ellipse">
              <a:avLst/>
            </a:prstGeom>
            <a:solidFill>
              <a:srgbClr val="FFFF00"/>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1" name="テキスト ボックス 370">
              <a:extLst>
                <a:ext uri="{FF2B5EF4-FFF2-40B4-BE49-F238E27FC236}">
                  <a16:creationId xmlns:a16="http://schemas.microsoft.com/office/drawing/2014/main" id="{F11DF78A-1FF6-C6B0-32BF-9514D7B89E27}"/>
                </a:ext>
              </a:extLst>
            </p:cNvPr>
            <p:cNvSpPr txBox="1"/>
            <p:nvPr/>
          </p:nvSpPr>
          <p:spPr>
            <a:xfrm>
              <a:off x="-1652619" y="2625220"/>
              <a:ext cx="537469" cy="230832"/>
            </a:xfrm>
            <a:prstGeom prst="rect">
              <a:avLst/>
            </a:prstGeom>
            <a:noFill/>
          </p:spPr>
          <p:txBody>
            <a:bodyPr wrap="square" rtlCol="0">
              <a:spAutoFit/>
            </a:bodyPr>
            <a:lstStyle/>
            <a:p>
              <a:r>
                <a:rPr kumimoji="1" lang="en-US" altLang="ja-JP" sz="900" b="1" dirty="0">
                  <a:solidFill>
                    <a:srgbClr val="FF0000"/>
                  </a:solidFill>
                  <a:latin typeface="HG丸ｺﾞｼｯｸM-PRO" panose="020F0600000000000000" pitchFamily="50" charset="-128"/>
                  <a:ea typeface="HG丸ｺﾞｼｯｸM-PRO" panose="020F0600000000000000" pitchFamily="50" charset="-128"/>
                </a:rPr>
                <a:t>NEW!</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grpSp>
      <p:grpSp>
        <p:nvGrpSpPr>
          <p:cNvPr id="372" name="グループ化 371">
            <a:extLst>
              <a:ext uri="{FF2B5EF4-FFF2-40B4-BE49-F238E27FC236}">
                <a16:creationId xmlns:a16="http://schemas.microsoft.com/office/drawing/2014/main" id="{9A90FE22-7C56-56EC-3F27-2B6BC1046238}"/>
              </a:ext>
            </a:extLst>
          </p:cNvPr>
          <p:cNvGrpSpPr/>
          <p:nvPr/>
        </p:nvGrpSpPr>
        <p:grpSpPr>
          <a:xfrm>
            <a:off x="2386406" y="6626348"/>
            <a:ext cx="791342" cy="601024"/>
            <a:chOff x="-1622515" y="5150309"/>
            <a:chExt cx="791342" cy="545650"/>
          </a:xfrm>
        </p:grpSpPr>
        <p:pic>
          <p:nvPicPr>
            <p:cNvPr id="373" name="図 372">
              <a:extLst>
                <a:ext uri="{FF2B5EF4-FFF2-40B4-BE49-F238E27FC236}">
                  <a16:creationId xmlns:a16="http://schemas.microsoft.com/office/drawing/2014/main" id="{EAD2A1BE-4803-0892-2822-7B5E575D506A}"/>
                </a:ext>
              </a:extLst>
            </p:cNvPr>
            <p:cNvPicPr>
              <a:picLocks noChangeAspect="1"/>
            </p:cNvPicPr>
            <p:nvPr/>
          </p:nvPicPr>
          <p:blipFill>
            <a:blip r:embed="rId35">
              <a:extLst>
                <a:ext uri="{28A0092B-C50C-407E-A947-70E740481C1C}">
                  <a14:useLocalDpi xmlns:a14="http://schemas.microsoft.com/office/drawing/2010/main" val="0"/>
                </a:ext>
              </a:extLst>
            </a:blip>
            <a:srcRect l="89738" t="63000" b="21919"/>
            <a:stretch/>
          </p:blipFill>
          <p:spPr>
            <a:xfrm>
              <a:off x="-1513292" y="5167465"/>
              <a:ext cx="572897" cy="485669"/>
            </a:xfrm>
            <a:prstGeom prst="flowChartAlternateProcess">
              <a:avLst/>
            </a:prstGeom>
            <a:ln w="19050">
              <a:solidFill>
                <a:srgbClr val="FFFF00"/>
              </a:solidFill>
            </a:ln>
          </p:spPr>
        </p:pic>
        <p:sp>
          <p:nvSpPr>
            <p:cNvPr id="374" name="角丸四角形 541">
              <a:extLst>
                <a:ext uri="{FF2B5EF4-FFF2-40B4-BE49-F238E27FC236}">
                  <a16:creationId xmlns:a16="http://schemas.microsoft.com/office/drawing/2014/main" id="{7E9DE606-25CA-31D4-C13F-DAD02B408B0E}"/>
                </a:ext>
              </a:extLst>
            </p:cNvPr>
            <p:cNvSpPr/>
            <p:nvPr/>
          </p:nvSpPr>
          <p:spPr>
            <a:xfrm>
              <a:off x="-1622515" y="5150309"/>
              <a:ext cx="791342" cy="545650"/>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b="1" dirty="0">
                  <a:latin typeface="メイリオ" panose="020B0604030504040204" pitchFamily="50" charset="-128"/>
                  <a:ea typeface="メイリオ" panose="020B0604030504040204" pitchFamily="50" charset="-128"/>
                </a:rPr>
                <a:t>15:15</a:t>
              </a:r>
              <a:r>
                <a:rPr kumimoji="1" lang="ja-JP" altLang="en-US" sz="600" b="1" dirty="0">
                  <a:latin typeface="メイリオ" panose="020B0604030504040204" pitchFamily="50" charset="-128"/>
                  <a:ea typeface="メイリオ" panose="020B0604030504040204" pitchFamily="50" charset="-128"/>
                </a:rPr>
                <a:t>～</a:t>
              </a:r>
              <a:endParaRPr kumimoji="1" lang="en-US" altLang="ja-JP" sz="600" b="1" dirty="0">
                <a:latin typeface="メイリオ" panose="020B0604030504040204" pitchFamily="50" charset="-128"/>
                <a:ea typeface="メイリオ" panose="020B0604030504040204" pitchFamily="50" charset="-128"/>
              </a:endParaRPr>
            </a:p>
            <a:p>
              <a:pPr algn="ctr"/>
              <a:r>
                <a:rPr kumimoji="1" lang="ja-JP" altLang="en-US" sz="700" b="1" dirty="0">
                  <a:solidFill>
                    <a:srgbClr val="FFFF00"/>
                  </a:solidFill>
                  <a:latin typeface="メイリオ" panose="020B0604030504040204" pitchFamily="50" charset="-128"/>
                  <a:ea typeface="メイリオ" panose="020B0604030504040204" pitchFamily="50" charset="-128"/>
                </a:rPr>
                <a:t>福岡県知財</a:t>
              </a:r>
              <a:endParaRPr kumimoji="1" lang="en-US" altLang="ja-JP" sz="700" b="1" dirty="0">
                <a:solidFill>
                  <a:srgbClr val="FFFF00"/>
                </a:solidFill>
                <a:latin typeface="メイリオ" panose="020B0604030504040204" pitchFamily="50" charset="-128"/>
                <a:ea typeface="メイリオ" panose="020B0604030504040204" pitchFamily="50" charset="-128"/>
              </a:endParaRPr>
            </a:p>
            <a:p>
              <a:pPr algn="ctr"/>
              <a:r>
                <a:rPr kumimoji="1" lang="ja-JP" altLang="en-US" sz="700" b="1" dirty="0">
                  <a:solidFill>
                    <a:srgbClr val="FFFF00"/>
                  </a:solidFill>
                  <a:latin typeface="メイリオ" panose="020B0604030504040204" pitchFamily="50" charset="-128"/>
                  <a:ea typeface="メイリオ" panose="020B0604030504040204" pitchFamily="50" charset="-128"/>
                </a:rPr>
                <a:t>総合支援窓口</a:t>
              </a:r>
              <a:endParaRPr kumimoji="1" lang="en-US" altLang="ja-JP" sz="700" b="1" dirty="0">
                <a:solidFill>
                  <a:srgbClr val="FFFF00"/>
                </a:solidFill>
                <a:latin typeface="メイリオ" panose="020B0604030504040204" pitchFamily="50" charset="-128"/>
                <a:ea typeface="メイリオ" panose="020B0604030504040204" pitchFamily="50" charset="-128"/>
              </a:endParaRPr>
            </a:p>
            <a:p>
              <a:pPr algn="ctr"/>
              <a:r>
                <a:rPr kumimoji="1" lang="ja-JP" altLang="en-US" sz="700" b="1" dirty="0">
                  <a:solidFill>
                    <a:srgbClr val="FFFF00"/>
                  </a:solidFill>
                  <a:latin typeface="メイリオ" panose="020B0604030504040204" pitchFamily="50" charset="-128"/>
                  <a:ea typeface="メイリオ" panose="020B0604030504040204" pitchFamily="50" charset="-128"/>
                </a:rPr>
                <a:t>セミナー</a:t>
              </a:r>
              <a:endParaRPr kumimoji="1" lang="en-US" altLang="ja-JP" sz="700" b="1" dirty="0">
                <a:latin typeface="メイリオ" panose="020B0604030504040204" pitchFamily="50" charset="-128"/>
                <a:ea typeface="メイリオ" panose="020B0604030504040204" pitchFamily="50" charset="-128"/>
              </a:endParaRPr>
            </a:p>
            <a:p>
              <a:pPr algn="ctr"/>
              <a:r>
                <a:rPr lang="ja-JP" altLang="en-US" sz="600" b="1" dirty="0">
                  <a:latin typeface="メイリオ" panose="020B0604030504040204" pitchFamily="50" charset="-128"/>
                  <a:ea typeface="メイリオ" panose="020B0604030504040204" pitchFamily="50" charset="-128"/>
                </a:rPr>
                <a:t>詳細は裏面へ</a:t>
              </a:r>
              <a:r>
                <a:rPr lang="en-US" altLang="ja-JP" sz="600" b="1" dirty="0">
                  <a:latin typeface="メイリオ" panose="020B0604030504040204" pitchFamily="50" charset="-128"/>
                  <a:ea typeface="メイリオ" panose="020B0604030504040204" pitchFamily="50" charset="-128"/>
                </a:rPr>
                <a:t>!</a:t>
              </a:r>
              <a:endParaRPr kumimoji="1" lang="ja-JP" altLang="en-US" sz="600" b="1" dirty="0">
                <a:latin typeface="メイリオ" panose="020B0604030504040204" pitchFamily="50" charset="-128"/>
                <a:ea typeface="メイリオ" panose="020B0604030504040204" pitchFamily="50" charset="-128"/>
              </a:endParaRPr>
            </a:p>
          </p:txBody>
        </p:sp>
      </p:grpSp>
      <p:pic>
        <p:nvPicPr>
          <p:cNvPr id="375" name="図 374">
            <a:extLst>
              <a:ext uri="{FF2B5EF4-FFF2-40B4-BE49-F238E27FC236}">
                <a16:creationId xmlns:a16="http://schemas.microsoft.com/office/drawing/2014/main" id="{5AB4F9B4-AEBD-DB52-20A4-30569F219A06}"/>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1619174" y="3520165"/>
            <a:ext cx="1234646" cy="925985"/>
          </a:xfrm>
          <a:prstGeom prst="rect">
            <a:avLst/>
          </a:prstGeom>
        </p:spPr>
      </p:pic>
      <p:grpSp>
        <p:nvGrpSpPr>
          <p:cNvPr id="377" name="グループ化 376">
            <a:extLst>
              <a:ext uri="{FF2B5EF4-FFF2-40B4-BE49-F238E27FC236}">
                <a16:creationId xmlns:a16="http://schemas.microsoft.com/office/drawing/2014/main" id="{23144A58-C05F-FD39-0F39-ECDED954AD67}"/>
              </a:ext>
            </a:extLst>
          </p:cNvPr>
          <p:cNvGrpSpPr/>
          <p:nvPr/>
        </p:nvGrpSpPr>
        <p:grpSpPr>
          <a:xfrm>
            <a:off x="9053301" y="794914"/>
            <a:ext cx="3059790" cy="1988888"/>
            <a:chOff x="9053301" y="794914"/>
            <a:chExt cx="3059790" cy="1988888"/>
          </a:xfrm>
        </p:grpSpPr>
        <p:grpSp>
          <p:nvGrpSpPr>
            <p:cNvPr id="2" name="グループ化 1">
              <a:extLst>
                <a:ext uri="{FF2B5EF4-FFF2-40B4-BE49-F238E27FC236}">
                  <a16:creationId xmlns:a16="http://schemas.microsoft.com/office/drawing/2014/main" id="{A84B127B-B961-40FD-5FBB-5BDA3A340DBF}"/>
                </a:ext>
              </a:extLst>
            </p:cNvPr>
            <p:cNvGrpSpPr/>
            <p:nvPr/>
          </p:nvGrpSpPr>
          <p:grpSpPr>
            <a:xfrm>
              <a:off x="9053301" y="794914"/>
              <a:ext cx="3059790" cy="1988888"/>
              <a:chOff x="3121319" y="6666573"/>
              <a:chExt cx="3059790" cy="1988888"/>
            </a:xfrm>
          </p:grpSpPr>
          <p:grpSp>
            <p:nvGrpSpPr>
              <p:cNvPr id="3" name="グループ化 2">
                <a:extLst>
                  <a:ext uri="{FF2B5EF4-FFF2-40B4-BE49-F238E27FC236}">
                    <a16:creationId xmlns:a16="http://schemas.microsoft.com/office/drawing/2014/main" id="{5A3218C4-17B8-EA66-92C9-62B1966D2D4A}"/>
                  </a:ext>
                </a:extLst>
              </p:cNvPr>
              <p:cNvGrpSpPr/>
              <p:nvPr/>
            </p:nvGrpSpPr>
            <p:grpSpPr>
              <a:xfrm>
                <a:off x="5650496" y="8242036"/>
                <a:ext cx="521154" cy="413425"/>
                <a:chOff x="11022027" y="2303702"/>
                <a:chExt cx="521154" cy="413425"/>
              </a:xfrm>
            </p:grpSpPr>
            <p:sp>
              <p:nvSpPr>
                <p:cNvPr id="12" name="角丸四角形 126">
                  <a:extLst>
                    <a:ext uri="{FF2B5EF4-FFF2-40B4-BE49-F238E27FC236}">
                      <a16:creationId xmlns:a16="http://schemas.microsoft.com/office/drawing/2014/main" id="{A915E2B9-581D-7985-F780-1E09D69D4BCE}"/>
                    </a:ext>
                  </a:extLst>
                </p:cNvPr>
                <p:cNvSpPr/>
                <p:nvPr/>
              </p:nvSpPr>
              <p:spPr>
                <a:xfrm>
                  <a:off x="11150512" y="2374126"/>
                  <a:ext cx="280809" cy="261811"/>
                </a:xfrm>
                <a:prstGeom prst="roundRect">
                  <a:avLst/>
                </a:prstGeom>
                <a:solidFill>
                  <a:srgbClr val="FFCCCC"/>
                </a:solidFill>
                <a:ln>
                  <a:solidFill>
                    <a:srgbClr val="FF3399"/>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chemeClr val="accent1">
                        <a:lumMod val="60000"/>
                        <a:lumOff val="40000"/>
                      </a:schemeClr>
                    </a:solidFill>
                    <a:latin typeface="07ロゴたいぷゴシック7" panose="02000600000000000000" pitchFamily="50" charset="-128"/>
                    <a:ea typeface="07ロゴたいぷゴシック7" panose="02000600000000000000" pitchFamily="50" charset="-128"/>
                  </a:endParaRPr>
                </a:p>
              </p:txBody>
            </p:sp>
            <p:sp>
              <p:nvSpPr>
                <p:cNvPr id="13" name="角丸四角形 127">
                  <a:extLst>
                    <a:ext uri="{FF2B5EF4-FFF2-40B4-BE49-F238E27FC236}">
                      <a16:creationId xmlns:a16="http://schemas.microsoft.com/office/drawing/2014/main" id="{23F61A3E-7F3B-82C3-A659-965FA2235554}"/>
                    </a:ext>
                  </a:extLst>
                </p:cNvPr>
                <p:cNvSpPr/>
                <p:nvPr/>
              </p:nvSpPr>
              <p:spPr>
                <a:xfrm>
                  <a:off x="11022027" y="2303702"/>
                  <a:ext cx="521154" cy="413425"/>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750" spc="-110" dirty="0">
                      <a:latin typeface="07ロゴたいぷゴシック7" panose="02000600000000000000" pitchFamily="50" charset="-128"/>
                      <a:ea typeface="07ロゴたいぷゴシック7" panose="02000600000000000000" pitchFamily="50" charset="-128"/>
                    </a:rPr>
                    <a:t>持ち物</a:t>
                  </a:r>
                  <a:endParaRPr kumimoji="1" lang="ja-JP" altLang="en-US" sz="750" spc="-110" dirty="0">
                    <a:latin typeface="07ロゴたいぷゴシック7" panose="02000600000000000000" pitchFamily="50" charset="-128"/>
                    <a:ea typeface="07ロゴたいぷゴシック7" panose="02000600000000000000" pitchFamily="50" charset="-128"/>
                  </a:endParaRPr>
                </a:p>
              </p:txBody>
            </p:sp>
          </p:grpSp>
          <p:grpSp>
            <p:nvGrpSpPr>
              <p:cNvPr id="4" name="グループ化 3">
                <a:extLst>
                  <a:ext uri="{FF2B5EF4-FFF2-40B4-BE49-F238E27FC236}">
                    <a16:creationId xmlns:a16="http://schemas.microsoft.com/office/drawing/2014/main" id="{78C6BF76-ADC1-2163-96D9-DAD16CE97A7D}"/>
                  </a:ext>
                </a:extLst>
              </p:cNvPr>
              <p:cNvGrpSpPr/>
              <p:nvPr/>
            </p:nvGrpSpPr>
            <p:grpSpPr>
              <a:xfrm>
                <a:off x="3121319" y="6666573"/>
                <a:ext cx="3059790" cy="1981168"/>
                <a:chOff x="3317980" y="4637642"/>
                <a:chExt cx="3059790" cy="1981168"/>
              </a:xfrm>
            </p:grpSpPr>
            <p:grpSp>
              <p:nvGrpSpPr>
                <p:cNvPr id="5" name="グループ化 4">
                  <a:extLst>
                    <a:ext uri="{FF2B5EF4-FFF2-40B4-BE49-F238E27FC236}">
                      <a16:creationId xmlns:a16="http://schemas.microsoft.com/office/drawing/2014/main" id="{8FC21BFD-6CD4-C401-8180-8817D250F040}"/>
                    </a:ext>
                  </a:extLst>
                </p:cNvPr>
                <p:cNvGrpSpPr/>
                <p:nvPr/>
              </p:nvGrpSpPr>
              <p:grpSpPr>
                <a:xfrm>
                  <a:off x="3363800" y="4763570"/>
                  <a:ext cx="3013970" cy="1855240"/>
                  <a:chOff x="7311564" y="7313717"/>
                  <a:chExt cx="3013970" cy="1855240"/>
                </a:xfrm>
              </p:grpSpPr>
              <p:sp>
                <p:nvSpPr>
                  <p:cNvPr id="7" name="テキスト ボックス 6">
                    <a:extLst>
                      <a:ext uri="{FF2B5EF4-FFF2-40B4-BE49-F238E27FC236}">
                        <a16:creationId xmlns:a16="http://schemas.microsoft.com/office/drawing/2014/main" id="{76FFE37E-2969-59D2-ED95-995B6AA92D38}"/>
                      </a:ext>
                    </a:extLst>
                  </p:cNvPr>
                  <p:cNvSpPr txBox="1"/>
                  <p:nvPr/>
                </p:nvSpPr>
                <p:spPr>
                  <a:xfrm>
                    <a:off x="7608772" y="7313717"/>
                    <a:ext cx="2716762" cy="646331"/>
                  </a:xfrm>
                  <a:prstGeom prst="rect">
                    <a:avLst/>
                  </a:prstGeom>
                  <a:noFill/>
                </p:spPr>
                <p:txBody>
                  <a:bodyPr wrap="square" rtlCol="0">
                    <a:spAutoFit/>
                  </a:bodyPr>
                  <a:lstStyle/>
                  <a:p>
                    <a:r>
                      <a:rPr lang="en-US" altLang="ja-JP" sz="1800" b="1" dirty="0" err="1">
                        <a:ln w="0"/>
                        <a:solidFill>
                          <a:srgbClr val="2F5597"/>
                        </a:solidFill>
                        <a:latin typeface="HG丸ｺﾞｼｯｸM-PRO" panose="020F0600000000000000" pitchFamily="50" charset="-128"/>
                        <a:ea typeface="HG丸ｺﾞｼｯｸM-PRO" panose="020F0600000000000000" pitchFamily="50" charset="-128"/>
                      </a:rPr>
                      <a:t>Canva</a:t>
                    </a:r>
                    <a:r>
                      <a:rPr lang="ja-JP" altLang="en-US" sz="1800" b="1" dirty="0">
                        <a:ln w="0"/>
                        <a:solidFill>
                          <a:srgbClr val="2F5597"/>
                        </a:solidFill>
                        <a:latin typeface="HG丸ｺﾞｼｯｸM-PRO" panose="020F0600000000000000" pitchFamily="50" charset="-128"/>
                        <a:ea typeface="HG丸ｺﾞｼｯｸM-PRO" panose="020F0600000000000000" pitchFamily="50" charset="-128"/>
                      </a:rPr>
                      <a:t>（キャンバ）を</a:t>
                    </a:r>
                    <a:endParaRPr lang="en-US" altLang="ja-JP" sz="1800" b="1" dirty="0">
                      <a:ln w="0"/>
                      <a:solidFill>
                        <a:srgbClr val="2F5597"/>
                      </a:solidFill>
                      <a:latin typeface="HG丸ｺﾞｼｯｸM-PRO" panose="020F0600000000000000" pitchFamily="50" charset="-128"/>
                      <a:ea typeface="HG丸ｺﾞｼｯｸM-PRO" panose="020F0600000000000000" pitchFamily="50" charset="-128"/>
                    </a:endParaRPr>
                  </a:p>
                  <a:p>
                    <a:r>
                      <a:rPr lang="ja-JP" altLang="en-US" sz="1800" b="1" dirty="0">
                        <a:ln w="0"/>
                        <a:solidFill>
                          <a:srgbClr val="2F5597"/>
                        </a:solidFill>
                        <a:latin typeface="HG丸ｺﾞｼｯｸM-PRO" panose="020F0600000000000000" pitchFamily="50" charset="-128"/>
                        <a:ea typeface="HG丸ｺﾞｼｯｸM-PRO" panose="020F0600000000000000" pitchFamily="50" charset="-128"/>
                      </a:rPr>
                      <a:t>使ってチラシ作成</a:t>
                    </a:r>
                    <a:r>
                      <a:rPr lang="ja-JP" altLang="en-US" sz="1200" dirty="0">
                        <a:ln w="0"/>
                        <a:latin typeface="HG丸ｺﾞｼｯｸM-PRO" panose="020F0600000000000000" pitchFamily="50" charset="-128"/>
                        <a:ea typeface="HG丸ｺﾞｼｯｸM-PRO" panose="020F0600000000000000" pitchFamily="50" charset="-128"/>
                      </a:rPr>
                      <a:t>セミナー</a:t>
                    </a:r>
                    <a:endParaRPr lang="en-US" altLang="ja-JP" sz="1200" dirty="0">
                      <a:ln w="0"/>
                      <a:latin typeface="HG丸ｺﾞｼｯｸM-PRO" panose="020F0600000000000000" pitchFamily="50" charset="-128"/>
                      <a:ea typeface="HG丸ｺﾞｼｯｸM-PRO" panose="020F0600000000000000" pitchFamily="50" charset="-128"/>
                    </a:endParaRPr>
                  </a:p>
                </p:txBody>
              </p:sp>
              <p:grpSp>
                <p:nvGrpSpPr>
                  <p:cNvPr id="8" name="グループ化 7">
                    <a:extLst>
                      <a:ext uri="{FF2B5EF4-FFF2-40B4-BE49-F238E27FC236}">
                        <a16:creationId xmlns:a16="http://schemas.microsoft.com/office/drawing/2014/main" id="{295CA1E1-EA6F-CC56-5400-818D5397629D}"/>
                      </a:ext>
                    </a:extLst>
                  </p:cNvPr>
                  <p:cNvGrpSpPr/>
                  <p:nvPr/>
                </p:nvGrpSpPr>
                <p:grpSpPr>
                  <a:xfrm>
                    <a:off x="7311564" y="7953878"/>
                    <a:ext cx="2728864" cy="1215079"/>
                    <a:chOff x="462662" y="7628833"/>
                    <a:chExt cx="2728864" cy="1215079"/>
                  </a:xfrm>
                </p:grpSpPr>
                <p:sp>
                  <p:nvSpPr>
                    <p:cNvPr id="9" name="テキスト ボックス 8">
                      <a:extLst>
                        <a:ext uri="{FF2B5EF4-FFF2-40B4-BE49-F238E27FC236}">
                          <a16:creationId xmlns:a16="http://schemas.microsoft.com/office/drawing/2014/main" id="{7094256E-69F9-2B86-8E55-0BCFF1BE35D9}"/>
                        </a:ext>
                      </a:extLst>
                    </p:cNvPr>
                    <p:cNvSpPr txBox="1"/>
                    <p:nvPr/>
                  </p:nvSpPr>
                  <p:spPr>
                    <a:xfrm>
                      <a:off x="1179238" y="7628833"/>
                      <a:ext cx="2012288" cy="830612"/>
                    </a:xfrm>
                    <a:prstGeom prst="rect">
                      <a:avLst/>
                    </a:prstGeom>
                    <a:noFill/>
                  </p:spPr>
                  <p:txBody>
                    <a:bodyPr wrap="square" lIns="0" tIns="0" rIns="0" bIns="0" rtlCol="0">
                      <a:spAutoFit/>
                    </a:bodyPr>
                    <a:lstStyle/>
                    <a:p>
                      <a:pPr>
                        <a:lnSpc>
                          <a:spcPts val="1100"/>
                        </a:lnSpc>
                      </a:pP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Canva</a:t>
                      </a:r>
                      <a:r>
                        <a:rPr lang="ja-JP" altLang="en-US" sz="900" dirty="0" err="1">
                          <a:latin typeface="HG丸ｺﾞｼｯｸM-PRO" panose="020F0600000000000000" pitchFamily="50" charset="-128"/>
                          <a:ea typeface="HG丸ｺﾞｼｯｸM-PRO" panose="020F0600000000000000" pitchFamily="50" charset="-128"/>
                        </a:rPr>
                        <a:t>って</a:t>
                      </a:r>
                      <a:r>
                        <a:rPr lang="ja-JP" altLang="en-US" sz="900" dirty="0">
                          <a:latin typeface="HG丸ｺﾞｼｯｸM-PRO" panose="020F0600000000000000" pitchFamily="50" charset="-128"/>
                          <a:ea typeface="HG丸ｺﾞｼｯｸM-PRO" panose="020F0600000000000000" pitchFamily="50" charset="-128"/>
                        </a:rPr>
                        <a:t>何？</a:t>
                      </a:r>
                      <a:endParaRPr lang="en-US" altLang="ja-JP" sz="900" dirty="0">
                        <a:latin typeface="HG丸ｺﾞｼｯｸM-PRO" panose="020F0600000000000000" pitchFamily="50" charset="-128"/>
                        <a:ea typeface="HG丸ｺﾞｼｯｸM-PRO" panose="020F0600000000000000" pitchFamily="50" charset="-128"/>
                      </a:endParaRPr>
                    </a:p>
                    <a:p>
                      <a:pPr>
                        <a:lnSpc>
                          <a:spcPts val="1100"/>
                        </a:lnSpc>
                      </a:pP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Canva</a:t>
                      </a:r>
                      <a:r>
                        <a:rPr lang="ja-JP" altLang="en-US" sz="900" dirty="0">
                          <a:latin typeface="HG丸ｺﾞｼｯｸM-PRO" panose="020F0600000000000000" pitchFamily="50" charset="-128"/>
                          <a:ea typeface="HG丸ｺﾞｼｯｸM-PRO" panose="020F0600000000000000" pitchFamily="50" charset="-128"/>
                        </a:rPr>
                        <a:t>を利用するメリット</a:t>
                      </a:r>
                      <a:endParaRPr lang="en-US" altLang="ja-JP" sz="900" dirty="0">
                        <a:latin typeface="HG丸ｺﾞｼｯｸM-PRO" panose="020F0600000000000000" pitchFamily="50" charset="-128"/>
                        <a:ea typeface="HG丸ｺﾞｼｯｸM-PRO" panose="020F0600000000000000" pitchFamily="50" charset="-128"/>
                      </a:endParaRPr>
                    </a:p>
                    <a:p>
                      <a:pPr>
                        <a:lnSpc>
                          <a:spcPts val="1100"/>
                        </a:lnSpc>
                      </a:pPr>
                      <a:r>
                        <a:rPr lang="ja-JP" altLang="en-US" sz="900" dirty="0">
                          <a:latin typeface="HG丸ｺﾞｼｯｸM-PRO" panose="020F0600000000000000" pitchFamily="50" charset="-128"/>
                          <a:ea typeface="HG丸ｺﾞｼｯｸM-PRO" panose="020F0600000000000000" pitchFamily="50" charset="-128"/>
                        </a:rPr>
                        <a:t>● チラシの他に何が作成できるの？ </a:t>
                      </a:r>
                      <a:endParaRPr lang="en-US" altLang="ja-JP" sz="900" dirty="0">
                        <a:latin typeface="HG丸ｺﾞｼｯｸM-PRO" panose="020F0600000000000000" pitchFamily="50" charset="-128"/>
                        <a:ea typeface="HG丸ｺﾞｼｯｸM-PRO" panose="020F0600000000000000" pitchFamily="50" charset="-128"/>
                      </a:endParaRPr>
                    </a:p>
                    <a:p>
                      <a:pPr>
                        <a:lnSpc>
                          <a:spcPts val="1100"/>
                        </a:lnSpc>
                      </a:pPr>
                      <a:r>
                        <a:rPr lang="ja-JP" altLang="en-US" sz="900" dirty="0">
                          <a:latin typeface="HG丸ｺﾞｼｯｸM-PRO" panose="020F0600000000000000" pitchFamily="50" charset="-128"/>
                          <a:ea typeface="HG丸ｺﾞｼｯｸM-PRO" panose="020F0600000000000000" pitchFamily="50" charset="-128"/>
                        </a:rPr>
                        <a:t>● 作成のポイント</a:t>
                      </a:r>
                      <a:endParaRPr lang="en-US" altLang="ja-JP" sz="900" dirty="0">
                        <a:latin typeface="HG丸ｺﾞｼｯｸM-PRO" panose="020F0600000000000000" pitchFamily="50" charset="-128"/>
                        <a:ea typeface="HG丸ｺﾞｼｯｸM-PRO" panose="020F0600000000000000" pitchFamily="50" charset="-128"/>
                      </a:endParaRPr>
                    </a:p>
                    <a:p>
                      <a:pPr>
                        <a:lnSpc>
                          <a:spcPts val="1100"/>
                        </a:lnSpc>
                      </a:pP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Canva</a:t>
                      </a:r>
                      <a:r>
                        <a:rPr lang="ja-JP" altLang="en-US" sz="900" dirty="0">
                          <a:latin typeface="HG丸ｺﾞｼｯｸM-PRO" panose="020F0600000000000000" pitchFamily="50" charset="-128"/>
                          <a:ea typeface="HG丸ｺﾞｼｯｸM-PRO" panose="020F0600000000000000" pitchFamily="50" charset="-128"/>
                        </a:rPr>
                        <a:t>の使い方　</a:t>
                      </a:r>
                      <a:endParaRPr lang="en-US" altLang="ja-JP" sz="900" dirty="0">
                        <a:latin typeface="HG丸ｺﾞｼｯｸM-PRO" panose="020F0600000000000000" pitchFamily="50" charset="-128"/>
                        <a:ea typeface="HG丸ｺﾞｼｯｸM-PRO" panose="020F0600000000000000" pitchFamily="50" charset="-128"/>
                      </a:endParaRPr>
                    </a:p>
                    <a:p>
                      <a:pPr>
                        <a:lnSpc>
                          <a:spcPts val="1100"/>
                        </a:lnSpc>
                      </a:pPr>
                      <a:r>
                        <a:rPr lang="ja-JP" altLang="en-US" sz="900" dirty="0">
                          <a:latin typeface="HG丸ｺﾞｼｯｸM-PRO" panose="020F0600000000000000" pitchFamily="50" charset="-128"/>
                          <a:ea typeface="HG丸ｺﾞｼｯｸM-PRO" panose="020F0600000000000000" pitchFamily="50" charset="-128"/>
                        </a:rPr>
                        <a:t>● 印刷について</a:t>
                      </a:r>
                      <a:endParaRPr lang="en-US" altLang="ja-JP" sz="900" dirty="0">
                        <a:latin typeface="HG丸ｺﾞｼｯｸM-PRO" panose="020F0600000000000000" pitchFamily="50" charset="-128"/>
                        <a:ea typeface="HG丸ｺﾞｼｯｸM-PRO" panose="020F0600000000000000" pitchFamily="50" charset="-128"/>
                      </a:endParaRPr>
                    </a:p>
                  </p:txBody>
                </p:sp>
                <p:sp>
                  <p:nvSpPr>
                    <p:cNvPr id="10" name="角丸四角形 124">
                      <a:extLst>
                        <a:ext uri="{FF2B5EF4-FFF2-40B4-BE49-F238E27FC236}">
                          <a16:creationId xmlns:a16="http://schemas.microsoft.com/office/drawing/2014/main" id="{CA98B70A-B0C5-7196-AEFE-42381B01B55D}"/>
                        </a:ext>
                      </a:extLst>
                    </p:cNvPr>
                    <p:cNvSpPr/>
                    <p:nvPr/>
                  </p:nvSpPr>
                  <p:spPr>
                    <a:xfrm>
                      <a:off x="462662" y="8439820"/>
                      <a:ext cx="800580" cy="40409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lvl="0"/>
                      <a:r>
                        <a:rPr lang="ja-JP" altLang="en-US" sz="800" dirty="0">
                          <a:ln w="0"/>
                          <a:solidFill>
                            <a:schemeClr val="tx1"/>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講師・相談員</a:t>
                      </a:r>
                      <a:endParaRPr lang="en-US" altLang="ja-JP" sz="800" dirty="0">
                        <a:ln w="0"/>
                        <a:solidFill>
                          <a:schemeClr val="tx1"/>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endParaRPr>
                    </a:p>
                    <a:p>
                      <a:r>
                        <a:rPr lang="ja-JP" altLang="en-US" sz="1050" b="1" dirty="0">
                          <a:ln w="0"/>
                          <a:solidFill>
                            <a:schemeClr val="tx1"/>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松田 かお梨</a:t>
                      </a:r>
                      <a:r>
                        <a:rPr lang="ja-JP" altLang="en-US" sz="800" b="1" dirty="0">
                          <a:ln w="0"/>
                          <a:solidFill>
                            <a:srgbClr val="2F5597"/>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a:t>
                      </a:r>
                      <a:r>
                        <a:rPr lang="en-US" altLang="ja-JP" sz="800" b="1" dirty="0">
                          <a:ln w="0"/>
                          <a:solidFill>
                            <a:srgbClr val="2F5597"/>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IT</a:t>
                      </a:r>
                      <a:r>
                        <a:rPr lang="ja-JP" altLang="en-US" sz="800" b="1" dirty="0">
                          <a:ln w="0"/>
                          <a:solidFill>
                            <a:srgbClr val="2F5597"/>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rPr>
                        <a:t>集客）</a:t>
                      </a:r>
                      <a:endParaRPr lang="en-US" altLang="ja-JP" sz="800" b="1" dirty="0">
                        <a:ln w="0"/>
                        <a:solidFill>
                          <a:srgbClr val="2F5597"/>
                        </a:solidFill>
                        <a:latin typeface="HG丸ｺﾞｼｯｸM-PRO" panose="020F0600000000000000" pitchFamily="50" charset="-128"/>
                        <a:ea typeface="HG丸ｺﾞｼｯｸM-PRO" panose="020F0600000000000000" pitchFamily="50" charset="-128"/>
                        <a:cs typeface="A-OTF 見出ゴMB31 Pro MB31" panose="020B0600000000000000" pitchFamily="34" charset="-128"/>
                      </a:endParaRPr>
                    </a:p>
                  </p:txBody>
                </p:sp>
                <p:pic>
                  <p:nvPicPr>
                    <p:cNvPr id="11" name="図 10">
                      <a:extLst>
                        <a:ext uri="{FF2B5EF4-FFF2-40B4-BE49-F238E27FC236}">
                          <a16:creationId xmlns:a16="http://schemas.microsoft.com/office/drawing/2014/main" id="{4AFF327B-370A-5DCD-CCC7-4172DC58DF92}"/>
                        </a:ext>
                      </a:extLst>
                    </p:cNvPr>
                    <p:cNvPicPr>
                      <a:picLocks noChangeAspect="1"/>
                    </p:cNvPicPr>
                    <p:nvPr/>
                  </p:nvPicPr>
                  <p:blipFill>
                    <a:blip r:embed="rId37" cstate="print">
                      <a:extLst>
                        <a:ext uri="{BEBA8EAE-BF5A-486C-A8C5-ECC9F3942E4B}">
                          <a14:imgProps xmlns:a14="http://schemas.microsoft.com/office/drawing/2010/main">
                            <a14:imgLayer r:embed="rId38">
                              <a14:imgEffect>
                                <a14:brightnessContrast bright="9000"/>
                              </a14:imgEffect>
                            </a14:imgLayer>
                          </a14:imgProps>
                        </a:ext>
                        <a:ext uri="{28A0092B-C50C-407E-A947-70E740481C1C}">
                          <a14:useLocalDpi xmlns:a14="http://schemas.microsoft.com/office/drawing/2010/main" val="0"/>
                        </a:ext>
                      </a:extLst>
                    </a:blip>
                    <a:stretch>
                      <a:fillRect/>
                    </a:stretch>
                  </p:blipFill>
                  <p:spPr>
                    <a:xfrm>
                      <a:off x="526649" y="7810896"/>
                      <a:ext cx="487458" cy="698976"/>
                    </a:xfrm>
                    <a:prstGeom prst="rect">
                      <a:avLst/>
                    </a:prstGeom>
                  </p:spPr>
                </p:pic>
              </p:grpSp>
            </p:grpSp>
            <p:sp>
              <p:nvSpPr>
                <p:cNvPr id="6" name="正方形/長方形 5">
                  <a:extLst>
                    <a:ext uri="{FF2B5EF4-FFF2-40B4-BE49-F238E27FC236}">
                      <a16:creationId xmlns:a16="http://schemas.microsoft.com/office/drawing/2014/main" id="{52CCDC9A-8C96-3526-D99A-9A8F5DE85B6E}"/>
                    </a:ext>
                  </a:extLst>
                </p:cNvPr>
                <p:cNvSpPr/>
                <p:nvPr/>
              </p:nvSpPr>
              <p:spPr>
                <a:xfrm rot="16200000">
                  <a:off x="4699790" y="3255832"/>
                  <a:ext cx="195580" cy="2959200"/>
                </a:xfrm>
                <a:prstGeom prst="rect">
                  <a:avLst/>
                </a:prstGeom>
                <a:solidFill>
                  <a:srgbClr val="FF8FBC"/>
                </a:solidFill>
                <a:ln>
                  <a:noFill/>
                </a:ln>
              </p:spPr>
              <p:style>
                <a:lnRef idx="2">
                  <a:schemeClr val="dk1"/>
                </a:lnRef>
                <a:fillRef idx="1">
                  <a:schemeClr val="lt1"/>
                </a:fillRef>
                <a:effectRef idx="0">
                  <a:schemeClr val="dk1"/>
                </a:effectRef>
                <a:fontRef idx="minor">
                  <a:schemeClr val="dk1"/>
                </a:fontRef>
              </p:style>
              <p:txBody>
                <a:bodyPr vert="eaVert" rtlCol="0" anchor="ctr"/>
                <a:lstStyle/>
                <a:p>
                  <a:pPr algn="ctr"/>
                  <a:r>
                    <a:rPr lang="ja-JP" altLang="en-US" sz="1000" b="1" dirty="0">
                      <a:latin typeface="HG丸ｺﾞｼｯｸM-PRO" panose="020F0600000000000000" pitchFamily="50" charset="-128"/>
                      <a:ea typeface="HG丸ｺﾞｼｯｸM-PRO" panose="020F0600000000000000" pitchFamily="50" charset="-128"/>
                    </a:rPr>
                    <a:t>チラシ・名刺</a:t>
                  </a:r>
                </a:p>
              </p:txBody>
            </p:sp>
          </p:grpSp>
        </p:grpSp>
        <p:sp>
          <p:nvSpPr>
            <p:cNvPr id="376" name="テキスト ボックス 375">
              <a:extLst>
                <a:ext uri="{FF2B5EF4-FFF2-40B4-BE49-F238E27FC236}">
                  <a16:creationId xmlns:a16="http://schemas.microsoft.com/office/drawing/2014/main" id="{D13F5906-62D9-CABC-EC6F-31DD2876BAF2}"/>
                </a:ext>
              </a:extLst>
            </p:cNvPr>
            <p:cNvSpPr txBox="1"/>
            <p:nvPr/>
          </p:nvSpPr>
          <p:spPr>
            <a:xfrm>
              <a:off x="9731259" y="2358414"/>
              <a:ext cx="1710019" cy="276999"/>
            </a:xfrm>
            <a:prstGeom prst="rect">
              <a:avLst/>
            </a:prstGeom>
            <a:noFill/>
          </p:spPr>
          <p:txBody>
            <a:bodyPr wrap="square" rtlCol="0">
              <a:spAutoFit/>
            </a:bodyPr>
            <a:lstStyle/>
            <a:p>
              <a:r>
                <a:rPr lang="en-US" altLang="ja-JP" sz="600" b="0" i="0" dirty="0">
                  <a:effectLst/>
                  <a:latin typeface="HG丸ｺﾞｼｯｸM-PRO" panose="020F0600000000000000" pitchFamily="50" charset="-128"/>
                  <a:ea typeface="HG丸ｺﾞｼｯｸM-PRO" panose="020F0600000000000000" pitchFamily="50" charset="-128"/>
                </a:rPr>
                <a:t>※</a:t>
              </a:r>
              <a:r>
                <a:rPr lang="ja-JP" altLang="en-US" sz="600" b="0" i="0" dirty="0">
                  <a:effectLst/>
                  <a:latin typeface="HG丸ｺﾞｼｯｸM-PRO" panose="020F0600000000000000" pitchFamily="50" charset="-128"/>
                  <a:ea typeface="HG丸ｺﾞｼｯｸM-PRO" panose="020F0600000000000000" pitchFamily="50" charset="-128"/>
                </a:rPr>
                <a:t>スマホ、タブレットでも作成可能ですが、　　　</a:t>
              </a:r>
              <a:endParaRPr lang="en-US" altLang="ja-JP" sz="600" b="0" i="0" dirty="0">
                <a:effectLst/>
                <a:latin typeface="HG丸ｺﾞｼｯｸM-PRO" panose="020F0600000000000000" pitchFamily="50" charset="-128"/>
                <a:ea typeface="HG丸ｺﾞｼｯｸM-PRO" panose="020F0600000000000000" pitchFamily="50" charset="-128"/>
              </a:endParaRPr>
            </a:p>
            <a:p>
              <a:r>
                <a:rPr lang="ja-JP" altLang="en-US" sz="600" dirty="0">
                  <a:latin typeface="HG丸ｺﾞｼｯｸM-PRO" panose="020F0600000000000000" pitchFamily="50" charset="-128"/>
                  <a:ea typeface="HG丸ｺﾞｼｯｸM-PRO" panose="020F0600000000000000" pitchFamily="50" charset="-128"/>
                </a:rPr>
                <a:t>　</a:t>
              </a:r>
              <a:r>
                <a:rPr lang="ja-JP" altLang="en-US" sz="600" b="0" i="0" dirty="0">
                  <a:effectLst/>
                  <a:latin typeface="HG丸ｺﾞｼｯｸM-PRO" panose="020F0600000000000000" pitchFamily="50" charset="-128"/>
                  <a:ea typeface="HG丸ｺﾞｼｯｸM-PRO" panose="020F0600000000000000" pitchFamily="50" charset="-128"/>
                </a:rPr>
                <a:t>説明はパソコン版で行います。</a:t>
              </a:r>
              <a:endParaRPr kumimoji="1" lang="ja-JP" altLang="en-US" sz="600" dirty="0">
                <a:latin typeface="HG丸ｺﾞｼｯｸM-PRO" panose="020F0600000000000000" pitchFamily="50" charset="-128"/>
                <a:ea typeface="HG丸ｺﾞｼｯｸM-PRO" panose="020F0600000000000000" pitchFamily="50" charset="-128"/>
              </a:endParaRPr>
            </a:p>
          </p:txBody>
        </p:sp>
      </p:grpSp>
      <p:pic>
        <p:nvPicPr>
          <p:cNvPr id="383" name="図 382">
            <a:extLst>
              <a:ext uri="{FF2B5EF4-FFF2-40B4-BE49-F238E27FC236}">
                <a16:creationId xmlns:a16="http://schemas.microsoft.com/office/drawing/2014/main" id="{28D5A3DA-F7B0-49BF-584F-8A9FFAF0BF7E}"/>
              </a:ext>
            </a:extLst>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3942882" y="6873535"/>
            <a:ext cx="1662562" cy="2219520"/>
          </a:xfrm>
          <a:prstGeom prst="rect">
            <a:avLst/>
          </a:prstGeom>
        </p:spPr>
      </p:pic>
      <p:sp>
        <p:nvSpPr>
          <p:cNvPr id="384" name="正方形/長方形 383">
            <a:extLst>
              <a:ext uri="{FF2B5EF4-FFF2-40B4-BE49-F238E27FC236}">
                <a16:creationId xmlns:a16="http://schemas.microsoft.com/office/drawing/2014/main" id="{6323508A-14A3-B294-BAFA-6A3D8E455D3B}"/>
              </a:ext>
            </a:extLst>
          </p:cNvPr>
          <p:cNvSpPr/>
          <p:nvPr/>
        </p:nvSpPr>
        <p:spPr>
          <a:xfrm>
            <a:off x="-1877599" y="7180201"/>
            <a:ext cx="1687807" cy="22195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81" name="図 380">
            <a:extLst>
              <a:ext uri="{FF2B5EF4-FFF2-40B4-BE49-F238E27FC236}">
                <a16:creationId xmlns:a16="http://schemas.microsoft.com/office/drawing/2014/main" id="{EDD39672-4BA9-2326-E563-A9D1B36CC8B3}"/>
              </a:ext>
            </a:extLst>
          </p:cNvPr>
          <p:cNvPicPr>
            <a:picLocks noChangeAspect="1"/>
          </p:cNvPicPr>
          <p:nvPr/>
        </p:nvPicPr>
        <p:blipFill>
          <a:blip r:embed="rId40" cstate="print">
            <a:extLst>
              <a:ext uri="{28A0092B-C50C-407E-A947-70E740481C1C}">
                <a14:useLocalDpi xmlns:a14="http://schemas.microsoft.com/office/drawing/2010/main" val="0"/>
              </a:ext>
            </a:extLst>
          </a:blip>
          <a:srcRect l="23607" t="14166" r="29489" b="44665"/>
          <a:stretch/>
        </p:blipFill>
        <p:spPr>
          <a:xfrm>
            <a:off x="-1850315" y="7257602"/>
            <a:ext cx="1630726" cy="2151847"/>
          </a:xfrm>
          <a:prstGeom prst="rect">
            <a:avLst/>
          </a:prstGeom>
        </p:spPr>
      </p:pic>
    </p:spTree>
    <p:extLst>
      <p:ext uri="{BB962C8B-B14F-4D97-AF65-F5344CB8AC3E}">
        <p14:creationId xmlns:p14="http://schemas.microsoft.com/office/powerpoint/2010/main" val="1447045044"/>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82364</TotalTime>
  <Words>2957</Words>
  <Application>Microsoft Office PowerPoint</Application>
  <PresentationFormat>ユーザー設定</PresentationFormat>
  <Paragraphs>524</Paragraphs>
  <Slides>2</Slides>
  <Notes>1</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07やさしさゴシック</vt:lpstr>
      <vt:lpstr>07やさしさゴシック手書き</vt:lpstr>
      <vt:lpstr>07ロゴたいぷゴシック7</vt:lpstr>
      <vt:lpstr>HGP創英角ｺﾞｼｯｸUB</vt:lpstr>
      <vt:lpstr>HGSｺﾞｼｯｸE</vt:lpstr>
      <vt:lpstr>HGSｺﾞｼｯｸM</vt:lpstr>
      <vt:lpstr>HGS創英角ｺﾞｼｯｸUB</vt:lpstr>
      <vt:lpstr>HG丸ｺﾞｼｯｸM-PRO</vt:lpstr>
      <vt:lpstr>Meiryo UI</vt:lpstr>
      <vt:lpstr>ＭＳ Ｐゴシック</vt:lpstr>
      <vt:lpstr>メイリオ</vt:lpstr>
      <vt:lpstr>Arial</vt:lpstr>
      <vt:lpstr>Calibri</vt:lpstr>
      <vt:lpstr>Calibri Light</vt:lpstr>
      <vt:lpstr>Office Theme</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fscpc89</dc:creator>
  <cp:lastModifiedBy>岡﨑</cp:lastModifiedBy>
  <cp:revision>3817</cp:revision>
  <cp:lastPrinted>2024-12-19T05:25:09Z</cp:lastPrinted>
  <dcterms:created xsi:type="dcterms:W3CDTF">2015-06-17T01:28:05Z</dcterms:created>
  <dcterms:modified xsi:type="dcterms:W3CDTF">2025-03-25T01:01:31Z</dcterms:modified>
</cp:coreProperties>
</file>